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61" r:id="rId6"/>
    <p:sldId id="262" r:id="rId7"/>
    <p:sldId id="263" r:id="rId8"/>
    <p:sldId id="264" r:id="rId9"/>
    <p:sldId id="274" r:id="rId10"/>
    <p:sldId id="275" r:id="rId11"/>
    <p:sldId id="276" r:id="rId12"/>
    <p:sldId id="268" r:id="rId13"/>
    <p:sldId id="269" r:id="rId14"/>
    <p:sldId id="265" r:id="rId15"/>
    <p:sldId id="266" r:id="rId16"/>
    <p:sldId id="267" r:id="rId17"/>
    <p:sldId id="270" r:id="rId18"/>
    <p:sldId id="271" r:id="rId19"/>
    <p:sldId id="272" r:id="rId20"/>
    <p:sldId id="273" r:id="rId21"/>
    <p:sldId id="277" r:id="rId22"/>
    <p:sldId id="279" r:id="rId23"/>
    <p:sldId id="278" r:id="rId24"/>
    <p:sldId id="280" r:id="rId25"/>
    <p:sldId id="281" r:id="rId26"/>
    <p:sldId id="282" r:id="rId27"/>
    <p:sldId id="283" r:id="rId28"/>
    <p:sldId id="284" r:id="rId29"/>
    <p:sldId id="293" r:id="rId30"/>
    <p:sldId id="286" r:id="rId31"/>
    <p:sldId id="287" r:id="rId32"/>
    <p:sldId id="288" r:id="rId33"/>
    <p:sldId id="289" r:id="rId34"/>
    <p:sldId id="290" r:id="rId35"/>
    <p:sldId id="291" r:id="rId36"/>
    <p:sldId id="292" r:id="rId37"/>
    <p:sldId id="308" r:id="rId38"/>
    <p:sldId id="309" r:id="rId39"/>
    <p:sldId id="312" r:id="rId40"/>
    <p:sldId id="314" r:id="rId41"/>
    <p:sldId id="313" r:id="rId42"/>
    <p:sldId id="311" r:id="rId43"/>
    <p:sldId id="310" r:id="rId44"/>
    <p:sldId id="318" r:id="rId45"/>
    <p:sldId id="316" r:id="rId46"/>
    <p:sldId id="317"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19" r:id="rId62"/>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C18"/>
    <a:srgbClr val="165616"/>
    <a:srgbClr val="FA0000"/>
    <a:srgbClr val="2CB074"/>
    <a:srgbClr val="D722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456"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3345"/>
            <a:ext cx="7772400" cy="1470025"/>
          </a:xfrm>
        </p:spPr>
        <p:txBody>
          <a:bodyPr anchor="b">
            <a:noAutofit/>
          </a:bodyPr>
          <a:lstStyle>
            <a:lvl1pPr>
              <a:defRPr lang="bs-Latn-BA" sz="5400" b="1" kern="1200" dirty="0">
                <a:ln w="19050">
                  <a:solidFill>
                    <a:schemeClr val="tx1">
                      <a:lumMod val="95000"/>
                      <a:lumOff val="5000"/>
                    </a:schemeClr>
                  </a:solidFill>
                </a:ln>
                <a:solidFill>
                  <a:schemeClr val="tx1">
                    <a:lumMod val="95000"/>
                    <a:lumOff val="5000"/>
                  </a:schemeClr>
                </a:solidFill>
                <a:effectLst/>
                <a:latin typeface="Microsoft New Tai Lue" pitchFamily="34" charset="0"/>
                <a:ea typeface="+mj-ea"/>
                <a:cs typeface="Microsoft New Tai Lue" pitchFamily="34" charset="0"/>
              </a:defRPr>
            </a:lvl1pPr>
          </a:lstStyle>
          <a:p>
            <a:r>
              <a:rPr lang="en-US" dirty="0" smtClean="0"/>
              <a:t>Click to edit Master title style</a:t>
            </a:r>
            <a:endParaRPr lang="bs-Latn-BA" dirty="0"/>
          </a:p>
        </p:txBody>
      </p:sp>
      <p:sp>
        <p:nvSpPr>
          <p:cNvPr id="3" name="Subtitle 2"/>
          <p:cNvSpPr>
            <a:spLocks noGrp="1"/>
          </p:cNvSpPr>
          <p:nvPr>
            <p:ph type="subTitle" idx="1"/>
          </p:nvPr>
        </p:nvSpPr>
        <p:spPr>
          <a:xfrm>
            <a:off x="1371600" y="4067944"/>
            <a:ext cx="6400800" cy="504056"/>
          </a:xfrm>
        </p:spPr>
        <p:txBody>
          <a:bodyPr anchor="t"/>
          <a:lstStyle>
            <a:lvl1pPr marL="0" indent="0" algn="ctr">
              <a:buNone/>
              <a:defRPr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s-Latn-BA" dirty="0"/>
          </a:p>
        </p:txBody>
      </p:sp>
      <p:sp>
        <p:nvSpPr>
          <p:cNvPr id="4" name="Date Placeholder 3"/>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2406498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13781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419408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19256" cy="1143000"/>
          </a:xfrm>
        </p:spPr>
        <p:txBody>
          <a:bodyPr/>
          <a:lstStyle>
            <a:lvl1pPr>
              <a:defRPr lang="bs-Latn-BA" sz="5400" b="1" kern="1200" dirty="0">
                <a:ln w="19050">
                  <a:solidFill>
                    <a:schemeClr val="tx1">
                      <a:lumMod val="95000"/>
                      <a:lumOff val="5000"/>
                    </a:schemeClr>
                  </a:solidFill>
                </a:ln>
                <a:solidFill>
                  <a:schemeClr val="tx1">
                    <a:lumMod val="95000"/>
                    <a:lumOff val="5000"/>
                  </a:schemeClr>
                </a:solidFill>
                <a:effectLst/>
                <a:latin typeface="Microsoft New Tai Lue" pitchFamily="34" charset="0"/>
                <a:ea typeface="+mj-ea"/>
                <a:cs typeface="Microsoft New Tai Lue" pitchFamily="34" charset="0"/>
              </a:defRPr>
            </a:lvl1pPr>
          </a:lstStyle>
          <a:p>
            <a:r>
              <a:rPr lang="en-US" dirty="0" smtClean="0"/>
              <a:t>Click to edit Master title style</a:t>
            </a:r>
            <a:endParaRPr lang="bs-Latn-BA" dirty="0"/>
          </a:p>
        </p:txBody>
      </p:sp>
      <p:sp>
        <p:nvSpPr>
          <p:cNvPr id="3" name="Content Placeholder 2"/>
          <p:cNvSpPr>
            <a:spLocks noGrp="1"/>
          </p:cNvSpPr>
          <p:nvPr>
            <p:ph idx="1"/>
          </p:nvPr>
        </p:nvSpPr>
        <p:spPr>
          <a:xfrm>
            <a:off x="457200" y="1752600"/>
            <a:ext cx="8229600" cy="4373563"/>
          </a:xfrm>
        </p:spPr>
        <p:txBody>
          <a:bodyPr/>
          <a:lstStyle>
            <a:lvl1pPr>
              <a:defRPr>
                <a:solidFill>
                  <a:schemeClr val="tx1"/>
                </a:solidFill>
                <a:latin typeface="Microsoft New Tai Lue" pitchFamily="34" charset="0"/>
                <a:cs typeface="Microsoft New Tai Lue" pitchFamily="34" charset="0"/>
              </a:defRPr>
            </a:lvl1pPr>
            <a:lvl2pPr>
              <a:defRPr>
                <a:solidFill>
                  <a:schemeClr val="tx1"/>
                </a:solidFill>
                <a:latin typeface="Microsoft New Tai Lue" pitchFamily="34" charset="0"/>
                <a:cs typeface="Microsoft New Tai Lue" pitchFamily="34" charset="0"/>
              </a:defRPr>
            </a:lvl2pPr>
            <a:lvl3pPr>
              <a:defRPr>
                <a:solidFill>
                  <a:schemeClr val="tx1"/>
                </a:solidFill>
                <a:latin typeface="Microsoft New Tai Lue" pitchFamily="34" charset="0"/>
                <a:cs typeface="Microsoft New Tai Lue" pitchFamily="34" charset="0"/>
              </a:defRPr>
            </a:lvl3pPr>
            <a:lvl4pPr>
              <a:defRPr>
                <a:solidFill>
                  <a:schemeClr val="tx1"/>
                </a:solidFill>
                <a:latin typeface="Microsoft New Tai Lue" pitchFamily="34" charset="0"/>
                <a:cs typeface="Microsoft New Tai Lue" pitchFamily="34" charset="0"/>
              </a:defRPr>
            </a:lvl4pPr>
            <a:lvl5pPr>
              <a:defRPr>
                <a:solidFill>
                  <a:schemeClr val="tx1"/>
                </a:solidFill>
                <a:latin typeface="Microsoft New Tai Lue" pitchFamily="34" charset="0"/>
                <a:cs typeface="Microsoft New Tai Lu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dirty="0"/>
          </a:p>
        </p:txBody>
      </p:sp>
      <p:sp>
        <p:nvSpPr>
          <p:cNvPr id="4" name="Date Placeholder 3"/>
          <p:cNvSpPr>
            <a:spLocks noGrp="1"/>
          </p:cNvSpPr>
          <p:nvPr>
            <p:ph type="dt" sz="half" idx="10"/>
          </p:nvPr>
        </p:nvSpPr>
        <p:spPr>
          <a:xfrm>
            <a:off x="464840" y="6248400"/>
            <a:ext cx="2133600" cy="365125"/>
          </a:xfrm>
        </p:spPr>
        <p:txBody>
          <a:bodyPr/>
          <a:lstStyle>
            <a:lvl1pPr>
              <a:defRPr>
                <a:solidFill>
                  <a:schemeClr val="tx1"/>
                </a:solidFill>
                <a:latin typeface="Microsoft New Tai Lue" pitchFamily="34" charset="0"/>
                <a:cs typeface="Microsoft New Tai Lue" pitchFamily="34" charset="0"/>
              </a:defRPr>
            </a:lvl1pPr>
          </a:lstStyle>
          <a:p>
            <a:fld id="{4BEA1FFC-0729-4B4E-874A-BB33F34F7B19}" type="datetimeFigureOut">
              <a:rPr lang="bs-Latn-BA" smtClean="0"/>
              <a:pPr/>
              <a:t>6/19/14</a:t>
            </a:fld>
            <a:endParaRPr lang="bs-Latn-BA"/>
          </a:p>
        </p:txBody>
      </p:sp>
      <p:sp>
        <p:nvSpPr>
          <p:cNvPr id="5" name="Footer Placeholder 4"/>
          <p:cNvSpPr>
            <a:spLocks noGrp="1"/>
          </p:cNvSpPr>
          <p:nvPr>
            <p:ph type="ftr" sz="quarter" idx="11"/>
          </p:nvPr>
        </p:nvSpPr>
        <p:spPr>
          <a:xfrm>
            <a:off x="3131840" y="6248400"/>
            <a:ext cx="2895600" cy="365125"/>
          </a:xfrm>
        </p:spPr>
        <p:txBody>
          <a:bodyPr/>
          <a:lstStyle>
            <a:lvl1pPr>
              <a:defRPr>
                <a:solidFill>
                  <a:schemeClr val="tx1"/>
                </a:solidFill>
                <a:latin typeface="Microsoft New Tai Lue" pitchFamily="34" charset="0"/>
                <a:cs typeface="Microsoft New Tai Lue" pitchFamily="34" charset="0"/>
              </a:defRPr>
            </a:lvl1pPr>
          </a:lstStyle>
          <a:p>
            <a:endParaRPr lang="bs-Latn-BA" dirty="0"/>
          </a:p>
        </p:txBody>
      </p:sp>
      <p:sp>
        <p:nvSpPr>
          <p:cNvPr id="6" name="Slide Number Placeholder 5"/>
          <p:cNvSpPr>
            <a:spLocks noGrp="1"/>
          </p:cNvSpPr>
          <p:nvPr>
            <p:ph type="sldNum" sz="quarter" idx="12"/>
          </p:nvPr>
        </p:nvSpPr>
        <p:spPr>
          <a:xfrm>
            <a:off x="6560840" y="6248400"/>
            <a:ext cx="2133600" cy="365125"/>
          </a:xfrm>
        </p:spPr>
        <p:txBody>
          <a:bodyPr/>
          <a:lstStyle>
            <a:lvl1pPr>
              <a:defRPr>
                <a:solidFill>
                  <a:schemeClr val="tx1"/>
                </a:solidFill>
                <a:latin typeface="Microsoft New Tai Lue" pitchFamily="34" charset="0"/>
                <a:cs typeface="Microsoft New Tai Lue" pitchFamily="34" charset="0"/>
              </a:defRPr>
            </a:lvl1p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234025447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lang="bs-Latn-BA" sz="4000" b="1" kern="1200" dirty="0">
                <a:ln w="19050">
                  <a:solidFill>
                    <a:schemeClr val="tx1">
                      <a:lumMod val="95000"/>
                      <a:lumOff val="5000"/>
                    </a:schemeClr>
                  </a:solidFill>
                </a:ln>
                <a:solidFill>
                  <a:schemeClr val="tx1">
                    <a:lumMod val="95000"/>
                    <a:lumOff val="5000"/>
                  </a:schemeClr>
                </a:solidFill>
                <a:effectLst/>
                <a:latin typeface="Microsoft New Tai Lue" pitchFamily="34" charset="0"/>
                <a:ea typeface="+mj-ea"/>
                <a:cs typeface="Microsoft New Tai Lue" pitchFamily="34" charset="0"/>
              </a:defRPr>
            </a:lvl1pPr>
          </a:lstStyle>
          <a:p>
            <a:r>
              <a:rPr lang="en-US" dirty="0" smtClean="0"/>
              <a:t>CLICK TO EDIT MASTER TITLE STYLE</a:t>
            </a:r>
            <a:endParaRPr lang="bs-Latn-BA" dirty="0"/>
          </a:p>
        </p:txBody>
      </p:sp>
      <p:sp>
        <p:nvSpPr>
          <p:cNvPr id="3" name="Text Placeholder 2"/>
          <p:cNvSpPr>
            <a:spLocks noGrp="1"/>
          </p:cNvSpPr>
          <p:nvPr>
            <p:ph type="body" idx="1"/>
          </p:nvPr>
        </p:nvSpPr>
        <p:spPr>
          <a:xfrm>
            <a:off x="722313" y="3861048"/>
            <a:ext cx="7772400" cy="432048"/>
          </a:xfrm>
        </p:spPr>
        <p:txBody>
          <a:bodyPr anchor="ctr"/>
          <a:lstStyle>
            <a:lvl1pPr marL="0" indent="0">
              <a:buNone/>
              <a:defRPr sz="2000" b="1">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17218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89629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6"/>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207144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Date Placeholder 2"/>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213394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75356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80030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s-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bs-Latn-B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A1FFC-0729-4B4E-874A-BB33F34F7B19}" type="datetimeFigureOut">
              <a:rPr lang="bs-Latn-BA" smtClean="0"/>
              <a:t>6/19/14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t>‹#›</a:t>
            </a:fld>
            <a:endParaRPr lang="bs-Latn-BA"/>
          </a:p>
        </p:txBody>
      </p:sp>
    </p:spTree>
    <p:extLst>
      <p:ext uri="{BB962C8B-B14F-4D97-AF65-F5344CB8AC3E}">
        <p14:creationId xmlns:p14="http://schemas.microsoft.com/office/powerpoint/2010/main" val="148999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9256" cy="1143000"/>
          </a:xfrm>
          <a:prstGeom prst="rect">
            <a:avLst/>
          </a:prstGeom>
          <a:noFill/>
        </p:spPr>
        <p:txBody>
          <a:bodyPr vert="horz" lIns="91440" tIns="45720" rIns="91440" bIns="45720" rtlCol="0" anchor="ctr">
            <a:noAutofit/>
          </a:bodyPr>
          <a:lstStyle/>
          <a:p>
            <a:r>
              <a:rPr lang="en-US" dirty="0" smtClean="0"/>
              <a:t>Click to edit Master title style</a:t>
            </a:r>
            <a:endParaRPr lang="bs-Latn-BA" dirty="0"/>
          </a:p>
        </p:txBody>
      </p:sp>
      <p:sp>
        <p:nvSpPr>
          <p:cNvPr id="3" name="Text Placeholder 2"/>
          <p:cNvSpPr>
            <a:spLocks noGrp="1"/>
          </p:cNvSpPr>
          <p:nvPr>
            <p:ph type="body" idx="1"/>
          </p:nvPr>
        </p:nvSpPr>
        <p:spPr>
          <a:xfrm>
            <a:off x="457200" y="1556792"/>
            <a:ext cx="8229600" cy="4569371"/>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dirty="0"/>
          </a:p>
        </p:txBody>
      </p:sp>
      <p:sp>
        <p:nvSpPr>
          <p:cNvPr id="4" name="Date Placeholder 3"/>
          <p:cNvSpPr>
            <a:spLocks noGrp="1"/>
          </p:cNvSpPr>
          <p:nvPr>
            <p:ph type="dt" sz="half" idx="2"/>
          </p:nvPr>
        </p:nvSpPr>
        <p:spPr>
          <a:xfrm>
            <a:off x="457200" y="6237312"/>
            <a:ext cx="21336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fld id="{4BEA1FFC-0729-4B4E-874A-BB33F34F7B19}" type="datetimeFigureOut">
              <a:rPr lang="bs-Latn-BA" smtClean="0"/>
              <a:pPr/>
              <a:t>6/19/14</a:t>
            </a:fld>
            <a:endParaRPr lang="bs-Latn-BA"/>
          </a:p>
        </p:txBody>
      </p:sp>
      <p:sp>
        <p:nvSpPr>
          <p:cNvPr id="5" name="Footer Placeholder 4"/>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200">
                <a:solidFill>
                  <a:schemeClr val="tx1">
                    <a:lumMod val="95000"/>
                    <a:lumOff val="5000"/>
                  </a:schemeClr>
                </a:solidFill>
              </a:defRPr>
            </a:lvl1pPr>
          </a:lstStyle>
          <a:p>
            <a:endParaRPr lang="bs-Latn-BA"/>
          </a:p>
        </p:txBody>
      </p:sp>
      <p:sp>
        <p:nvSpPr>
          <p:cNvPr id="6" name="Slide Number Placeholder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chemeClr val="tx1">
                    <a:lumMod val="95000"/>
                    <a:lumOff val="5000"/>
                  </a:schemeClr>
                </a:solidFill>
              </a:defRPr>
            </a:lvl1p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141317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lang="bs-Latn-BA" sz="5400" b="1" kern="1200" dirty="0">
          <a:ln w="19050">
            <a:solidFill>
              <a:schemeClr val="tx1">
                <a:lumMod val="95000"/>
                <a:lumOff val="5000"/>
              </a:schemeClr>
            </a:solidFill>
          </a:ln>
          <a:solidFill>
            <a:schemeClr val="tx1">
              <a:lumMod val="95000"/>
              <a:lumOff val="5000"/>
            </a:schemeClr>
          </a:solidFill>
          <a:effectLst/>
          <a:latin typeface="Microsoft New Tai Lue" pitchFamily="34" charset="0"/>
          <a:ea typeface="+mj-ea"/>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95000"/>
              <a:lumOff val="5000"/>
            </a:schemeClr>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95000"/>
              <a:lumOff val="5000"/>
            </a:schemeClr>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ites.google.com/site/brunwater/" TargetMode="Externa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22.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reshops.com/hops/usda-named-hop-variety-descrip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reshops.com/hops/variety_description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udzers.org/?p=144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s-Latn-BA" dirty="0" smtClean="0">
                <a:latin typeface="Microsoft Tai Le"/>
                <a:cs typeface="Microsoft Tai Le"/>
              </a:rPr>
              <a:t>Intermediate Homebrewing</a:t>
            </a:r>
            <a:endParaRPr lang="bs-Latn-BA" dirty="0">
              <a:latin typeface="Microsoft Tai Le"/>
              <a:cs typeface="Microsoft Tai Le"/>
            </a:endParaRPr>
          </a:p>
        </p:txBody>
      </p:sp>
      <p:sp>
        <p:nvSpPr>
          <p:cNvPr id="3" name="Subtitle 2"/>
          <p:cNvSpPr>
            <a:spLocks noGrp="1"/>
          </p:cNvSpPr>
          <p:nvPr>
            <p:ph type="subTitle" idx="1"/>
          </p:nvPr>
        </p:nvSpPr>
        <p:spPr>
          <a:xfrm>
            <a:off x="1371600" y="4343400"/>
            <a:ext cx="6400800" cy="1219200"/>
          </a:xfrm>
        </p:spPr>
        <p:txBody>
          <a:bodyPr>
            <a:normAutofit fontScale="62500" lnSpcReduction="20000"/>
          </a:bodyPr>
          <a:lstStyle/>
          <a:p>
            <a:r>
              <a:rPr lang="bs-Latn-BA" dirty="0" smtClean="0">
                <a:latin typeface="Microsoft Tai Le"/>
                <a:cs typeface="Microsoft Tai Le"/>
              </a:rPr>
              <a:t>Palo Alto City Library, June 19, 2014</a:t>
            </a:r>
          </a:p>
          <a:p>
            <a:r>
              <a:rPr lang="bs-Latn-BA" dirty="0" smtClean="0">
                <a:latin typeface="Microsoft Tai Le"/>
                <a:cs typeface="Microsoft Tai Le"/>
              </a:rPr>
              <a:t>Andrew Carroll, D</a:t>
            </a:r>
            <a:r>
              <a:rPr lang="en-US" dirty="0" smtClean="0">
                <a:latin typeface="Microsoft Tai Le"/>
                <a:cs typeface="Microsoft Tai Le"/>
              </a:rPr>
              <a:t>o</a:t>
            </a:r>
            <a:r>
              <a:rPr lang="bs-Latn-BA" dirty="0" smtClean="0">
                <a:latin typeface="Microsoft Tai Le"/>
                <a:cs typeface="Microsoft Tai Le"/>
              </a:rPr>
              <a:t>ug Weitz, and Derek Wolfgram</a:t>
            </a:r>
          </a:p>
          <a:p>
            <a:r>
              <a:rPr lang="bs-Latn-BA" sz="2900" dirty="0" smtClean="0">
                <a:latin typeface="Microsoft Tai Le"/>
                <a:cs typeface="Microsoft Tai Le"/>
              </a:rPr>
              <a:t>(with special thanks to Mike Conant and Justin Vincent)</a:t>
            </a:r>
          </a:p>
          <a:p>
            <a:endParaRPr lang="bs-Latn-BA" dirty="0" smtClean="0"/>
          </a:p>
        </p:txBody>
      </p:sp>
    </p:spTree>
    <p:extLst>
      <p:ext uri="{BB962C8B-B14F-4D97-AF65-F5344CB8AC3E}">
        <p14:creationId xmlns:p14="http://schemas.microsoft.com/office/powerpoint/2010/main" val="20274010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Water Profiles for Ale Styles</a:t>
            </a:r>
            <a:endParaRPr lang="bs-Latn-BA" sz="4400" dirty="0">
              <a:latin typeface="Microsoft Tai Le"/>
              <a:cs typeface="Microsoft Tai Le"/>
            </a:endParaRPr>
          </a:p>
        </p:txBody>
      </p:sp>
      <p:sp>
        <p:nvSpPr>
          <p:cNvPr id="9" name="Rectangle 8"/>
          <p:cNvSpPr/>
          <p:nvPr/>
        </p:nvSpPr>
        <p:spPr>
          <a:xfrm>
            <a:off x="1371600" y="6096000"/>
            <a:ext cx="6705600" cy="646331"/>
          </a:xfrm>
          <a:prstGeom prst="rect">
            <a:avLst/>
          </a:prstGeom>
        </p:spPr>
        <p:txBody>
          <a:bodyPr wrap="square">
            <a:spAutoFit/>
          </a:bodyPr>
          <a:lstStyle/>
          <a:p>
            <a:r>
              <a:rPr lang="en-US" i="1" dirty="0"/>
              <a:t>Source: </a:t>
            </a:r>
            <a:r>
              <a:rPr lang="en-US" i="1" u="sng" dirty="0" smtClean="0"/>
              <a:t>Water: A Comprehensive Guide for Brewer</a:t>
            </a:r>
            <a:r>
              <a:rPr lang="en-US" i="1" dirty="0" smtClean="0"/>
              <a:t>s by John Palmer and Colin Kaminski.©2013 Brewers Publications, pp. 158-159.</a:t>
            </a:r>
            <a:endParaRPr lang="en-US" i="1" dirty="0"/>
          </a:p>
        </p:txBody>
      </p:sp>
      <p:pic>
        <p:nvPicPr>
          <p:cNvPr id="3" name="Picture 2" descr="Screen Shot 2014-06-15 at 10.54.20 A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7800"/>
            <a:ext cx="7761165" cy="4572000"/>
          </a:xfrm>
          <a:prstGeom prst="rect">
            <a:avLst/>
          </a:prstGeom>
        </p:spPr>
      </p:pic>
    </p:spTree>
    <p:extLst>
      <p:ext uri="{BB962C8B-B14F-4D97-AF65-F5344CB8AC3E}">
        <p14:creationId xmlns:p14="http://schemas.microsoft.com/office/powerpoint/2010/main" val="7511999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4-06-15 at 11.33.46 AM copy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157162" cy="6858000"/>
          </a:xfrm>
          <a:prstGeom prst="rect">
            <a:avLst/>
          </a:prstGeom>
        </p:spPr>
      </p:pic>
      <p:sp>
        <p:nvSpPr>
          <p:cNvPr id="11" name="TextBox 10"/>
          <p:cNvSpPr txBox="1"/>
          <p:nvPr/>
        </p:nvSpPr>
        <p:spPr>
          <a:xfrm>
            <a:off x="5334000" y="762000"/>
            <a:ext cx="3048001" cy="923330"/>
          </a:xfrm>
          <a:prstGeom prst="rect">
            <a:avLst/>
          </a:prstGeom>
          <a:noFill/>
          <a:ln>
            <a:solidFill>
              <a:schemeClr val="tx1"/>
            </a:solidFill>
          </a:ln>
        </p:spPr>
        <p:txBody>
          <a:bodyPr wrap="square" rtlCol="0">
            <a:spAutoFit/>
          </a:bodyPr>
          <a:lstStyle/>
          <a:p>
            <a:r>
              <a:rPr lang="en-US" i="1" dirty="0">
                <a:latin typeface="Microsoft Tai Le"/>
                <a:cs typeface="Microsoft Tai Le"/>
              </a:rPr>
              <a:t>Source: </a:t>
            </a:r>
            <a:endParaRPr lang="en-US" i="1" dirty="0" smtClean="0">
              <a:latin typeface="Microsoft Tai Le"/>
              <a:cs typeface="Microsoft Tai Le"/>
            </a:endParaRPr>
          </a:p>
          <a:p>
            <a:r>
              <a:rPr lang="en-US" i="1" dirty="0" smtClean="0">
                <a:latin typeface="Microsoft Tai Le"/>
                <a:cs typeface="Microsoft Tai Le"/>
              </a:rPr>
              <a:t>http</a:t>
            </a:r>
            <a:r>
              <a:rPr lang="en-US" i="1" dirty="0">
                <a:latin typeface="Microsoft Tai Le"/>
                <a:cs typeface="Microsoft Tai Le"/>
              </a:rPr>
              <a:t>://</a:t>
            </a:r>
            <a:r>
              <a:rPr lang="en-US" i="1" dirty="0" err="1">
                <a:latin typeface="Microsoft Tai Le"/>
                <a:cs typeface="Microsoft Tai Le"/>
              </a:rPr>
              <a:t>howtobrew.com</a:t>
            </a:r>
            <a:r>
              <a:rPr lang="en-US" i="1" dirty="0">
                <a:latin typeface="Microsoft Tai Le"/>
                <a:cs typeface="Microsoft Tai Le"/>
              </a:rPr>
              <a:t>/section3/chapter15-2.html</a:t>
            </a:r>
            <a:endParaRPr lang="en-US" dirty="0"/>
          </a:p>
        </p:txBody>
      </p:sp>
      <p:sp>
        <p:nvSpPr>
          <p:cNvPr id="12" name="TextBox 11"/>
          <p:cNvSpPr txBox="1"/>
          <p:nvPr/>
        </p:nvSpPr>
        <p:spPr>
          <a:xfrm>
            <a:off x="609600" y="2133600"/>
            <a:ext cx="4191000" cy="261610"/>
          </a:xfrm>
          <a:prstGeom prst="rect">
            <a:avLst/>
          </a:prstGeom>
          <a:noFill/>
        </p:spPr>
        <p:txBody>
          <a:bodyPr wrap="square" rtlCol="0">
            <a:spAutoFit/>
          </a:bodyPr>
          <a:lstStyle/>
          <a:p>
            <a:r>
              <a:rPr lang="en-US" sz="1000" dirty="0" smtClean="0"/>
              <a:t>Palo</a:t>
            </a:r>
            <a:r>
              <a:rPr lang="en-US" sz="1100" dirty="0" smtClean="0"/>
              <a:t> </a:t>
            </a:r>
            <a:r>
              <a:rPr lang="en-US" sz="1000" dirty="0" smtClean="0"/>
              <a:t>Alto   13            5                     60                   17        12       10</a:t>
            </a:r>
            <a:endParaRPr lang="en-US" sz="1000" dirty="0"/>
          </a:p>
        </p:txBody>
      </p:sp>
    </p:spTree>
    <p:extLst>
      <p:ext uri="{BB962C8B-B14F-4D97-AF65-F5344CB8AC3E}">
        <p14:creationId xmlns:p14="http://schemas.microsoft.com/office/powerpoint/2010/main" val="12403085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Palo Alto Water</a:t>
            </a:r>
            <a:endParaRPr lang="bs-Latn-BA" sz="4400" dirty="0">
              <a:latin typeface="Microsoft Tai Le"/>
              <a:cs typeface="Microsoft Tai Le"/>
            </a:endParaRPr>
          </a:p>
        </p:txBody>
      </p:sp>
      <p:sp>
        <p:nvSpPr>
          <p:cNvPr id="3" name="Content Placeholder 2"/>
          <p:cNvSpPr>
            <a:spLocks noGrp="1"/>
          </p:cNvSpPr>
          <p:nvPr>
            <p:ph idx="1"/>
          </p:nvPr>
        </p:nvSpPr>
        <p:spPr/>
        <p:txBody>
          <a:bodyPr/>
          <a:lstStyle/>
          <a:p>
            <a:r>
              <a:rPr lang="bs-Latn-BA" dirty="0" smtClean="0">
                <a:latin typeface="Microsoft Tai Le"/>
                <a:cs typeface="Microsoft Tai Le"/>
              </a:rPr>
              <a:t>Comes from San Francisco Public Utilities Commission</a:t>
            </a:r>
          </a:p>
          <a:p>
            <a:r>
              <a:rPr lang="bs-Latn-BA" dirty="0" smtClean="0">
                <a:latin typeface="Microsoft Tai Le"/>
                <a:cs typeface="Microsoft Tai Le"/>
              </a:rPr>
              <a:t>85% Hetch Hetchy, 15% groundwater from San Mateo and Alameda counties</a:t>
            </a:r>
          </a:p>
          <a:p>
            <a:r>
              <a:rPr lang="bs-Latn-BA" dirty="0" smtClean="0">
                <a:latin typeface="Microsoft Tai Le"/>
                <a:cs typeface="Microsoft Tai Le"/>
              </a:rPr>
              <a:t>Other alternatives: distilled water, RO water, filtering, blending</a:t>
            </a:r>
          </a:p>
          <a:p>
            <a:pPr marL="0" indent="0">
              <a:buNone/>
            </a:pPr>
            <a:endParaRPr lang="bs-Latn-BA" dirty="0" smtClean="0">
              <a:latin typeface="Microsoft Tai Le"/>
              <a:cs typeface="Microsoft Tai Le"/>
            </a:endParaRPr>
          </a:p>
        </p:txBody>
      </p:sp>
    </p:spTree>
    <p:extLst>
      <p:ext uri="{BB962C8B-B14F-4D97-AF65-F5344CB8AC3E}">
        <p14:creationId xmlns:p14="http://schemas.microsoft.com/office/powerpoint/2010/main" val="18590319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Palo Alto Water</a:t>
            </a:r>
            <a:endParaRPr lang="bs-Latn-BA" sz="4400" dirty="0">
              <a:latin typeface="Microsoft Tai Le"/>
              <a:cs typeface="Microsoft Tai Le"/>
            </a:endParaRPr>
          </a:p>
        </p:txBody>
      </p:sp>
      <p:pic>
        <p:nvPicPr>
          <p:cNvPr id="5" name="Picture 4" descr="Screen Shot 2014-06-15 at 9.31.11 A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6705600" cy="5086246"/>
          </a:xfrm>
          <a:prstGeom prst="rect">
            <a:avLst/>
          </a:prstGeom>
        </p:spPr>
      </p:pic>
      <p:sp>
        <p:nvSpPr>
          <p:cNvPr id="6" name="TextBox 5"/>
          <p:cNvSpPr txBox="1"/>
          <p:nvPr/>
        </p:nvSpPr>
        <p:spPr>
          <a:xfrm>
            <a:off x="2209800" y="6493197"/>
            <a:ext cx="4806399" cy="369332"/>
          </a:xfrm>
          <a:prstGeom prst="rect">
            <a:avLst/>
          </a:prstGeom>
          <a:noFill/>
        </p:spPr>
        <p:txBody>
          <a:bodyPr wrap="none" rtlCol="0">
            <a:spAutoFit/>
          </a:bodyPr>
          <a:lstStyle/>
          <a:p>
            <a:r>
              <a:rPr lang="en-US" i="1" dirty="0" smtClean="0"/>
              <a:t>Source: http</a:t>
            </a:r>
            <a:r>
              <a:rPr lang="en-US" i="1" dirty="0"/>
              <a:t>://</a:t>
            </a:r>
            <a:r>
              <a:rPr lang="en-US" i="1" dirty="0" err="1"/>
              <a:t>sfwater.org</a:t>
            </a:r>
            <a:r>
              <a:rPr lang="en-US" i="1" dirty="0"/>
              <a:t>/</a:t>
            </a:r>
            <a:r>
              <a:rPr lang="en-US" i="1" dirty="0" err="1"/>
              <a:t>index.aspx?page</a:t>
            </a:r>
            <a:r>
              <a:rPr lang="en-US" i="1" dirty="0"/>
              <a:t>=634</a:t>
            </a:r>
          </a:p>
        </p:txBody>
      </p:sp>
    </p:spTree>
    <p:extLst>
      <p:ext uri="{BB962C8B-B14F-4D97-AF65-F5344CB8AC3E}">
        <p14:creationId xmlns:p14="http://schemas.microsoft.com/office/powerpoint/2010/main" val="1859031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Important Ions for Brewing</a:t>
            </a:r>
            <a:endParaRPr lang="bs-Latn-BA" sz="4400" dirty="0">
              <a:latin typeface="Microsoft Tai Le"/>
              <a:cs typeface="Microsoft Tai Le"/>
            </a:endParaRPr>
          </a:p>
        </p:txBody>
      </p:sp>
      <p:sp>
        <p:nvSpPr>
          <p:cNvPr id="3" name="Content Placeholder 2"/>
          <p:cNvSpPr>
            <a:spLocks noGrp="1"/>
          </p:cNvSpPr>
          <p:nvPr>
            <p:ph idx="1"/>
          </p:nvPr>
        </p:nvSpPr>
        <p:spPr/>
        <p:txBody>
          <a:bodyPr>
            <a:normAutofit lnSpcReduction="10000"/>
          </a:bodyPr>
          <a:lstStyle/>
          <a:p>
            <a:r>
              <a:rPr lang="bs-Latn-BA" dirty="0" smtClean="0">
                <a:latin typeface="Microsoft Tai Le"/>
                <a:cs typeface="Microsoft Tai Le"/>
              </a:rPr>
              <a:t>Calcium</a:t>
            </a:r>
          </a:p>
          <a:p>
            <a:r>
              <a:rPr lang="bs-Latn-BA" dirty="0" smtClean="0">
                <a:latin typeface="Microsoft Tai Le"/>
                <a:cs typeface="Microsoft Tai Le"/>
              </a:rPr>
              <a:t>Magnesium</a:t>
            </a:r>
          </a:p>
          <a:p>
            <a:r>
              <a:rPr lang="bs-Latn-BA" dirty="0" smtClean="0">
                <a:latin typeface="Microsoft Tai Le"/>
                <a:cs typeface="Microsoft Tai Le"/>
              </a:rPr>
              <a:t>Sodium</a:t>
            </a:r>
          </a:p>
          <a:p>
            <a:r>
              <a:rPr lang="bs-Latn-BA" dirty="0" smtClean="0">
                <a:latin typeface="Microsoft Tai Le"/>
                <a:cs typeface="Microsoft Tai Le"/>
              </a:rPr>
              <a:t>Sulfate</a:t>
            </a:r>
          </a:p>
          <a:p>
            <a:r>
              <a:rPr lang="bs-Latn-BA" dirty="0" smtClean="0">
                <a:latin typeface="Microsoft Tai Le"/>
                <a:cs typeface="Microsoft Tai Le"/>
              </a:rPr>
              <a:t>Chloride (different from Chlorine!)</a:t>
            </a:r>
          </a:p>
          <a:p>
            <a:r>
              <a:rPr lang="bs-Latn-BA" dirty="0" smtClean="0">
                <a:latin typeface="Microsoft Tai Le"/>
                <a:cs typeface="Microsoft Tai Le"/>
              </a:rPr>
              <a:t>Concentrations can be increased by adding salts, or decreased by adding distilled or RO water</a:t>
            </a:r>
          </a:p>
          <a:p>
            <a:pPr marL="0" indent="0">
              <a:buNone/>
            </a:pPr>
            <a:endParaRPr lang="bs-Latn-BA" dirty="0">
              <a:latin typeface="Microsoft Tai Le"/>
              <a:cs typeface="Microsoft Tai Le"/>
            </a:endParaRPr>
          </a:p>
        </p:txBody>
      </p:sp>
      <p:pic>
        <p:nvPicPr>
          <p:cNvPr id="5" name="Picture 4" descr="Calcium_sulfate_dihydrate__49168.1323516862.220.2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235" y="2057400"/>
            <a:ext cx="3826565" cy="1600200"/>
          </a:xfrm>
          <a:prstGeom prst="rect">
            <a:avLst/>
          </a:prstGeom>
        </p:spPr>
      </p:pic>
    </p:spTree>
    <p:extLst>
      <p:ext uri="{BB962C8B-B14F-4D97-AF65-F5344CB8AC3E}">
        <p14:creationId xmlns:p14="http://schemas.microsoft.com/office/powerpoint/2010/main" val="539237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Calcium (CA</a:t>
            </a:r>
            <a:r>
              <a:rPr lang="bs-Latn-BA" baseline="30000" dirty="0" smtClean="0">
                <a:latin typeface="Microsoft Tai Le"/>
                <a:cs typeface="Microsoft Tai Le"/>
              </a:rPr>
              <a:t>++</a:t>
            </a:r>
            <a:r>
              <a:rPr lang="bs-Latn-BA" dirty="0" smtClean="0">
                <a:latin typeface="Microsoft Tai Le"/>
                <a:cs typeface="Microsoft Tai Le"/>
              </a:rPr>
              <a:t>)</a:t>
            </a:r>
            <a:endParaRPr lang="bs-Latn-BA" dirty="0">
              <a:latin typeface="Microsoft Tai Le"/>
              <a:cs typeface="Microsoft Tai Le"/>
            </a:endParaRPr>
          </a:p>
        </p:txBody>
      </p:sp>
      <p:sp>
        <p:nvSpPr>
          <p:cNvPr id="3" name="Content Placeholder 2"/>
          <p:cNvSpPr>
            <a:spLocks noGrp="1"/>
          </p:cNvSpPr>
          <p:nvPr>
            <p:ph idx="1"/>
          </p:nvPr>
        </p:nvSpPr>
        <p:spPr/>
        <p:txBody>
          <a:bodyPr>
            <a:normAutofit/>
          </a:bodyPr>
          <a:lstStyle/>
          <a:p>
            <a:r>
              <a:rPr lang="en-US" dirty="0" smtClean="0"/>
              <a:t>Protects </a:t>
            </a:r>
            <a:r>
              <a:rPr lang="en-US" dirty="0"/>
              <a:t>enzymes from thermal degradation</a:t>
            </a:r>
            <a:r>
              <a:rPr lang="en-US" dirty="0" smtClean="0"/>
              <a:t>, extends </a:t>
            </a:r>
            <a:r>
              <a:rPr lang="en-US" dirty="0"/>
              <a:t>activity in mash</a:t>
            </a:r>
          </a:p>
          <a:p>
            <a:r>
              <a:rPr lang="en-US" dirty="0" smtClean="0"/>
              <a:t>Improves </a:t>
            </a:r>
            <a:r>
              <a:rPr lang="en-US" dirty="0" err="1"/>
              <a:t>trub</a:t>
            </a:r>
            <a:r>
              <a:rPr lang="en-US" dirty="0"/>
              <a:t> formation during </a:t>
            </a:r>
            <a:r>
              <a:rPr lang="en-US" dirty="0" smtClean="0"/>
              <a:t>boil</a:t>
            </a:r>
            <a:endParaRPr lang="en-US" dirty="0"/>
          </a:p>
          <a:p>
            <a:r>
              <a:rPr lang="en-US" dirty="0" smtClean="0"/>
              <a:t>Decreases </a:t>
            </a:r>
            <a:r>
              <a:rPr lang="en-US" dirty="0"/>
              <a:t>pH during mashing and </a:t>
            </a:r>
            <a:r>
              <a:rPr lang="en-US" dirty="0" smtClean="0"/>
              <a:t>boil</a:t>
            </a:r>
          </a:p>
          <a:p>
            <a:r>
              <a:rPr lang="en-US" dirty="0" smtClean="0"/>
              <a:t>40 </a:t>
            </a:r>
            <a:r>
              <a:rPr lang="en-US" dirty="0"/>
              <a:t>ppm </a:t>
            </a:r>
            <a:r>
              <a:rPr lang="en-US" dirty="0" smtClean="0"/>
              <a:t>minimum</a:t>
            </a:r>
          </a:p>
          <a:p>
            <a:r>
              <a:rPr lang="en-US" dirty="0" smtClean="0">
                <a:latin typeface="Microsoft Tai Le"/>
                <a:cs typeface="Microsoft Tai Le"/>
              </a:rPr>
              <a:t>Sources: calcium chloride, gypsum, chalk</a:t>
            </a:r>
            <a:endParaRPr lang="bs-Latn-BA" dirty="0">
              <a:latin typeface="Microsoft Tai Le"/>
              <a:cs typeface="Microsoft Tai Le"/>
            </a:endParaRPr>
          </a:p>
        </p:txBody>
      </p:sp>
    </p:spTree>
    <p:extLst>
      <p:ext uri="{BB962C8B-B14F-4D97-AF65-F5344CB8AC3E}">
        <p14:creationId xmlns:p14="http://schemas.microsoft.com/office/powerpoint/2010/main" val="539237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Magnesium (Mg</a:t>
            </a:r>
            <a:r>
              <a:rPr lang="bs-Latn-BA" baseline="30000" dirty="0" smtClean="0">
                <a:latin typeface="Microsoft Tai Le"/>
                <a:cs typeface="Microsoft Tai Le"/>
              </a:rPr>
              <a:t>++</a:t>
            </a:r>
            <a:r>
              <a:rPr lang="bs-Latn-BA" dirty="0" smtClean="0">
                <a:latin typeface="Microsoft Tai Le"/>
                <a:cs typeface="Microsoft Tai Le"/>
              </a:rPr>
              <a:t>)</a:t>
            </a:r>
            <a:endParaRPr lang="bs-Latn-BA" dirty="0">
              <a:latin typeface="Microsoft Tai Le"/>
              <a:cs typeface="Microsoft Tai Le"/>
            </a:endParaRPr>
          </a:p>
        </p:txBody>
      </p:sp>
      <p:sp>
        <p:nvSpPr>
          <p:cNvPr id="3" name="Content Placeholder 2"/>
          <p:cNvSpPr>
            <a:spLocks noGrp="1"/>
          </p:cNvSpPr>
          <p:nvPr>
            <p:ph idx="1"/>
          </p:nvPr>
        </p:nvSpPr>
        <p:spPr/>
        <p:txBody>
          <a:bodyPr>
            <a:normAutofit/>
          </a:bodyPr>
          <a:lstStyle/>
          <a:p>
            <a:r>
              <a:rPr lang="en-US" dirty="0"/>
              <a:t>Magnesium salts are much more soluble </a:t>
            </a:r>
            <a:r>
              <a:rPr lang="en-US" dirty="0" smtClean="0"/>
              <a:t>than those </a:t>
            </a:r>
            <a:r>
              <a:rPr lang="en-US" dirty="0"/>
              <a:t>of calcium.</a:t>
            </a:r>
          </a:p>
          <a:p>
            <a:r>
              <a:rPr lang="en-US" dirty="0" smtClean="0"/>
              <a:t>Less </a:t>
            </a:r>
            <a:r>
              <a:rPr lang="en-US" dirty="0"/>
              <a:t>effect on </a:t>
            </a:r>
            <a:r>
              <a:rPr lang="en-US" dirty="0" err="1"/>
              <a:t>wort</a:t>
            </a:r>
            <a:r>
              <a:rPr lang="en-US" dirty="0"/>
              <a:t> pH</a:t>
            </a:r>
          </a:p>
          <a:p>
            <a:r>
              <a:rPr lang="en-US" dirty="0" smtClean="0"/>
              <a:t>Only add if desired to enhance bitterness</a:t>
            </a:r>
            <a:endParaRPr lang="en-US" dirty="0"/>
          </a:p>
          <a:p>
            <a:r>
              <a:rPr lang="en-US" dirty="0" smtClean="0"/>
              <a:t>30 ppm maximum</a:t>
            </a:r>
          </a:p>
          <a:p>
            <a:r>
              <a:rPr lang="en-US" dirty="0" smtClean="0">
                <a:latin typeface="Microsoft Tai Le"/>
                <a:cs typeface="Microsoft Tai Le"/>
              </a:rPr>
              <a:t>Source: </a:t>
            </a:r>
            <a:r>
              <a:rPr lang="en-US" dirty="0" err="1" smtClean="0">
                <a:latin typeface="Microsoft Tai Le"/>
                <a:cs typeface="Microsoft Tai Le"/>
              </a:rPr>
              <a:t>epsom</a:t>
            </a:r>
            <a:r>
              <a:rPr lang="en-US" dirty="0" smtClean="0">
                <a:latin typeface="Microsoft Tai Le"/>
                <a:cs typeface="Microsoft Tai Le"/>
              </a:rPr>
              <a:t> salt</a:t>
            </a:r>
            <a:endParaRPr lang="bs-Latn-BA" dirty="0">
              <a:latin typeface="Microsoft Tai Le"/>
              <a:cs typeface="Microsoft Tai Le"/>
            </a:endParaRPr>
          </a:p>
        </p:txBody>
      </p:sp>
    </p:spTree>
    <p:extLst>
      <p:ext uri="{BB962C8B-B14F-4D97-AF65-F5344CB8AC3E}">
        <p14:creationId xmlns:p14="http://schemas.microsoft.com/office/powerpoint/2010/main" val="539237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Sodium (Na</a:t>
            </a:r>
            <a:r>
              <a:rPr lang="bs-Latn-BA" baseline="30000" dirty="0" smtClean="0">
                <a:latin typeface="Microsoft Tai Le"/>
                <a:cs typeface="Microsoft Tai Le"/>
              </a:rPr>
              <a:t>+</a:t>
            </a:r>
            <a:r>
              <a:rPr lang="bs-Latn-BA" dirty="0" smtClean="0">
                <a:latin typeface="Microsoft Tai Le"/>
                <a:cs typeface="Microsoft Tai Le"/>
              </a:rPr>
              <a:t>)</a:t>
            </a:r>
            <a:endParaRPr lang="bs-Latn-BA" dirty="0">
              <a:latin typeface="Microsoft Tai Le"/>
              <a:cs typeface="Microsoft Tai Le"/>
            </a:endParaRPr>
          </a:p>
        </p:txBody>
      </p:sp>
      <p:sp>
        <p:nvSpPr>
          <p:cNvPr id="3" name="Content Placeholder 2"/>
          <p:cNvSpPr>
            <a:spLocks noGrp="1"/>
          </p:cNvSpPr>
          <p:nvPr>
            <p:ph idx="1"/>
          </p:nvPr>
        </p:nvSpPr>
        <p:spPr/>
        <p:txBody>
          <a:bodyPr>
            <a:normAutofit/>
          </a:bodyPr>
          <a:lstStyle/>
          <a:p>
            <a:r>
              <a:rPr lang="en-US" dirty="0" smtClean="0"/>
              <a:t>At </a:t>
            </a:r>
            <a:r>
              <a:rPr lang="en-US" dirty="0"/>
              <a:t>low concentrations (&lt;</a:t>
            </a:r>
            <a:r>
              <a:rPr lang="en-US" dirty="0" smtClean="0"/>
              <a:t>100 ppm</a:t>
            </a:r>
            <a:r>
              <a:rPr lang="en-US" dirty="0"/>
              <a:t>), sodium gives </a:t>
            </a:r>
            <a:r>
              <a:rPr lang="en-US" dirty="0" smtClean="0"/>
              <a:t>a slightly </a:t>
            </a:r>
            <a:r>
              <a:rPr lang="en-US" dirty="0"/>
              <a:t>sweet flavor to beer.</a:t>
            </a:r>
          </a:p>
          <a:p>
            <a:r>
              <a:rPr lang="en-US" dirty="0" smtClean="0"/>
              <a:t>But </a:t>
            </a:r>
            <a:r>
              <a:rPr lang="en-US" dirty="0"/>
              <a:t>&gt; 100 ppm, sodium gives a salty flavor.</a:t>
            </a:r>
          </a:p>
          <a:p>
            <a:r>
              <a:rPr lang="en-US" dirty="0" smtClean="0"/>
              <a:t>100 ppm maximum</a:t>
            </a:r>
            <a:endParaRPr lang="en-US" dirty="0"/>
          </a:p>
          <a:p>
            <a:r>
              <a:rPr lang="en-US" dirty="0" smtClean="0"/>
              <a:t>50 </a:t>
            </a:r>
            <a:r>
              <a:rPr lang="en-US" dirty="0"/>
              <a:t>ppm </a:t>
            </a:r>
            <a:r>
              <a:rPr lang="en-US" dirty="0" smtClean="0"/>
              <a:t>maximum for </a:t>
            </a:r>
            <a:r>
              <a:rPr lang="en-US" dirty="0"/>
              <a:t>dry, crisp </a:t>
            </a:r>
            <a:r>
              <a:rPr lang="en-US" dirty="0" smtClean="0"/>
              <a:t>beers</a:t>
            </a:r>
          </a:p>
          <a:p>
            <a:r>
              <a:rPr lang="en-US" dirty="0" smtClean="0">
                <a:latin typeface="Microsoft Tai Le"/>
                <a:cs typeface="Microsoft Tai Le"/>
              </a:rPr>
              <a:t>Sources: table salt, baking soda</a:t>
            </a:r>
            <a:endParaRPr lang="bs-Latn-BA" dirty="0" smtClean="0">
              <a:latin typeface="Microsoft Tai Le"/>
              <a:cs typeface="Microsoft Tai Le"/>
            </a:endParaRPr>
          </a:p>
        </p:txBody>
      </p:sp>
    </p:spTree>
    <p:extLst>
      <p:ext uri="{BB962C8B-B14F-4D97-AF65-F5344CB8AC3E}">
        <p14:creationId xmlns:p14="http://schemas.microsoft.com/office/powerpoint/2010/main" val="3414210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en-US" sz="4400" dirty="0" smtClean="0"/>
              <a:t>Sulfate </a:t>
            </a:r>
            <a:r>
              <a:rPr lang="en-US" sz="4400" dirty="0"/>
              <a:t>(</a:t>
            </a:r>
            <a:r>
              <a:rPr lang="en-US" sz="4400" dirty="0" smtClean="0"/>
              <a:t>SO</a:t>
            </a:r>
            <a:r>
              <a:rPr lang="en-US" sz="4400" baseline="-25000" dirty="0" smtClean="0"/>
              <a:t>4</a:t>
            </a:r>
            <a:r>
              <a:rPr lang="en-US" sz="4400" baseline="30000" dirty="0" smtClean="0"/>
              <a:t>2</a:t>
            </a:r>
            <a:r>
              <a:rPr lang="en-US" sz="4400" baseline="30000" dirty="0"/>
              <a:t>-</a:t>
            </a:r>
            <a:r>
              <a:rPr lang="en-US" sz="4400" dirty="0"/>
              <a:t>) </a:t>
            </a:r>
            <a:r>
              <a:rPr lang="en-US" sz="4400" dirty="0" smtClean="0"/>
              <a:t>&amp;</a:t>
            </a:r>
            <a:br>
              <a:rPr lang="en-US" sz="4400" dirty="0" smtClean="0"/>
            </a:br>
            <a:r>
              <a:rPr lang="en-US" sz="4400" dirty="0" smtClean="0"/>
              <a:t>Chloride </a:t>
            </a:r>
            <a:r>
              <a:rPr lang="en-US" sz="4400" dirty="0"/>
              <a:t>(</a:t>
            </a:r>
            <a:r>
              <a:rPr lang="en-US" sz="4400" dirty="0" err="1" smtClean="0"/>
              <a:t>Cl</a:t>
            </a:r>
            <a:r>
              <a:rPr lang="en-US" sz="4400" baseline="30000" dirty="0" smtClean="0"/>
              <a:t>-</a:t>
            </a:r>
            <a:r>
              <a:rPr lang="en-US" sz="4400" dirty="0"/>
              <a:t>)</a:t>
            </a:r>
            <a:endParaRPr lang="bs-Latn-BA" sz="4400" dirty="0">
              <a:latin typeface="Microsoft Tai Le"/>
              <a:cs typeface="Microsoft Tai Le"/>
            </a:endParaRPr>
          </a:p>
        </p:txBody>
      </p:sp>
      <p:sp>
        <p:nvSpPr>
          <p:cNvPr id="3" name="Content Placeholder 2"/>
          <p:cNvSpPr>
            <a:spLocks noGrp="1"/>
          </p:cNvSpPr>
          <p:nvPr>
            <p:ph idx="1"/>
          </p:nvPr>
        </p:nvSpPr>
        <p:spPr/>
        <p:txBody>
          <a:bodyPr>
            <a:normAutofit fontScale="55000" lnSpcReduction="20000"/>
          </a:bodyPr>
          <a:lstStyle/>
          <a:p>
            <a:r>
              <a:rPr lang="en-US" dirty="0"/>
              <a:t>Chloride increases palate fullness and gives a </a:t>
            </a:r>
            <a:r>
              <a:rPr lang="en-US" dirty="0" smtClean="0"/>
              <a:t>mellow flavor </a:t>
            </a:r>
            <a:r>
              <a:rPr lang="en-US" dirty="0"/>
              <a:t>to beer.</a:t>
            </a:r>
          </a:p>
          <a:p>
            <a:r>
              <a:rPr lang="en-US" dirty="0"/>
              <a:t>S</a:t>
            </a:r>
            <a:r>
              <a:rPr lang="en-US" dirty="0" smtClean="0"/>
              <a:t>ulfate </a:t>
            </a:r>
            <a:r>
              <a:rPr lang="en-US" dirty="0"/>
              <a:t>results in drier, more bitter flavors in beer.</a:t>
            </a:r>
          </a:p>
          <a:p>
            <a:r>
              <a:rPr lang="en-US" dirty="0" smtClean="0"/>
              <a:t>Sulfate </a:t>
            </a:r>
            <a:r>
              <a:rPr lang="en-US" dirty="0"/>
              <a:t>can be a source of SO</a:t>
            </a:r>
            <a:r>
              <a:rPr lang="en-US" baseline="-25000" dirty="0"/>
              <a:t>2</a:t>
            </a:r>
            <a:r>
              <a:rPr lang="en-US" dirty="0"/>
              <a:t> and H</a:t>
            </a:r>
            <a:r>
              <a:rPr lang="en-US" baseline="-25000" dirty="0"/>
              <a:t>2</a:t>
            </a:r>
            <a:r>
              <a:rPr lang="en-US" dirty="0"/>
              <a:t>S formed </a:t>
            </a:r>
            <a:r>
              <a:rPr lang="en-US" dirty="0" smtClean="0"/>
              <a:t>during fermentation </a:t>
            </a:r>
            <a:r>
              <a:rPr lang="en-US" dirty="0"/>
              <a:t>that may give the beer a </a:t>
            </a:r>
            <a:r>
              <a:rPr lang="en-US" dirty="0" err="1"/>
              <a:t>sulfury</a:t>
            </a:r>
            <a:r>
              <a:rPr lang="en-US" dirty="0"/>
              <a:t> </a:t>
            </a:r>
            <a:r>
              <a:rPr lang="en-US" dirty="0" smtClean="0"/>
              <a:t>note (</a:t>
            </a:r>
            <a:r>
              <a:rPr lang="en-US" dirty="0"/>
              <a:t>especially in “Burton” beers).</a:t>
            </a:r>
          </a:p>
          <a:p>
            <a:r>
              <a:rPr lang="en-US" dirty="0" smtClean="0"/>
              <a:t>Sulfate </a:t>
            </a:r>
            <a:r>
              <a:rPr lang="en-US" dirty="0"/>
              <a:t>to </a:t>
            </a:r>
            <a:r>
              <a:rPr lang="en-US" dirty="0" smtClean="0"/>
              <a:t>Chloride </a:t>
            </a:r>
            <a:r>
              <a:rPr lang="en-US" dirty="0"/>
              <a:t>ratio is generally used to </a:t>
            </a:r>
            <a:r>
              <a:rPr lang="en-US" dirty="0" smtClean="0"/>
              <a:t>target beer </a:t>
            </a:r>
            <a:r>
              <a:rPr lang="en-US" dirty="0"/>
              <a:t>flavor profiles. A high ratio </a:t>
            </a:r>
            <a:r>
              <a:rPr lang="en-US" dirty="0" smtClean="0"/>
              <a:t>accentuates bitterness</a:t>
            </a:r>
            <a:r>
              <a:rPr lang="en-US" dirty="0"/>
              <a:t>; a low ratio, </a:t>
            </a:r>
            <a:r>
              <a:rPr lang="en-US" dirty="0" smtClean="0"/>
              <a:t>sweetness</a:t>
            </a:r>
          </a:p>
          <a:p>
            <a:pPr lvl="1"/>
            <a:r>
              <a:rPr lang="en-US" dirty="0" smtClean="0"/>
              <a:t>2</a:t>
            </a:r>
            <a:r>
              <a:rPr lang="en-US" dirty="0"/>
              <a:t>:1 Sulfate to </a:t>
            </a:r>
            <a:r>
              <a:rPr lang="en-US" dirty="0" smtClean="0"/>
              <a:t>Chloride </a:t>
            </a:r>
            <a:r>
              <a:rPr lang="en-US" dirty="0"/>
              <a:t>=&gt; great for Pale Ales, </a:t>
            </a:r>
            <a:r>
              <a:rPr lang="en-US" dirty="0" smtClean="0"/>
              <a:t>IPAs</a:t>
            </a:r>
          </a:p>
          <a:p>
            <a:pPr lvl="1"/>
            <a:r>
              <a:rPr lang="en-US" dirty="0" smtClean="0"/>
              <a:t>1</a:t>
            </a:r>
            <a:r>
              <a:rPr lang="en-US" dirty="0"/>
              <a:t>:1 Sulfate to </a:t>
            </a:r>
            <a:r>
              <a:rPr lang="en-US" dirty="0" smtClean="0"/>
              <a:t>Chloride </a:t>
            </a:r>
            <a:r>
              <a:rPr lang="en-US" dirty="0"/>
              <a:t>=&gt; Balanced </a:t>
            </a:r>
            <a:r>
              <a:rPr lang="en-US" dirty="0" smtClean="0"/>
              <a:t>beers</a:t>
            </a:r>
          </a:p>
          <a:p>
            <a:pPr lvl="1"/>
            <a:r>
              <a:rPr lang="en-US" dirty="0" smtClean="0"/>
              <a:t>1</a:t>
            </a:r>
            <a:r>
              <a:rPr lang="en-US" dirty="0"/>
              <a:t>:2 Sulfate to </a:t>
            </a:r>
            <a:r>
              <a:rPr lang="en-US" dirty="0" smtClean="0"/>
              <a:t>Chloride </a:t>
            </a:r>
            <a:r>
              <a:rPr lang="en-US" dirty="0"/>
              <a:t>=&gt; Malty beers</a:t>
            </a:r>
          </a:p>
          <a:p>
            <a:r>
              <a:rPr lang="en-US" dirty="0" smtClean="0"/>
              <a:t>Maximum concentrations</a:t>
            </a:r>
            <a:endParaRPr lang="en-US" dirty="0"/>
          </a:p>
          <a:p>
            <a:pPr lvl="1"/>
            <a:r>
              <a:rPr lang="en-US" dirty="0" smtClean="0"/>
              <a:t>Chloride </a:t>
            </a:r>
            <a:r>
              <a:rPr lang="en-US" dirty="0"/>
              <a:t>below </a:t>
            </a:r>
            <a:r>
              <a:rPr lang="en-US" dirty="0" smtClean="0"/>
              <a:t>100 ppm</a:t>
            </a:r>
            <a:endParaRPr lang="en-US" dirty="0"/>
          </a:p>
          <a:p>
            <a:pPr lvl="1"/>
            <a:r>
              <a:rPr lang="en-US" dirty="0" smtClean="0"/>
              <a:t>Sulfate </a:t>
            </a:r>
            <a:r>
              <a:rPr lang="en-US" dirty="0"/>
              <a:t>below </a:t>
            </a:r>
            <a:r>
              <a:rPr lang="en-US" dirty="0" smtClean="0"/>
              <a:t>150 ppm </a:t>
            </a:r>
            <a:r>
              <a:rPr lang="en-US" dirty="0"/>
              <a:t>generally, higher can work (up </a:t>
            </a:r>
            <a:r>
              <a:rPr lang="en-US" dirty="0" smtClean="0"/>
              <a:t>to 350 ppm</a:t>
            </a:r>
            <a:r>
              <a:rPr lang="en-US" dirty="0"/>
              <a:t>) </a:t>
            </a:r>
            <a:r>
              <a:rPr lang="en-US" dirty="0" smtClean="0"/>
              <a:t>in highly hopped beers</a:t>
            </a:r>
          </a:p>
          <a:p>
            <a:r>
              <a:rPr lang="en-US" dirty="0" smtClean="0"/>
              <a:t>Sources: </a:t>
            </a:r>
          </a:p>
          <a:p>
            <a:pPr lvl="1"/>
            <a:r>
              <a:rPr lang="en-US" dirty="0" smtClean="0"/>
              <a:t>Sulfate: gypsum, </a:t>
            </a:r>
            <a:r>
              <a:rPr lang="en-US" dirty="0" err="1" smtClean="0"/>
              <a:t>epsom</a:t>
            </a:r>
            <a:r>
              <a:rPr lang="en-US" dirty="0" smtClean="0"/>
              <a:t> salt</a:t>
            </a:r>
          </a:p>
          <a:p>
            <a:pPr lvl="1"/>
            <a:r>
              <a:rPr lang="en-US" dirty="0" smtClean="0"/>
              <a:t>Chloride: table salt, calcium chloride</a:t>
            </a:r>
          </a:p>
          <a:p>
            <a:pPr marL="57150" indent="0">
              <a:buNone/>
            </a:pPr>
            <a:endParaRPr lang="en-US" dirty="0"/>
          </a:p>
        </p:txBody>
      </p:sp>
    </p:spTree>
    <p:extLst>
      <p:ext uri="{BB962C8B-B14F-4D97-AF65-F5344CB8AC3E}">
        <p14:creationId xmlns:p14="http://schemas.microsoft.com/office/powerpoint/2010/main" val="34142101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Brewing Salts</a:t>
            </a:r>
            <a:endParaRPr lang="bs-Latn-BA" dirty="0">
              <a:latin typeface="Microsoft Tai Le"/>
              <a:cs typeface="Microsoft Tai Le"/>
            </a:endParaRPr>
          </a:p>
        </p:txBody>
      </p:sp>
      <p:pic>
        <p:nvPicPr>
          <p:cNvPr id="5" name="Picture 4" descr="Screen Shot 2014-06-15 at 9.53.43 A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8077200" cy="4832513"/>
          </a:xfrm>
          <a:prstGeom prst="rect">
            <a:avLst/>
          </a:prstGeom>
        </p:spPr>
      </p:pic>
      <p:sp>
        <p:nvSpPr>
          <p:cNvPr id="6" name="TextBox 5"/>
          <p:cNvSpPr txBox="1"/>
          <p:nvPr/>
        </p:nvSpPr>
        <p:spPr>
          <a:xfrm>
            <a:off x="1066800" y="6400800"/>
            <a:ext cx="6689814" cy="369332"/>
          </a:xfrm>
          <a:prstGeom prst="rect">
            <a:avLst/>
          </a:prstGeom>
          <a:noFill/>
        </p:spPr>
        <p:txBody>
          <a:bodyPr wrap="none" rtlCol="0">
            <a:spAutoFit/>
          </a:bodyPr>
          <a:lstStyle/>
          <a:p>
            <a:r>
              <a:rPr lang="en-US" i="1" dirty="0" smtClean="0">
                <a:latin typeface="Microsoft Tai Le"/>
                <a:cs typeface="Microsoft Tai Le"/>
              </a:rPr>
              <a:t>Source: http</a:t>
            </a:r>
            <a:r>
              <a:rPr lang="en-US" i="1" dirty="0">
                <a:latin typeface="Microsoft Tai Le"/>
                <a:cs typeface="Microsoft Tai Le"/>
              </a:rPr>
              <a:t>://</a:t>
            </a:r>
            <a:r>
              <a:rPr lang="en-US" i="1" dirty="0" err="1">
                <a:latin typeface="Microsoft Tai Le"/>
                <a:cs typeface="Microsoft Tai Le"/>
              </a:rPr>
              <a:t>www.howtobrew.com</a:t>
            </a:r>
            <a:r>
              <a:rPr lang="en-US" i="1" dirty="0">
                <a:latin typeface="Microsoft Tai Le"/>
                <a:cs typeface="Microsoft Tai Le"/>
              </a:rPr>
              <a:t>/section3/chapter15-4.</a:t>
            </a:r>
            <a:r>
              <a:rPr lang="en-US" i="1" dirty="0" smtClean="0">
                <a:latin typeface="Microsoft Tai Le"/>
                <a:cs typeface="Microsoft Tai Le"/>
              </a:rPr>
              <a:t>html</a:t>
            </a:r>
            <a:endParaRPr lang="bs-Latn-BA" i="1" dirty="0">
              <a:latin typeface="Microsoft Tai Le"/>
              <a:cs typeface="Microsoft Tai Le"/>
            </a:endParaRPr>
          </a:p>
        </p:txBody>
      </p:sp>
    </p:spTree>
    <p:extLst>
      <p:ext uri="{BB962C8B-B14F-4D97-AF65-F5344CB8AC3E}">
        <p14:creationId xmlns:p14="http://schemas.microsoft.com/office/powerpoint/2010/main" val="3414210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Microsoft Tai Le"/>
                <a:ea typeface="+mj-ea"/>
                <a:cs typeface="Microsoft Tai Le"/>
              </a:rPr>
              <a:t>Andrew Carroll</a:t>
            </a:r>
            <a:endParaRPr lang="en-US" dirty="0">
              <a:latin typeface="Microsoft Tai Le"/>
              <a:ea typeface="+mj-ea"/>
              <a:cs typeface="Microsoft Tai Le"/>
            </a:endParaRPr>
          </a:p>
        </p:txBody>
      </p:sp>
      <p:sp>
        <p:nvSpPr>
          <p:cNvPr id="3" name="Content Placeholder 2"/>
          <p:cNvSpPr>
            <a:spLocks noGrp="1"/>
          </p:cNvSpPr>
          <p:nvPr>
            <p:ph sz="quarter" idx="1"/>
          </p:nvPr>
        </p:nvSpPr>
        <p:spPr>
          <a:xfrm>
            <a:off x="457200" y="1600200"/>
            <a:ext cx="4114800" cy="4873625"/>
          </a:xfrm>
        </p:spPr>
        <p:txBody>
          <a:bodyPr>
            <a:normAutofit fontScale="77500" lnSpcReduction="20000"/>
          </a:bodyPr>
          <a:lstStyle/>
          <a:p>
            <a:pPr marL="0" indent="0" eaLnBrk="1" fontAlgn="auto" hangingPunct="1">
              <a:spcAft>
                <a:spcPts val="0"/>
              </a:spcAft>
              <a:buNone/>
              <a:defRPr/>
            </a:pPr>
            <a:r>
              <a:rPr lang="en-US" dirty="0" smtClean="0">
                <a:latin typeface="Microsoft Tai Le"/>
                <a:ea typeface="+mn-ea"/>
                <a:cs typeface="Microsoft Tai Le"/>
              </a:rPr>
              <a:t>has </a:t>
            </a:r>
            <a:r>
              <a:rPr lang="en-US" dirty="0">
                <a:latin typeface="Microsoft Tai Le"/>
                <a:ea typeface="+mn-ea"/>
                <a:cs typeface="Microsoft Tai Le"/>
              </a:rPr>
              <a:t>been homebrewing for close to five years now, and in that time has managed to brew almost 100 batches. </a:t>
            </a:r>
            <a:r>
              <a:rPr lang="en-US" dirty="0" smtClean="0">
                <a:latin typeface="Microsoft Tai Le"/>
                <a:ea typeface="+mn-ea"/>
                <a:cs typeface="Microsoft Tai Le"/>
              </a:rPr>
              <a:t>Mild-mannered </a:t>
            </a:r>
            <a:r>
              <a:rPr lang="en-US" dirty="0">
                <a:latin typeface="Microsoft Tai Le"/>
                <a:ea typeface="+mn-ea"/>
                <a:cs typeface="Microsoft Tai Le"/>
              </a:rPr>
              <a:t>construction worker by day and beer enthusiast by night, Andy is continually trying to spread the good word of brewing and drinking better beer. He is currently President of The Headquarters homebrew club in Campbell, CA established January, 2012.</a:t>
            </a: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2638" y="1219200"/>
            <a:ext cx="401955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9801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Water Calculators	</a:t>
            </a:r>
            <a:endParaRPr lang="bs-Latn-BA" dirty="0">
              <a:latin typeface="Microsoft Tai Le"/>
              <a:cs typeface="Microsoft Tai Le"/>
            </a:endParaRPr>
          </a:p>
        </p:txBody>
      </p:sp>
      <p:sp>
        <p:nvSpPr>
          <p:cNvPr id="3" name="Content Placeholder 2"/>
          <p:cNvSpPr>
            <a:spLocks noGrp="1"/>
          </p:cNvSpPr>
          <p:nvPr>
            <p:ph idx="1"/>
          </p:nvPr>
        </p:nvSpPr>
        <p:spPr/>
        <p:txBody>
          <a:bodyPr/>
          <a:lstStyle/>
          <a:p>
            <a:r>
              <a:rPr lang="bs-Latn-BA" dirty="0" smtClean="0">
                <a:latin typeface="Microsoft Tai Le"/>
                <a:cs typeface="Microsoft Tai Le"/>
              </a:rPr>
              <a:t>Highly recommend Bru</a:t>
            </a:r>
            <a:r>
              <a:rPr lang="bs-Latn-BA" dirty="0" smtClean="0">
                <a:latin typeface="+mj-lt"/>
                <a:cs typeface="Microsoft Tai Le"/>
              </a:rPr>
              <a:t>’</a:t>
            </a:r>
            <a:r>
              <a:rPr lang="bs-Latn-BA" dirty="0" smtClean="0">
                <a:latin typeface="Microsoft Tai Le"/>
                <a:cs typeface="Microsoft Tai Le"/>
              </a:rPr>
              <a:t>N Water:      </a:t>
            </a:r>
            <a:r>
              <a:rPr lang="en-US" dirty="0" smtClean="0">
                <a:latin typeface="Microsoft Tai Le"/>
                <a:cs typeface="Microsoft Tai Le"/>
                <a:hlinkClick r:id="rId2"/>
              </a:rPr>
              <a:t>https</a:t>
            </a:r>
            <a:r>
              <a:rPr lang="en-US" dirty="0">
                <a:latin typeface="Microsoft Tai Le"/>
                <a:cs typeface="Microsoft Tai Le"/>
                <a:hlinkClick r:id="rId2"/>
              </a:rPr>
              <a:t>://sites.google.com/site/brunwater/</a:t>
            </a:r>
            <a:r>
              <a:rPr lang="bs-Latn-BA" dirty="0" smtClean="0">
                <a:latin typeface="Microsoft Tai Le"/>
                <a:cs typeface="Microsoft Tai Le"/>
              </a:rPr>
              <a:t> </a:t>
            </a:r>
          </a:p>
        </p:txBody>
      </p:sp>
      <p:pic>
        <p:nvPicPr>
          <p:cNvPr id="4" name="Picture 3" descr="2.6 Wa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844431"/>
            <a:ext cx="6400800" cy="4013569"/>
          </a:xfrm>
          <a:prstGeom prst="rect">
            <a:avLst/>
          </a:prstGeom>
        </p:spPr>
      </p:pic>
    </p:spTree>
    <p:extLst>
      <p:ext uri="{BB962C8B-B14F-4D97-AF65-F5344CB8AC3E}">
        <p14:creationId xmlns:p14="http://schemas.microsoft.com/office/powerpoint/2010/main" val="34142101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pH and Brewing</a:t>
            </a:r>
            <a:endParaRPr lang="bs-Latn-BA" dirty="0">
              <a:latin typeface="Microsoft Tai Le"/>
              <a:cs typeface="Microsoft Tai Le"/>
            </a:endParaRPr>
          </a:p>
        </p:txBody>
      </p:sp>
      <p:sp>
        <p:nvSpPr>
          <p:cNvPr id="3" name="Content Placeholder 2"/>
          <p:cNvSpPr>
            <a:spLocks noGrp="1"/>
          </p:cNvSpPr>
          <p:nvPr>
            <p:ph idx="1"/>
          </p:nvPr>
        </p:nvSpPr>
        <p:spPr/>
        <p:txBody>
          <a:bodyPr>
            <a:normAutofit fontScale="77500" lnSpcReduction="20000"/>
          </a:bodyPr>
          <a:lstStyle/>
          <a:p>
            <a:r>
              <a:rPr lang="bs-Latn-BA" dirty="0" smtClean="0">
                <a:latin typeface="Microsoft Tai Le"/>
                <a:cs typeface="Microsoft Tai Le"/>
              </a:rPr>
              <a:t>pH measures the acidity or basic nature of a solution (1=acidic, 14=basic)</a:t>
            </a:r>
          </a:p>
          <a:p>
            <a:r>
              <a:rPr lang="bs-Latn-BA" dirty="0" smtClean="0">
                <a:latin typeface="Microsoft Tai Le"/>
                <a:cs typeface="Microsoft Tai Le"/>
              </a:rPr>
              <a:t>RO/Distilled water pH is 7.0</a:t>
            </a:r>
          </a:p>
          <a:p>
            <a:r>
              <a:rPr lang="bs-Latn-BA" dirty="0" smtClean="0">
                <a:latin typeface="Microsoft Tai Le"/>
                <a:cs typeface="Microsoft Tai Le"/>
              </a:rPr>
              <a:t>Municipal water pH is 6.5-9</a:t>
            </a:r>
          </a:p>
          <a:p>
            <a:r>
              <a:rPr lang="bs-Latn-BA" dirty="0" smtClean="0">
                <a:latin typeface="Microsoft Tai Le"/>
                <a:cs typeface="Microsoft Tai Le"/>
              </a:rPr>
              <a:t>Target pH for mashing is between 5.2 (light beers) and 5.6 (dark beers) – this is the range where enzymatic activity takes places to convert starches to sugars</a:t>
            </a:r>
          </a:p>
          <a:p>
            <a:r>
              <a:rPr lang="en-US" dirty="0">
                <a:latin typeface="Microsoft Tai Le"/>
                <a:cs typeface="Microsoft Tai Le"/>
              </a:rPr>
              <a:t>In addition to water and brewing salt additives, grains also contribute acidity to the </a:t>
            </a:r>
            <a:r>
              <a:rPr lang="en-US" dirty="0" smtClean="0">
                <a:latin typeface="Microsoft Tai Le"/>
                <a:cs typeface="Microsoft Tai Le"/>
              </a:rPr>
              <a:t>mash</a:t>
            </a:r>
            <a:endParaRPr lang="bs-Latn-BA" dirty="0" smtClean="0">
              <a:latin typeface="Microsoft Tai Le"/>
              <a:cs typeface="Microsoft Tai Le"/>
            </a:endParaRPr>
          </a:p>
          <a:p>
            <a:r>
              <a:rPr lang="bs-Latn-BA" dirty="0" smtClean="0">
                <a:latin typeface="Microsoft Tai Le"/>
                <a:cs typeface="Microsoft Tai Le"/>
              </a:rPr>
              <a:t>Sparge water pH should be &lt;6.0 to prevent tannin extraction</a:t>
            </a:r>
          </a:p>
          <a:p>
            <a:endParaRPr lang="bs-Latn-BA" dirty="0">
              <a:latin typeface="Microsoft Tai Le"/>
              <a:cs typeface="Microsoft Tai Le"/>
            </a:endParaRPr>
          </a:p>
        </p:txBody>
      </p:sp>
    </p:spTree>
    <p:extLst>
      <p:ext uri="{BB962C8B-B14F-4D97-AF65-F5344CB8AC3E}">
        <p14:creationId xmlns:p14="http://schemas.microsoft.com/office/powerpoint/2010/main" val="1721028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Water Hardness</a:t>
            </a:r>
            <a:endParaRPr lang="bs-Latn-BA" dirty="0">
              <a:latin typeface="Microsoft Tai Le"/>
              <a:cs typeface="Microsoft Tai Le"/>
            </a:endParaRPr>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oncentration </a:t>
            </a:r>
            <a:r>
              <a:rPr lang="en-US" dirty="0"/>
              <a:t>of calcium </a:t>
            </a:r>
            <a:r>
              <a:rPr lang="en-US" dirty="0" smtClean="0"/>
              <a:t>and magnesium </a:t>
            </a:r>
            <a:r>
              <a:rPr lang="en-US" dirty="0"/>
              <a:t>in </a:t>
            </a:r>
            <a:r>
              <a:rPr lang="en-US" dirty="0" smtClean="0"/>
              <a:t>water</a:t>
            </a:r>
          </a:p>
          <a:p>
            <a:pPr lvl="1"/>
            <a:r>
              <a:rPr lang="en-US" dirty="0"/>
              <a:t>Permanent hardness: Calcium or Magnesium paired with Sulfates or Chlorides - cannot be boiled off</a:t>
            </a:r>
            <a:endParaRPr lang="bs-Latn-BA" dirty="0">
              <a:latin typeface="Microsoft Tai Le"/>
              <a:cs typeface="Microsoft Tai Le"/>
            </a:endParaRPr>
          </a:p>
          <a:p>
            <a:pPr lvl="1"/>
            <a:r>
              <a:rPr lang="en-US" dirty="0" smtClean="0"/>
              <a:t>Temporary Hardness: Calcium </a:t>
            </a:r>
            <a:r>
              <a:rPr lang="en-US" dirty="0"/>
              <a:t>or Magnesium paired with Carbonate/</a:t>
            </a:r>
            <a:r>
              <a:rPr lang="en-US" dirty="0" smtClean="0"/>
              <a:t>Bicarbonate - can </a:t>
            </a:r>
            <a:r>
              <a:rPr lang="en-US" dirty="0"/>
              <a:t>be boiled off (bi/carbonate leaves as CO2, calcium </a:t>
            </a:r>
            <a:r>
              <a:rPr lang="en-US" dirty="0" smtClean="0"/>
              <a:t>stays behind). Temporary hardness contributes to alkalinity, and buffers pH changes from salts or acids.</a:t>
            </a:r>
            <a:endParaRPr lang="en-US" dirty="0"/>
          </a:p>
        </p:txBody>
      </p:sp>
    </p:spTree>
    <p:extLst>
      <p:ext uri="{BB962C8B-B14F-4D97-AF65-F5344CB8AC3E}">
        <p14:creationId xmlns:p14="http://schemas.microsoft.com/office/powerpoint/2010/main" val="32039722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Alkalinity</a:t>
            </a:r>
            <a:endParaRPr lang="bs-Latn-BA" dirty="0">
              <a:latin typeface="Microsoft Tai Le"/>
              <a:cs typeface="Microsoft Tai Le"/>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Microsoft Tai Le"/>
                <a:cs typeface="Microsoft Tai Le"/>
              </a:rPr>
              <a:t>Alkalinity (typically from carbonate and bicarbonate) impacts mash pH: buffering capacity of solution determines degree to which bases can be neutralized</a:t>
            </a:r>
          </a:p>
          <a:p>
            <a:pPr lvl="1"/>
            <a:r>
              <a:rPr lang="en-US" dirty="0" smtClean="0">
                <a:latin typeface="Microsoft Tai Le"/>
                <a:cs typeface="Microsoft Tai Le"/>
              </a:rPr>
              <a:t>Reduce alkalinity by boiling, adding dark grains, using acidulated malt, or adding acids</a:t>
            </a:r>
          </a:p>
          <a:p>
            <a:pPr lvl="1"/>
            <a:r>
              <a:rPr lang="en-US" dirty="0" smtClean="0">
                <a:latin typeface="Microsoft Tai Le"/>
                <a:cs typeface="Microsoft Tai Le"/>
              </a:rPr>
              <a:t>Raise alkalinity with sodium bicarbonate or pickling lime</a:t>
            </a:r>
          </a:p>
          <a:p>
            <a:r>
              <a:rPr lang="en-US" dirty="0" smtClean="0">
                <a:latin typeface="Microsoft Tai Le"/>
                <a:cs typeface="Microsoft Tai Le"/>
              </a:rPr>
              <a:t>Residual alkalinity (RA) = remaining alkalinity after acid from malts reacts with water hardness in mash. While RA can help predict pH, using a water calculator and pH meter is far more reliable.</a:t>
            </a:r>
            <a:endParaRPr lang="bs-Latn-BA" dirty="0" smtClean="0">
              <a:latin typeface="Microsoft Tai Le"/>
              <a:cs typeface="Microsoft Tai Le"/>
            </a:endParaRPr>
          </a:p>
          <a:p>
            <a:endParaRPr lang="bs-Latn-BA" dirty="0">
              <a:latin typeface="Microsoft Tai Le"/>
              <a:cs typeface="Microsoft Tai Le"/>
            </a:endParaRPr>
          </a:p>
        </p:txBody>
      </p:sp>
    </p:spTree>
    <p:extLst>
      <p:ext uri="{BB962C8B-B14F-4D97-AF65-F5344CB8AC3E}">
        <p14:creationId xmlns:p14="http://schemas.microsoft.com/office/powerpoint/2010/main" val="23164406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For More Information</a:t>
            </a:r>
            <a:endParaRPr lang="bs-Latn-BA" sz="4400" dirty="0">
              <a:latin typeface="Microsoft Tai Le"/>
              <a:cs typeface="Microsoft Tai Le"/>
            </a:endParaRPr>
          </a:p>
        </p:txBody>
      </p:sp>
      <p:pic>
        <p:nvPicPr>
          <p:cNvPr id="3" name="Picture 2" descr="water_a_comprehensive_guide_for_brew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471002"/>
            <a:ext cx="5410200" cy="5410200"/>
          </a:xfrm>
          <a:prstGeom prst="rect">
            <a:avLst/>
          </a:prstGeom>
        </p:spPr>
      </p:pic>
    </p:spTree>
    <p:extLst>
      <p:ext uri="{BB962C8B-B14F-4D97-AF65-F5344CB8AC3E}">
        <p14:creationId xmlns:p14="http://schemas.microsoft.com/office/powerpoint/2010/main" val="8572504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2895600"/>
            <a:ext cx="4442242" cy="1200329"/>
          </a:xfrm>
          <a:prstGeom prst="rect">
            <a:avLst/>
          </a:prstGeom>
          <a:noFill/>
        </p:spPr>
        <p:txBody>
          <a:bodyPr wrap="none" rtlCol="0">
            <a:spAutoFit/>
          </a:bodyPr>
          <a:lstStyle/>
          <a:p>
            <a:pPr algn="ctr"/>
            <a:r>
              <a:rPr lang="en-US" sz="7200" b="1" dirty="0" smtClean="0">
                <a:ln>
                  <a:solidFill>
                    <a:schemeClr val="tx1"/>
                  </a:solidFill>
                </a:ln>
                <a:latin typeface="Microsoft Tai Le"/>
                <a:cs typeface="Microsoft Tai Le"/>
              </a:rPr>
              <a:t>The Mash</a:t>
            </a:r>
            <a:endParaRPr lang="en-US" sz="7200" b="1" dirty="0">
              <a:ln>
                <a:solidFill>
                  <a:schemeClr val="tx1"/>
                </a:solidFill>
              </a:ln>
              <a:latin typeface="Microsoft Tai Le"/>
              <a:cs typeface="Microsoft Tai Le"/>
            </a:endParaRPr>
          </a:p>
        </p:txBody>
      </p:sp>
    </p:spTree>
    <p:extLst>
      <p:ext uri="{BB962C8B-B14F-4D97-AF65-F5344CB8AC3E}">
        <p14:creationId xmlns:p14="http://schemas.microsoft.com/office/powerpoint/2010/main" val="11573076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2060"/>
            <a:ext cx="9142413" cy="769441"/>
          </a:xfrm>
          <a:prstGeom prst="rect">
            <a:avLst/>
          </a:prstGeom>
          <a:noFill/>
        </p:spPr>
        <p:txBody>
          <a:bodyPr wrap="square" rtlCol="0">
            <a:spAutoFit/>
          </a:bodyPr>
          <a:lstStyle/>
          <a:p>
            <a:pPr algn="ctr"/>
            <a:r>
              <a:rPr lang="en-US" sz="4400" b="1" dirty="0" smtClean="0">
                <a:solidFill>
                  <a:srgbClr val="000000"/>
                </a:solidFill>
                <a:latin typeface="Microsoft Tai Le"/>
                <a:cs typeface="Microsoft Tai Le"/>
              </a:rPr>
              <a:t>What</a:t>
            </a:r>
            <a:r>
              <a:rPr lang="en-US" sz="4400" b="1" dirty="0" smtClean="0">
                <a:solidFill>
                  <a:srgbClr val="000000"/>
                </a:solidFill>
                <a:latin typeface="+mj-lt"/>
                <a:cs typeface="Microsoft Tai Le"/>
              </a:rPr>
              <a:t>’</a:t>
            </a:r>
            <a:r>
              <a:rPr lang="en-US" sz="4400" b="1" dirty="0" smtClean="0">
                <a:solidFill>
                  <a:srgbClr val="000000"/>
                </a:solidFill>
                <a:latin typeface="Microsoft Tai Le"/>
                <a:cs typeface="Microsoft Tai Le"/>
              </a:rPr>
              <a:t>s in a kernel of grain?</a:t>
            </a:r>
            <a:endParaRPr lang="en-US" sz="4400" b="1" dirty="0">
              <a:solidFill>
                <a:srgbClr val="000000"/>
              </a:solidFill>
              <a:latin typeface="Microsoft Tai Le"/>
              <a:cs typeface="Microsoft Tai Le"/>
            </a:endParaRPr>
          </a:p>
        </p:txBody>
      </p:sp>
      <p:pic>
        <p:nvPicPr>
          <p:cNvPr id="4" name="Picture 3" descr="whole-grai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295400"/>
            <a:ext cx="3976882" cy="3330639"/>
          </a:xfrm>
          <a:prstGeom prst="rect">
            <a:avLst/>
          </a:prstGeom>
        </p:spPr>
      </p:pic>
      <p:sp>
        <p:nvSpPr>
          <p:cNvPr id="5" name="TextBox 4"/>
          <p:cNvSpPr txBox="1"/>
          <p:nvPr/>
        </p:nvSpPr>
        <p:spPr>
          <a:xfrm>
            <a:off x="-110736" y="4606758"/>
            <a:ext cx="9142413" cy="1938992"/>
          </a:xfrm>
          <a:prstGeom prst="rect">
            <a:avLst/>
          </a:prstGeom>
          <a:noFill/>
        </p:spPr>
        <p:txBody>
          <a:bodyPr wrap="square" rtlCol="0">
            <a:spAutoFit/>
          </a:bodyPr>
          <a:lstStyle/>
          <a:p>
            <a:pPr algn="ctr"/>
            <a:r>
              <a:rPr lang="en-US" sz="2400" dirty="0" smtClean="0">
                <a:solidFill>
                  <a:srgbClr val="000000"/>
                </a:solidFill>
                <a:latin typeface="Microsoft Tai Le"/>
                <a:cs typeface="Microsoft Tai Le"/>
              </a:rPr>
              <a:t>Protein</a:t>
            </a:r>
          </a:p>
          <a:p>
            <a:pPr algn="ctr"/>
            <a:r>
              <a:rPr lang="en-US" sz="2400" dirty="0" smtClean="0">
                <a:solidFill>
                  <a:srgbClr val="000000"/>
                </a:solidFill>
                <a:latin typeface="Microsoft Tai Le"/>
                <a:cs typeface="Microsoft Tai Le"/>
              </a:rPr>
              <a:t>Starch</a:t>
            </a:r>
          </a:p>
          <a:p>
            <a:pPr algn="ctr"/>
            <a:r>
              <a:rPr lang="en-US" sz="2400" dirty="0" smtClean="0">
                <a:solidFill>
                  <a:srgbClr val="000000"/>
                </a:solidFill>
                <a:latin typeface="Microsoft Tai Le"/>
                <a:cs typeface="Microsoft Tai Le"/>
              </a:rPr>
              <a:t>Vitamins</a:t>
            </a:r>
          </a:p>
          <a:p>
            <a:pPr algn="ctr"/>
            <a:r>
              <a:rPr lang="en-US" sz="2400" dirty="0" smtClean="0">
                <a:solidFill>
                  <a:srgbClr val="000000"/>
                </a:solidFill>
                <a:latin typeface="Microsoft Tai Le"/>
                <a:cs typeface="Microsoft Tai Le"/>
              </a:rPr>
              <a:t>Trace Minerals</a:t>
            </a:r>
          </a:p>
          <a:p>
            <a:pPr algn="ctr"/>
            <a:r>
              <a:rPr lang="en-US" sz="2400" dirty="0" smtClean="0">
                <a:solidFill>
                  <a:srgbClr val="000000"/>
                </a:solidFill>
                <a:latin typeface="Microsoft Tai Le"/>
                <a:cs typeface="Microsoft Tai Le"/>
              </a:rPr>
              <a:t>Other Compounds</a:t>
            </a:r>
            <a:endParaRPr lang="en-US" sz="2400" dirty="0">
              <a:solidFill>
                <a:srgbClr val="000000"/>
              </a:solidFill>
              <a:latin typeface="Microsoft Tai Le"/>
              <a:cs typeface="Microsoft Tai Le"/>
            </a:endParaRPr>
          </a:p>
        </p:txBody>
      </p:sp>
    </p:spTree>
    <p:extLst>
      <p:ext uri="{BB962C8B-B14F-4D97-AF65-F5344CB8AC3E}">
        <p14:creationId xmlns:p14="http://schemas.microsoft.com/office/powerpoint/2010/main" val="12078499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060"/>
            <a:ext cx="9142413" cy="923330"/>
          </a:xfrm>
          <a:prstGeom prst="rect">
            <a:avLst/>
          </a:prstGeom>
          <a:noFill/>
        </p:spPr>
        <p:txBody>
          <a:bodyPr wrap="square" rtlCol="0">
            <a:spAutoFit/>
          </a:bodyPr>
          <a:lstStyle/>
          <a:p>
            <a:pPr algn="ctr"/>
            <a:r>
              <a:rPr lang="en-US" sz="5400" b="1" dirty="0" smtClean="0">
                <a:solidFill>
                  <a:srgbClr val="000000"/>
                </a:solidFill>
                <a:latin typeface="Microsoft Tai Le"/>
                <a:cs typeface="Microsoft Tai Le"/>
              </a:rPr>
              <a:t>What is Mashing? </a:t>
            </a:r>
            <a:endParaRPr lang="en-US" sz="5400" b="1" dirty="0">
              <a:solidFill>
                <a:srgbClr val="000000"/>
              </a:solidFill>
              <a:latin typeface="Microsoft Tai Le"/>
              <a:cs typeface="Microsoft Tai Le"/>
            </a:endParaRPr>
          </a:p>
        </p:txBody>
      </p:sp>
      <p:pic>
        <p:nvPicPr>
          <p:cNvPr id="6" name="Picture 5" descr="IMG_0638.JPG"/>
          <p:cNvPicPr>
            <a:picLocks/>
          </p:cNvPicPr>
          <p:nvPr/>
        </p:nvPicPr>
        <p:blipFill>
          <a:blip r:embed="rId2" cstate="email">
            <a:extLst>
              <a:ext uri="{28A0092B-C50C-407E-A947-70E740481C1C}">
                <a14:useLocalDpi xmlns:a14="http://schemas.microsoft.com/office/drawing/2010/main"/>
              </a:ext>
            </a:extLst>
          </a:blip>
          <a:stretch>
            <a:fillRect/>
          </a:stretch>
        </p:blipFill>
        <p:spPr>
          <a:xfrm>
            <a:off x="2514600" y="1219200"/>
            <a:ext cx="3977640" cy="3337560"/>
          </a:xfrm>
          <a:prstGeom prst="rect">
            <a:avLst/>
          </a:prstGeom>
        </p:spPr>
      </p:pic>
      <p:sp>
        <p:nvSpPr>
          <p:cNvPr id="8" name="TextBox 7"/>
          <p:cNvSpPr txBox="1"/>
          <p:nvPr/>
        </p:nvSpPr>
        <p:spPr>
          <a:xfrm>
            <a:off x="2322287" y="4505158"/>
            <a:ext cx="6709388"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latin typeface="Microsoft Tai Le"/>
                <a:cs typeface="Microsoft Tai Le"/>
              </a:rPr>
              <a:t>Hot water steeping process</a:t>
            </a:r>
          </a:p>
          <a:p>
            <a:endParaRPr lang="en-US" sz="2000" dirty="0" smtClean="0">
              <a:solidFill>
                <a:srgbClr val="000000"/>
              </a:solidFill>
              <a:latin typeface="Microsoft Tai Le"/>
              <a:cs typeface="Microsoft Tai Le"/>
            </a:endParaRPr>
          </a:p>
          <a:p>
            <a:pPr marL="342900" indent="-342900">
              <a:buFont typeface="Arial" panose="020B0604020202020204" pitchFamily="34" charset="0"/>
              <a:buChar char="•"/>
            </a:pPr>
            <a:r>
              <a:rPr lang="en-US" sz="2000" dirty="0" smtClean="0">
                <a:solidFill>
                  <a:srgbClr val="000000"/>
                </a:solidFill>
                <a:latin typeface="Microsoft Tai Le"/>
                <a:cs typeface="Microsoft Tai Le"/>
              </a:rPr>
              <a:t>Hydrates the barley</a:t>
            </a:r>
          </a:p>
          <a:p>
            <a:endParaRPr lang="en-US" sz="2000" dirty="0" smtClean="0">
              <a:solidFill>
                <a:srgbClr val="000000"/>
              </a:solidFill>
              <a:latin typeface="Microsoft Tai Le"/>
              <a:cs typeface="Microsoft Tai Le"/>
            </a:endParaRPr>
          </a:p>
          <a:p>
            <a:pPr marL="342900" indent="-342900">
              <a:buFont typeface="Arial" panose="020B0604020202020204" pitchFamily="34" charset="0"/>
              <a:buChar char="•"/>
            </a:pPr>
            <a:r>
              <a:rPr lang="en-US" sz="2000" dirty="0" smtClean="0">
                <a:solidFill>
                  <a:srgbClr val="000000"/>
                </a:solidFill>
                <a:latin typeface="Microsoft Tai Le"/>
                <a:cs typeface="Microsoft Tai Le"/>
              </a:rPr>
              <a:t>Activates the malt enzymes</a:t>
            </a:r>
          </a:p>
          <a:p>
            <a:endParaRPr lang="en-US" sz="2000" dirty="0" smtClean="0">
              <a:solidFill>
                <a:srgbClr val="000000"/>
              </a:solidFill>
              <a:latin typeface="Microsoft Tai Le"/>
              <a:cs typeface="Microsoft Tai Le"/>
            </a:endParaRPr>
          </a:p>
          <a:p>
            <a:pPr marL="342900" indent="-342900">
              <a:buFont typeface="Arial" panose="020B0604020202020204" pitchFamily="34" charset="0"/>
              <a:buChar char="•"/>
            </a:pPr>
            <a:r>
              <a:rPr lang="en-US" sz="2000" dirty="0" smtClean="0">
                <a:solidFill>
                  <a:srgbClr val="000000"/>
                </a:solidFill>
                <a:latin typeface="Microsoft Tai Le"/>
                <a:cs typeface="Microsoft Tai Le"/>
              </a:rPr>
              <a:t>Converts grain starches into fermentable sugars</a:t>
            </a:r>
          </a:p>
        </p:txBody>
      </p:sp>
    </p:spTree>
    <p:extLst>
      <p:ext uri="{BB962C8B-B14F-4D97-AF65-F5344CB8AC3E}">
        <p14:creationId xmlns:p14="http://schemas.microsoft.com/office/powerpoint/2010/main" val="15743705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2060"/>
            <a:ext cx="9142413" cy="769441"/>
          </a:xfrm>
          <a:prstGeom prst="rect">
            <a:avLst/>
          </a:prstGeom>
          <a:noFill/>
        </p:spPr>
        <p:txBody>
          <a:bodyPr wrap="square" rtlCol="0">
            <a:spAutoFit/>
          </a:bodyPr>
          <a:lstStyle/>
          <a:p>
            <a:pPr algn="ctr"/>
            <a:r>
              <a:rPr lang="en-US" sz="4400" b="1" dirty="0" smtClean="0">
                <a:solidFill>
                  <a:srgbClr val="000000"/>
                </a:solidFill>
                <a:latin typeface="Microsoft Tai Le"/>
                <a:cs typeface="Microsoft Tai Le"/>
              </a:rPr>
              <a:t>How Does It Work?</a:t>
            </a:r>
            <a:endParaRPr lang="en-US" sz="4400" b="1" dirty="0">
              <a:solidFill>
                <a:srgbClr val="000000"/>
              </a:solidFill>
              <a:latin typeface="Microsoft Tai Le"/>
              <a:cs typeface="Microsoft Tai Le"/>
            </a:endParaRPr>
          </a:p>
        </p:txBody>
      </p:sp>
      <p:pic>
        <p:nvPicPr>
          <p:cNvPr id="4" name="Picture 3" descr="malt enzyme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531" y="4425555"/>
            <a:ext cx="6488938" cy="22447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819" y="967185"/>
            <a:ext cx="2822716" cy="3330639"/>
          </a:xfrm>
          <a:prstGeom prst="rect">
            <a:avLst/>
          </a:prstGeom>
        </p:spPr>
      </p:pic>
      <p:sp>
        <p:nvSpPr>
          <p:cNvPr id="3" name="Rectangle 2"/>
          <p:cNvSpPr/>
          <p:nvPr/>
        </p:nvSpPr>
        <p:spPr>
          <a:xfrm>
            <a:off x="2286000" y="6617765"/>
            <a:ext cx="4572000" cy="246221"/>
          </a:xfrm>
          <a:prstGeom prst="rect">
            <a:avLst/>
          </a:prstGeom>
        </p:spPr>
        <p:txBody>
          <a:bodyPr>
            <a:spAutoFit/>
          </a:bodyPr>
          <a:lstStyle/>
          <a:p>
            <a:pPr algn="ctr"/>
            <a:r>
              <a:rPr lang="en-US" sz="1000" dirty="0">
                <a:solidFill>
                  <a:srgbClr val="FFFFFF"/>
                </a:solidFill>
              </a:rPr>
              <a:t>http://</a:t>
            </a:r>
            <a:r>
              <a:rPr lang="en-US" sz="1000" dirty="0" err="1">
                <a:solidFill>
                  <a:srgbClr val="FFFFFF"/>
                </a:solidFill>
              </a:rPr>
              <a:t>www.howtobrew.com</a:t>
            </a:r>
            <a:r>
              <a:rPr lang="en-US" sz="1000" dirty="0">
                <a:solidFill>
                  <a:srgbClr val="FFFFFF"/>
                </a:solidFill>
              </a:rPr>
              <a:t>/section3/chapter14-1.html</a:t>
            </a:r>
          </a:p>
        </p:txBody>
      </p:sp>
    </p:spTree>
    <p:extLst>
      <p:ext uri="{BB962C8B-B14F-4D97-AF65-F5344CB8AC3E}">
        <p14:creationId xmlns:p14="http://schemas.microsoft.com/office/powerpoint/2010/main" val="18896847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060"/>
            <a:ext cx="9142413" cy="707886"/>
          </a:xfrm>
          <a:prstGeom prst="rect">
            <a:avLst/>
          </a:prstGeom>
          <a:noFill/>
        </p:spPr>
        <p:txBody>
          <a:bodyPr wrap="square" rtlCol="0">
            <a:spAutoFit/>
          </a:bodyPr>
          <a:lstStyle/>
          <a:p>
            <a:pPr algn="ctr"/>
            <a:r>
              <a:rPr lang="en-US" sz="4000" b="1" dirty="0" smtClean="0">
                <a:solidFill>
                  <a:srgbClr val="000000"/>
                </a:solidFill>
                <a:latin typeface="Microsoft Tai Le"/>
                <a:cs typeface="Microsoft Tai Le"/>
              </a:rPr>
              <a:t>What Does Highly Modified Mean?</a:t>
            </a:r>
            <a:endParaRPr lang="en-US" sz="4000" b="1" dirty="0">
              <a:solidFill>
                <a:srgbClr val="000000"/>
              </a:solidFill>
              <a:latin typeface="Microsoft Tai Le"/>
              <a:cs typeface="Microsoft Tai Le"/>
            </a:endParaRPr>
          </a:p>
        </p:txBody>
      </p:sp>
      <p:pic>
        <p:nvPicPr>
          <p:cNvPr id="5" name="Picture 4" descr="Malted-Barle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349" y="1055772"/>
            <a:ext cx="2856274" cy="2392130"/>
          </a:xfrm>
          <a:prstGeom prst="rect">
            <a:avLst/>
          </a:prstGeom>
        </p:spPr>
      </p:pic>
      <p:sp>
        <p:nvSpPr>
          <p:cNvPr id="7" name="TextBox 6"/>
          <p:cNvSpPr txBox="1"/>
          <p:nvPr/>
        </p:nvSpPr>
        <p:spPr>
          <a:xfrm>
            <a:off x="3200399" y="1404428"/>
            <a:ext cx="6096001" cy="1815882"/>
          </a:xfrm>
          <a:prstGeom prst="rect">
            <a:avLst/>
          </a:prstGeom>
          <a:noFill/>
        </p:spPr>
        <p:txBody>
          <a:bodyPr wrap="square" rtlCol="0">
            <a:spAutoFit/>
          </a:bodyPr>
          <a:lstStyle/>
          <a:p>
            <a:pPr algn="ctr"/>
            <a:r>
              <a:rPr lang="en-US" sz="2200" dirty="0" smtClean="0">
                <a:solidFill>
                  <a:srgbClr val="000000"/>
                </a:solidFill>
                <a:latin typeface="Microsoft Tai Le"/>
                <a:cs typeface="Microsoft Tai Le"/>
              </a:rPr>
              <a:t>Modification is a result of the malting process</a:t>
            </a:r>
          </a:p>
          <a:p>
            <a:pPr algn="ctr"/>
            <a:r>
              <a:rPr lang="en-US" sz="2200" dirty="0" smtClean="0">
                <a:solidFill>
                  <a:srgbClr val="000000"/>
                </a:solidFill>
                <a:latin typeface="Microsoft Tai Le"/>
                <a:cs typeface="Microsoft Tai Le"/>
              </a:rPr>
              <a:t>(Nothing to do </a:t>
            </a:r>
            <a:r>
              <a:rPr lang="en-US" sz="2200" dirty="0">
                <a:solidFill>
                  <a:srgbClr val="000000"/>
                </a:solidFill>
                <a:latin typeface="Microsoft Tai Le"/>
                <a:cs typeface="Microsoft Tai Le"/>
              </a:rPr>
              <a:t>w</a:t>
            </a:r>
            <a:r>
              <a:rPr lang="en-US" sz="2200" dirty="0" smtClean="0">
                <a:solidFill>
                  <a:srgbClr val="000000"/>
                </a:solidFill>
                <a:latin typeface="Microsoft Tai Le"/>
                <a:cs typeface="Microsoft Tai Le"/>
              </a:rPr>
              <a:t>ith GMO)</a:t>
            </a:r>
          </a:p>
          <a:p>
            <a:pPr algn="ctr"/>
            <a:r>
              <a:rPr lang="en-US" sz="2200" dirty="0" smtClean="0">
                <a:solidFill>
                  <a:srgbClr val="000000"/>
                </a:solidFill>
                <a:latin typeface="Microsoft Tai Le"/>
                <a:cs typeface="Microsoft Tai Le"/>
              </a:rPr>
              <a:t>A simple measure is the length of the developing </a:t>
            </a:r>
            <a:r>
              <a:rPr lang="en-US" sz="2200" dirty="0" err="1" smtClean="0">
                <a:solidFill>
                  <a:srgbClr val="000000"/>
                </a:solidFill>
                <a:latin typeface="Microsoft Tai Le"/>
                <a:cs typeface="Microsoft Tai Le"/>
              </a:rPr>
              <a:t>acrospire</a:t>
            </a:r>
            <a:r>
              <a:rPr lang="en-US" sz="2200" dirty="0" smtClean="0">
                <a:solidFill>
                  <a:srgbClr val="000000"/>
                </a:solidFill>
                <a:latin typeface="Microsoft Tai Le"/>
                <a:cs typeface="Microsoft Tai Le"/>
              </a:rPr>
              <a:t> before kilning </a:t>
            </a:r>
          </a:p>
          <a:p>
            <a:pPr algn="ctr"/>
            <a:endParaRPr lang="en-US" sz="2400" dirty="0">
              <a:solidFill>
                <a:schemeClr val="bg1"/>
              </a:solidFill>
            </a:endParaRPr>
          </a:p>
        </p:txBody>
      </p:sp>
    </p:spTree>
    <p:extLst>
      <p:ext uri="{BB962C8B-B14F-4D97-AF65-F5344CB8AC3E}">
        <p14:creationId xmlns:p14="http://schemas.microsoft.com/office/powerpoint/2010/main" val="36579456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Microsoft Tai Le"/>
                <a:ea typeface="+mj-ea"/>
                <a:cs typeface="Microsoft Tai Le"/>
              </a:rPr>
              <a:t>Derek Wolfgram</a:t>
            </a:r>
            <a:endParaRPr lang="en-US" dirty="0">
              <a:latin typeface="Microsoft Tai Le"/>
              <a:ea typeface="+mj-ea"/>
              <a:cs typeface="Microsoft Tai Le"/>
            </a:endParaRP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2870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IMAG15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9369" y="4191000"/>
            <a:ext cx="406223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1676400"/>
            <a:ext cx="4572000" cy="5109090"/>
          </a:xfrm>
          <a:prstGeom prst="rect">
            <a:avLst/>
          </a:prstGeom>
          <a:noFill/>
        </p:spPr>
        <p:txBody>
          <a:bodyPr wrap="square" rtlCol="0">
            <a:spAutoFit/>
          </a:bodyPr>
          <a:lstStyle/>
          <a:p>
            <a:r>
              <a:rPr lang="en-US" sz="2200" dirty="0">
                <a:latin typeface="Microsoft Tai Le"/>
                <a:cs typeface="Microsoft Tai Le"/>
              </a:rPr>
              <a:t>Derek Wolfgram has been a librarian since 1996, and a </a:t>
            </a:r>
            <a:r>
              <a:rPr lang="en-US" sz="2200" dirty="0" err="1">
                <a:latin typeface="Microsoft Tai Le"/>
                <a:cs typeface="Microsoft Tai Le"/>
              </a:rPr>
              <a:t>homebrewer</a:t>
            </a:r>
            <a:r>
              <a:rPr lang="en-US" sz="2200" dirty="0">
                <a:latin typeface="Microsoft Tai Le"/>
                <a:cs typeface="Microsoft Tai Le"/>
              </a:rPr>
              <a:t> since 2001. This program is his opportunity to bring those two passions together. Library-wise, Derek is Deputy County Librarian of the Santa Clara County Library District. Homebrew-wise, he is Past President and Secretary of the Silicon Valley Sudzers homebrew club and was the 2010 club Brewer of the Year, primarily for making plenty of coconut porter.</a:t>
            </a:r>
          </a:p>
          <a:p>
            <a:endParaRPr lang="en-US" dirty="0"/>
          </a:p>
        </p:txBody>
      </p:sp>
    </p:spTree>
    <p:extLst>
      <p:ext uri="{BB962C8B-B14F-4D97-AF65-F5344CB8AC3E}">
        <p14:creationId xmlns:p14="http://schemas.microsoft.com/office/powerpoint/2010/main" val="6909273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060"/>
            <a:ext cx="9142413" cy="707886"/>
          </a:xfrm>
          <a:prstGeom prst="rect">
            <a:avLst/>
          </a:prstGeom>
          <a:noFill/>
        </p:spPr>
        <p:txBody>
          <a:bodyPr wrap="square" rtlCol="0">
            <a:spAutoFit/>
          </a:bodyPr>
          <a:lstStyle/>
          <a:p>
            <a:pPr algn="ctr"/>
            <a:r>
              <a:rPr lang="en-US" sz="4000" b="1" dirty="0">
                <a:solidFill>
                  <a:srgbClr val="000000"/>
                </a:solidFill>
                <a:latin typeface="Microsoft Tai Le"/>
                <a:cs typeface="Microsoft Tai Le"/>
              </a:rPr>
              <a:t>What Does Highly Modified Mean?</a:t>
            </a:r>
          </a:p>
        </p:txBody>
      </p:sp>
      <p:pic>
        <p:nvPicPr>
          <p:cNvPr id="5" name="Picture 4" descr="Malted-Barle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349" y="1055772"/>
            <a:ext cx="2856274" cy="2392130"/>
          </a:xfrm>
          <a:prstGeom prst="rect">
            <a:avLst/>
          </a:prstGeom>
        </p:spPr>
      </p:pic>
      <p:sp>
        <p:nvSpPr>
          <p:cNvPr id="6" name="TextBox 5"/>
          <p:cNvSpPr txBox="1"/>
          <p:nvPr/>
        </p:nvSpPr>
        <p:spPr>
          <a:xfrm>
            <a:off x="3200399" y="1404428"/>
            <a:ext cx="6096001" cy="1815882"/>
          </a:xfrm>
          <a:prstGeom prst="rect">
            <a:avLst/>
          </a:prstGeom>
          <a:noFill/>
        </p:spPr>
        <p:txBody>
          <a:bodyPr wrap="square" rtlCol="0">
            <a:spAutoFit/>
          </a:bodyPr>
          <a:lstStyle/>
          <a:p>
            <a:pPr algn="ctr"/>
            <a:r>
              <a:rPr lang="en-US" sz="2200" dirty="0" smtClean="0">
                <a:solidFill>
                  <a:srgbClr val="000000"/>
                </a:solidFill>
                <a:latin typeface="Microsoft Tai Le"/>
                <a:cs typeface="Microsoft Tai Le"/>
              </a:rPr>
              <a:t>Modification is a result of the malting process</a:t>
            </a:r>
          </a:p>
          <a:p>
            <a:pPr algn="ctr"/>
            <a:r>
              <a:rPr lang="en-US" sz="2200" dirty="0" smtClean="0">
                <a:solidFill>
                  <a:srgbClr val="000000"/>
                </a:solidFill>
                <a:latin typeface="Microsoft Tai Le"/>
                <a:cs typeface="Microsoft Tai Le"/>
              </a:rPr>
              <a:t>(Nothing to do </a:t>
            </a:r>
            <a:r>
              <a:rPr lang="en-US" sz="2200" dirty="0">
                <a:solidFill>
                  <a:srgbClr val="000000"/>
                </a:solidFill>
                <a:latin typeface="Microsoft Tai Le"/>
                <a:cs typeface="Microsoft Tai Le"/>
              </a:rPr>
              <a:t>w</a:t>
            </a:r>
            <a:r>
              <a:rPr lang="en-US" sz="2200" dirty="0" smtClean="0">
                <a:solidFill>
                  <a:srgbClr val="000000"/>
                </a:solidFill>
                <a:latin typeface="Microsoft Tai Le"/>
                <a:cs typeface="Microsoft Tai Le"/>
              </a:rPr>
              <a:t>ith GMO)</a:t>
            </a:r>
          </a:p>
          <a:p>
            <a:pPr algn="ctr"/>
            <a:r>
              <a:rPr lang="en-US" sz="2200" dirty="0" smtClean="0">
                <a:solidFill>
                  <a:srgbClr val="000000"/>
                </a:solidFill>
                <a:latin typeface="Microsoft Tai Le"/>
                <a:cs typeface="Microsoft Tai Le"/>
              </a:rPr>
              <a:t>A simple measure is the length of the developing </a:t>
            </a:r>
            <a:r>
              <a:rPr lang="en-US" sz="2200" dirty="0" err="1" smtClean="0">
                <a:solidFill>
                  <a:srgbClr val="000000"/>
                </a:solidFill>
                <a:latin typeface="Microsoft Tai Le"/>
                <a:cs typeface="Microsoft Tai Le"/>
              </a:rPr>
              <a:t>acrospire</a:t>
            </a:r>
            <a:r>
              <a:rPr lang="en-US" sz="2200" dirty="0" smtClean="0">
                <a:solidFill>
                  <a:srgbClr val="000000"/>
                </a:solidFill>
                <a:latin typeface="Microsoft Tai Le"/>
                <a:cs typeface="Microsoft Tai Le"/>
              </a:rPr>
              <a:t> before kilning </a:t>
            </a:r>
          </a:p>
          <a:p>
            <a:pPr algn="ctr"/>
            <a:endParaRPr lang="en-US" sz="2400" dirty="0">
              <a:solidFill>
                <a:schemeClr val="bg1"/>
              </a:solidFill>
            </a:endParaRPr>
          </a:p>
        </p:txBody>
      </p:sp>
      <p:pic>
        <p:nvPicPr>
          <p:cNvPr id="7" name="Picture 6" descr="wt2002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7103" y="3257783"/>
            <a:ext cx="5578035" cy="3416547"/>
          </a:xfrm>
          <a:prstGeom prst="rect">
            <a:avLst/>
          </a:prstGeom>
        </p:spPr>
      </p:pic>
      <p:sp>
        <p:nvSpPr>
          <p:cNvPr id="8" name="Rectangle 7"/>
          <p:cNvSpPr/>
          <p:nvPr/>
        </p:nvSpPr>
        <p:spPr>
          <a:xfrm>
            <a:off x="4942405" y="6625931"/>
            <a:ext cx="2441694" cy="246221"/>
          </a:xfrm>
          <a:prstGeom prst="rect">
            <a:avLst/>
          </a:prstGeom>
        </p:spPr>
        <p:txBody>
          <a:bodyPr wrap="none">
            <a:spAutoFit/>
          </a:bodyPr>
          <a:lstStyle/>
          <a:p>
            <a:r>
              <a:rPr lang="en-US" sz="1000" dirty="0">
                <a:solidFill>
                  <a:srgbClr val="FFFFFF"/>
                </a:solidFill>
              </a:rPr>
              <a:t>http://5e.plantphys.net/</a:t>
            </a:r>
            <a:r>
              <a:rPr lang="en-US" sz="1000" dirty="0" err="1">
                <a:solidFill>
                  <a:srgbClr val="FFFFFF"/>
                </a:solidFill>
              </a:rPr>
              <a:t>article.php?id</a:t>
            </a:r>
            <a:r>
              <a:rPr lang="en-US" sz="1000" dirty="0">
                <a:solidFill>
                  <a:srgbClr val="FFFFFF"/>
                </a:solidFill>
              </a:rPr>
              <a:t>=372</a:t>
            </a:r>
          </a:p>
        </p:txBody>
      </p:sp>
      <p:sp>
        <p:nvSpPr>
          <p:cNvPr id="9" name="Rectangle 8"/>
          <p:cNvSpPr/>
          <p:nvPr/>
        </p:nvSpPr>
        <p:spPr>
          <a:xfrm>
            <a:off x="127593" y="3588023"/>
            <a:ext cx="3307763" cy="2800766"/>
          </a:xfrm>
          <a:prstGeom prst="rect">
            <a:avLst/>
          </a:prstGeom>
        </p:spPr>
        <p:txBody>
          <a:bodyPr wrap="square">
            <a:spAutoFit/>
          </a:bodyPr>
          <a:lstStyle/>
          <a:p>
            <a:r>
              <a:rPr lang="en-US" sz="2200" dirty="0" smtClean="0">
                <a:solidFill>
                  <a:srgbClr val="000000"/>
                </a:solidFill>
                <a:latin typeface="Microsoft Tai Le"/>
                <a:cs typeface="Microsoft Tai Le"/>
              </a:rPr>
              <a:t>“The </a:t>
            </a:r>
            <a:r>
              <a:rPr lang="en-US" sz="2200" dirty="0">
                <a:solidFill>
                  <a:srgbClr val="000000"/>
                </a:solidFill>
                <a:latin typeface="Microsoft Tai Le"/>
                <a:cs typeface="Microsoft Tai Le"/>
              </a:rPr>
              <a:t>germinated grains, which show a well-developed root and have a shoot (termed an </a:t>
            </a:r>
            <a:r>
              <a:rPr lang="en-US" sz="2200" dirty="0">
                <a:solidFill>
                  <a:srgbClr val="000000"/>
                </a:solidFill>
                <a:latin typeface="+mj-lt"/>
                <a:cs typeface="Microsoft Tai Le"/>
              </a:rPr>
              <a:t>“</a:t>
            </a:r>
            <a:r>
              <a:rPr lang="en-US" sz="2200" dirty="0" err="1" smtClean="0">
                <a:solidFill>
                  <a:srgbClr val="000000"/>
                </a:solidFill>
                <a:latin typeface="Microsoft Tai Le"/>
                <a:cs typeface="Microsoft Tai Le"/>
              </a:rPr>
              <a:t>acrospire</a:t>
            </a:r>
            <a:r>
              <a:rPr lang="en-US" sz="2200" dirty="0" smtClean="0">
                <a:solidFill>
                  <a:srgbClr val="000000"/>
                </a:solidFill>
                <a:latin typeface="+mj-lt"/>
                <a:cs typeface="Microsoft Tai Le"/>
              </a:rPr>
              <a:t>”</a:t>
            </a:r>
            <a:r>
              <a:rPr lang="en-US" sz="2200" dirty="0" smtClean="0">
                <a:solidFill>
                  <a:srgbClr val="000000"/>
                </a:solidFill>
                <a:latin typeface="Microsoft Tai Le"/>
                <a:cs typeface="Microsoft Tai Le"/>
              </a:rPr>
              <a:t>)</a:t>
            </a:r>
            <a:r>
              <a:rPr lang="en-US" sz="2200" dirty="0">
                <a:solidFill>
                  <a:srgbClr val="000000"/>
                </a:solidFill>
                <a:latin typeface="Microsoft Tai Le"/>
                <a:cs typeface="Microsoft Tai Le"/>
              </a:rPr>
              <a:t>, which is approximately 75% of the length of the grain, are then kilned</a:t>
            </a:r>
            <a:r>
              <a:rPr lang="en-US" sz="2200" dirty="0" smtClean="0">
                <a:solidFill>
                  <a:srgbClr val="000000"/>
                </a:solidFill>
                <a:latin typeface="Microsoft Tai Le"/>
                <a:cs typeface="Microsoft Tai Le"/>
              </a:rPr>
              <a:t>.”</a:t>
            </a:r>
            <a:endParaRPr lang="en-US" sz="2200" dirty="0">
              <a:solidFill>
                <a:srgbClr val="000000"/>
              </a:solidFill>
              <a:latin typeface="Microsoft Tai Le"/>
              <a:cs typeface="Microsoft Tai Le"/>
            </a:endParaRPr>
          </a:p>
        </p:txBody>
      </p:sp>
    </p:spTree>
    <p:extLst>
      <p:ext uri="{BB962C8B-B14F-4D97-AF65-F5344CB8AC3E}">
        <p14:creationId xmlns:p14="http://schemas.microsoft.com/office/powerpoint/2010/main" val="7236692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060"/>
            <a:ext cx="9142413" cy="707886"/>
          </a:xfrm>
          <a:prstGeom prst="rect">
            <a:avLst/>
          </a:prstGeom>
          <a:noFill/>
        </p:spPr>
        <p:txBody>
          <a:bodyPr wrap="square" rtlCol="0">
            <a:spAutoFit/>
          </a:bodyPr>
          <a:lstStyle/>
          <a:p>
            <a:pPr algn="ctr"/>
            <a:r>
              <a:rPr lang="en-US" sz="4000" b="1" dirty="0" smtClean="0">
                <a:solidFill>
                  <a:srgbClr val="000000"/>
                </a:solidFill>
                <a:latin typeface="Microsoft Tai Le"/>
                <a:cs typeface="Microsoft Tai Le"/>
              </a:rPr>
              <a:t>What Does Highly Modified Mean?</a:t>
            </a:r>
            <a:endParaRPr lang="en-US" sz="4000" b="1" dirty="0">
              <a:solidFill>
                <a:srgbClr val="000000"/>
              </a:solidFill>
              <a:latin typeface="Microsoft Tai Le"/>
              <a:cs typeface="Microsoft Tai Le"/>
            </a:endParaRPr>
          </a:p>
        </p:txBody>
      </p:sp>
      <p:pic>
        <p:nvPicPr>
          <p:cNvPr id="3" name="Picture 2" descr="Dingeman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634" y="809946"/>
            <a:ext cx="4185628" cy="5855427"/>
          </a:xfrm>
          <a:prstGeom prst="rect">
            <a:avLst/>
          </a:prstGeom>
        </p:spPr>
      </p:pic>
      <p:sp>
        <p:nvSpPr>
          <p:cNvPr id="10" name="TextBox 9"/>
          <p:cNvSpPr txBox="1"/>
          <p:nvPr/>
        </p:nvSpPr>
        <p:spPr>
          <a:xfrm>
            <a:off x="5304297" y="1062698"/>
            <a:ext cx="3685617" cy="5355313"/>
          </a:xfrm>
          <a:prstGeom prst="rect">
            <a:avLst/>
          </a:prstGeom>
          <a:noFill/>
        </p:spPr>
        <p:txBody>
          <a:bodyPr wrap="square" rtlCol="0">
            <a:spAutoFit/>
          </a:bodyPr>
          <a:lstStyle/>
          <a:p>
            <a:pPr algn="ctr"/>
            <a:r>
              <a:rPr lang="en-US" dirty="0" smtClean="0">
                <a:solidFill>
                  <a:srgbClr val="000000"/>
                </a:solidFill>
                <a:latin typeface="Microsoft Tai Le"/>
                <a:cs typeface="Microsoft Tai Le"/>
              </a:rPr>
              <a:t>“One </a:t>
            </a:r>
            <a:r>
              <a:rPr lang="en-US" dirty="0">
                <a:solidFill>
                  <a:srgbClr val="000000"/>
                </a:solidFill>
                <a:latin typeface="Microsoft Tai Le"/>
                <a:cs typeface="Microsoft Tai Le"/>
              </a:rPr>
              <a:t>indicator of the degree of modification of a grain is that grain's Nitrogen ratio; that is, the amount of soluble Nitrogen (or protein) in a grain vs. the total amount of Nitrogen(or protein). </a:t>
            </a:r>
            <a:endParaRPr lang="en-US" dirty="0" smtClean="0">
              <a:solidFill>
                <a:srgbClr val="000000"/>
              </a:solidFill>
              <a:latin typeface="Microsoft Tai Le"/>
              <a:cs typeface="Microsoft Tai Le"/>
            </a:endParaRPr>
          </a:p>
          <a:p>
            <a:pPr algn="ctr"/>
            <a:r>
              <a:rPr lang="en-US" b="1" dirty="0" smtClean="0">
                <a:solidFill>
                  <a:srgbClr val="000000"/>
                </a:solidFill>
                <a:latin typeface="Microsoft Tai Le"/>
                <a:cs typeface="Microsoft Tai Le"/>
              </a:rPr>
              <a:t>This </a:t>
            </a:r>
            <a:r>
              <a:rPr lang="en-US" b="1" dirty="0">
                <a:solidFill>
                  <a:srgbClr val="000000"/>
                </a:solidFill>
                <a:latin typeface="Microsoft Tai Le"/>
                <a:cs typeface="Microsoft Tai Le"/>
              </a:rPr>
              <a:t>number is also referred to as the "</a:t>
            </a:r>
            <a:r>
              <a:rPr lang="en-US" b="1" dirty="0" err="1">
                <a:solidFill>
                  <a:srgbClr val="000000"/>
                </a:solidFill>
                <a:latin typeface="Microsoft Tai Le"/>
                <a:cs typeface="Microsoft Tai Le"/>
              </a:rPr>
              <a:t>Kolbach</a:t>
            </a:r>
            <a:r>
              <a:rPr lang="en-US" b="1" dirty="0">
                <a:solidFill>
                  <a:srgbClr val="000000"/>
                </a:solidFill>
                <a:latin typeface="Microsoft Tai Le"/>
                <a:cs typeface="Microsoft Tai Le"/>
              </a:rPr>
              <a:t> Index" and a malt with a </a:t>
            </a:r>
            <a:r>
              <a:rPr lang="en-US" b="1" dirty="0" err="1">
                <a:solidFill>
                  <a:srgbClr val="000000"/>
                </a:solidFill>
                <a:latin typeface="Microsoft Tai Le"/>
                <a:cs typeface="Microsoft Tai Le"/>
              </a:rPr>
              <a:t>Kolbach</a:t>
            </a:r>
            <a:r>
              <a:rPr lang="en-US" b="1" dirty="0">
                <a:solidFill>
                  <a:srgbClr val="000000"/>
                </a:solidFill>
                <a:latin typeface="Microsoft Tai Le"/>
                <a:cs typeface="Microsoft Tai Le"/>
              </a:rPr>
              <a:t> index between 36% and 42% is considered a malt that is highly modified and suitable for single infusion mashing. </a:t>
            </a:r>
            <a:endParaRPr lang="en-US" b="1" dirty="0" smtClean="0">
              <a:solidFill>
                <a:srgbClr val="000000"/>
              </a:solidFill>
              <a:latin typeface="Microsoft Tai Le"/>
              <a:cs typeface="Microsoft Tai Le"/>
            </a:endParaRPr>
          </a:p>
          <a:p>
            <a:pPr algn="ctr"/>
            <a:r>
              <a:rPr lang="en-US" dirty="0" err="1" smtClean="0">
                <a:solidFill>
                  <a:srgbClr val="000000"/>
                </a:solidFill>
                <a:latin typeface="Microsoft Tai Le"/>
                <a:cs typeface="Microsoft Tai Le"/>
              </a:rPr>
              <a:t>Maltsters</a:t>
            </a:r>
            <a:r>
              <a:rPr lang="en-US" dirty="0" smtClean="0">
                <a:solidFill>
                  <a:srgbClr val="000000"/>
                </a:solidFill>
                <a:latin typeface="Microsoft Tai Le"/>
                <a:cs typeface="Microsoft Tai Le"/>
              </a:rPr>
              <a:t> </a:t>
            </a:r>
            <a:r>
              <a:rPr lang="en-US" dirty="0">
                <a:solidFill>
                  <a:srgbClr val="000000"/>
                </a:solidFill>
                <a:latin typeface="Microsoft Tai Le"/>
                <a:cs typeface="Microsoft Tai Le"/>
              </a:rPr>
              <a:t>use the length of the </a:t>
            </a:r>
            <a:r>
              <a:rPr lang="en-US" dirty="0" err="1">
                <a:solidFill>
                  <a:srgbClr val="000000"/>
                </a:solidFill>
                <a:latin typeface="Microsoft Tai Le"/>
                <a:cs typeface="Microsoft Tai Le"/>
              </a:rPr>
              <a:t>acrospire</a:t>
            </a:r>
            <a:r>
              <a:rPr lang="en-US" dirty="0">
                <a:solidFill>
                  <a:srgbClr val="000000"/>
                </a:solidFill>
                <a:latin typeface="Microsoft Tai Le"/>
                <a:cs typeface="Microsoft Tai Le"/>
              </a:rPr>
              <a:t> vs. the length of the grain to determine when the appropriate degree of modification has been reached before drying or kilning</a:t>
            </a:r>
            <a:r>
              <a:rPr lang="en-US" dirty="0" smtClean="0">
                <a:solidFill>
                  <a:srgbClr val="000000"/>
                </a:solidFill>
                <a:latin typeface="Microsoft Tai Le"/>
                <a:cs typeface="Microsoft Tai Le"/>
              </a:rPr>
              <a:t>.”</a:t>
            </a:r>
          </a:p>
        </p:txBody>
      </p:sp>
      <p:sp>
        <p:nvSpPr>
          <p:cNvPr id="11" name="Rectangle 10"/>
          <p:cNvSpPr/>
          <p:nvPr/>
        </p:nvSpPr>
        <p:spPr>
          <a:xfrm>
            <a:off x="1011634" y="3730402"/>
            <a:ext cx="3184489" cy="48209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9325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060"/>
            <a:ext cx="9142413" cy="1323439"/>
          </a:xfrm>
          <a:prstGeom prst="rect">
            <a:avLst/>
          </a:prstGeom>
          <a:noFill/>
        </p:spPr>
        <p:txBody>
          <a:bodyPr wrap="square" rtlCol="0">
            <a:spAutoFit/>
          </a:bodyPr>
          <a:lstStyle/>
          <a:p>
            <a:pPr algn="ctr"/>
            <a:r>
              <a:rPr lang="en-US" sz="4000" b="1" dirty="0" smtClean="0">
                <a:solidFill>
                  <a:srgbClr val="000000"/>
                </a:solidFill>
                <a:latin typeface="Microsoft Tai Le"/>
                <a:cs typeface="Microsoft Tai Le"/>
              </a:rPr>
              <a:t>The Big Show!!!!</a:t>
            </a:r>
          </a:p>
          <a:p>
            <a:pPr algn="ctr"/>
            <a:r>
              <a:rPr lang="en-US" sz="4000" b="1" dirty="0" smtClean="0">
                <a:solidFill>
                  <a:srgbClr val="000000"/>
                </a:solidFill>
                <a:latin typeface="Microsoft Tai Le"/>
                <a:cs typeface="Microsoft Tai Le"/>
              </a:rPr>
              <a:t>Starch Conversion</a:t>
            </a:r>
            <a:endParaRPr lang="en-US" sz="4000" b="1" dirty="0">
              <a:solidFill>
                <a:srgbClr val="000000"/>
              </a:solidFill>
              <a:latin typeface="Microsoft Tai Le"/>
              <a:cs typeface="Microsoft Tai Le"/>
            </a:endParaRPr>
          </a:p>
        </p:txBody>
      </p:sp>
      <p:pic>
        <p:nvPicPr>
          <p:cNvPr id="5" name="Picture 4" descr="malt enzyme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531" y="1420094"/>
            <a:ext cx="6488938" cy="2244773"/>
          </a:xfrm>
          <a:prstGeom prst="rect">
            <a:avLst/>
          </a:prstGeom>
        </p:spPr>
      </p:pic>
      <p:sp>
        <p:nvSpPr>
          <p:cNvPr id="6" name="Rectangle 5"/>
          <p:cNvSpPr/>
          <p:nvPr/>
        </p:nvSpPr>
        <p:spPr>
          <a:xfrm>
            <a:off x="1327531" y="3182500"/>
            <a:ext cx="6488938" cy="48209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7261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4528"/>
            <a:ext cx="9142413" cy="1323439"/>
          </a:xfrm>
          <a:prstGeom prst="rect">
            <a:avLst/>
          </a:prstGeom>
          <a:noFill/>
        </p:spPr>
        <p:txBody>
          <a:bodyPr wrap="square" rtlCol="0">
            <a:spAutoFit/>
          </a:bodyPr>
          <a:lstStyle/>
          <a:p>
            <a:pPr algn="ctr"/>
            <a:r>
              <a:rPr lang="en-US" sz="4000" b="1" dirty="0" smtClean="0">
                <a:solidFill>
                  <a:srgbClr val="000000"/>
                </a:solidFill>
                <a:latin typeface="Microsoft Tai Le"/>
                <a:cs typeface="Microsoft Tai Le"/>
              </a:rPr>
              <a:t>The Big Show!!!!</a:t>
            </a:r>
          </a:p>
          <a:p>
            <a:pPr algn="ctr"/>
            <a:r>
              <a:rPr lang="en-US" sz="4000" b="1" dirty="0" smtClean="0">
                <a:solidFill>
                  <a:srgbClr val="000000"/>
                </a:solidFill>
                <a:latin typeface="Microsoft Tai Le"/>
                <a:cs typeface="Microsoft Tai Le"/>
              </a:rPr>
              <a:t>Starch Conversion</a:t>
            </a:r>
            <a:endParaRPr lang="en-US" sz="4000" b="1" dirty="0">
              <a:solidFill>
                <a:srgbClr val="000000"/>
              </a:solidFill>
              <a:latin typeface="Microsoft Tai Le"/>
              <a:cs typeface="Microsoft Tai Le"/>
            </a:endParaRPr>
          </a:p>
        </p:txBody>
      </p:sp>
      <p:pic>
        <p:nvPicPr>
          <p:cNvPr id="5" name="Picture 4" descr="malt enzyme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531" y="1158602"/>
            <a:ext cx="6488938" cy="2244773"/>
          </a:xfrm>
          <a:prstGeom prst="rect">
            <a:avLst/>
          </a:prstGeom>
        </p:spPr>
      </p:pic>
      <p:sp>
        <p:nvSpPr>
          <p:cNvPr id="6" name="Rectangle 5"/>
          <p:cNvSpPr/>
          <p:nvPr/>
        </p:nvSpPr>
        <p:spPr>
          <a:xfrm>
            <a:off x="1327531" y="2921008"/>
            <a:ext cx="6488938" cy="48209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tarche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868" y="3673105"/>
            <a:ext cx="4748408" cy="2926046"/>
          </a:xfrm>
          <a:prstGeom prst="rect">
            <a:avLst/>
          </a:prstGeom>
        </p:spPr>
      </p:pic>
      <p:sp>
        <p:nvSpPr>
          <p:cNvPr id="9" name="TextBox 8"/>
          <p:cNvSpPr txBox="1"/>
          <p:nvPr/>
        </p:nvSpPr>
        <p:spPr>
          <a:xfrm>
            <a:off x="0" y="6648957"/>
            <a:ext cx="2890535" cy="246221"/>
          </a:xfrm>
          <a:prstGeom prst="rect">
            <a:avLst/>
          </a:prstGeom>
          <a:noFill/>
        </p:spPr>
        <p:txBody>
          <a:bodyPr wrap="none" rtlCol="0">
            <a:spAutoFit/>
          </a:bodyPr>
          <a:lstStyle/>
          <a:p>
            <a:r>
              <a:rPr lang="en-US" sz="1000" dirty="0">
                <a:solidFill>
                  <a:schemeClr val="bg1"/>
                </a:solidFill>
              </a:rPr>
              <a:t>http://</a:t>
            </a:r>
            <a:r>
              <a:rPr lang="en-US" sz="1000" dirty="0" err="1">
                <a:solidFill>
                  <a:schemeClr val="bg1"/>
                </a:solidFill>
              </a:rPr>
              <a:t>homebrewmanual.com</a:t>
            </a:r>
            <a:r>
              <a:rPr lang="en-US" sz="1000" dirty="0">
                <a:solidFill>
                  <a:schemeClr val="bg1"/>
                </a:solidFill>
              </a:rPr>
              <a:t>/mash-temperatures/</a:t>
            </a:r>
          </a:p>
        </p:txBody>
      </p:sp>
      <p:sp>
        <p:nvSpPr>
          <p:cNvPr id="10" name="Rectangle 9"/>
          <p:cNvSpPr/>
          <p:nvPr/>
        </p:nvSpPr>
        <p:spPr>
          <a:xfrm>
            <a:off x="5257572" y="4345518"/>
            <a:ext cx="3307763" cy="1569660"/>
          </a:xfrm>
          <a:prstGeom prst="rect">
            <a:avLst/>
          </a:prstGeom>
        </p:spPr>
        <p:txBody>
          <a:bodyPr wrap="square">
            <a:spAutoFit/>
          </a:bodyPr>
          <a:lstStyle/>
          <a:p>
            <a:r>
              <a:rPr lang="en-US" sz="2400" dirty="0" smtClean="0">
                <a:solidFill>
                  <a:srgbClr val="000000"/>
                </a:solidFill>
                <a:latin typeface="Microsoft Tai Le"/>
                <a:cs typeface="Microsoft Tai Le"/>
              </a:rPr>
              <a:t>The major starch components of malted barley are Amylose and Amylopectin</a:t>
            </a:r>
            <a:endParaRPr lang="en-US" sz="2400" dirty="0">
              <a:solidFill>
                <a:srgbClr val="000000"/>
              </a:solidFill>
              <a:latin typeface="Microsoft Tai Le"/>
              <a:cs typeface="Microsoft Tai Le"/>
            </a:endParaRPr>
          </a:p>
        </p:txBody>
      </p:sp>
    </p:spTree>
    <p:extLst>
      <p:ext uri="{BB962C8B-B14F-4D97-AF65-F5344CB8AC3E}">
        <p14:creationId xmlns:p14="http://schemas.microsoft.com/office/powerpoint/2010/main" val="33265130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 amylase.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002" y="1037344"/>
            <a:ext cx="4748408" cy="2926046"/>
          </a:xfrm>
          <a:prstGeom prst="rect">
            <a:avLst/>
          </a:prstGeom>
        </p:spPr>
      </p:pic>
      <p:sp>
        <p:nvSpPr>
          <p:cNvPr id="4" name="TextBox 3"/>
          <p:cNvSpPr txBox="1"/>
          <p:nvPr/>
        </p:nvSpPr>
        <p:spPr>
          <a:xfrm>
            <a:off x="0" y="152443"/>
            <a:ext cx="9142413" cy="769441"/>
          </a:xfrm>
          <a:prstGeom prst="rect">
            <a:avLst/>
          </a:prstGeom>
          <a:noFill/>
        </p:spPr>
        <p:txBody>
          <a:bodyPr wrap="square" rtlCol="0">
            <a:spAutoFit/>
          </a:bodyPr>
          <a:lstStyle/>
          <a:p>
            <a:pPr algn="ctr"/>
            <a:r>
              <a:rPr lang="en-US" sz="4400" b="1" dirty="0" smtClean="0">
                <a:solidFill>
                  <a:srgbClr val="000000"/>
                </a:solidFill>
                <a:latin typeface="Microsoft Tai Le"/>
                <a:cs typeface="Microsoft Tai Le"/>
              </a:rPr>
              <a:t>B-Amylase</a:t>
            </a:r>
            <a:endParaRPr lang="en-US" sz="4400" b="1" dirty="0">
              <a:solidFill>
                <a:srgbClr val="000000"/>
              </a:solidFill>
              <a:latin typeface="Microsoft Tai Le"/>
              <a:cs typeface="Microsoft Tai Le"/>
            </a:endParaRPr>
          </a:p>
        </p:txBody>
      </p:sp>
      <p:sp>
        <p:nvSpPr>
          <p:cNvPr id="9" name="TextBox 8"/>
          <p:cNvSpPr txBox="1"/>
          <p:nvPr/>
        </p:nvSpPr>
        <p:spPr>
          <a:xfrm>
            <a:off x="2197002" y="3979318"/>
            <a:ext cx="2890535" cy="246221"/>
          </a:xfrm>
          <a:prstGeom prst="rect">
            <a:avLst/>
          </a:prstGeom>
          <a:noFill/>
        </p:spPr>
        <p:txBody>
          <a:bodyPr wrap="none" rtlCol="0">
            <a:spAutoFit/>
          </a:bodyPr>
          <a:lstStyle/>
          <a:p>
            <a:r>
              <a:rPr lang="en-US" sz="1000" dirty="0">
                <a:solidFill>
                  <a:schemeClr val="bg1"/>
                </a:solidFill>
              </a:rPr>
              <a:t>http://</a:t>
            </a:r>
            <a:r>
              <a:rPr lang="en-US" sz="1000" dirty="0" err="1">
                <a:solidFill>
                  <a:schemeClr val="bg1"/>
                </a:solidFill>
              </a:rPr>
              <a:t>homebrewmanual.com</a:t>
            </a:r>
            <a:r>
              <a:rPr lang="en-US" sz="1000" dirty="0">
                <a:solidFill>
                  <a:schemeClr val="bg1"/>
                </a:solidFill>
              </a:rPr>
              <a:t>/mash-temperatures/</a:t>
            </a:r>
          </a:p>
        </p:txBody>
      </p:sp>
      <p:sp>
        <p:nvSpPr>
          <p:cNvPr id="10" name="Rectangle 9"/>
          <p:cNvSpPr/>
          <p:nvPr/>
        </p:nvSpPr>
        <p:spPr>
          <a:xfrm>
            <a:off x="203200" y="4703619"/>
            <a:ext cx="8774262" cy="1569660"/>
          </a:xfrm>
          <a:prstGeom prst="rect">
            <a:avLst/>
          </a:prstGeom>
        </p:spPr>
        <p:txBody>
          <a:bodyPr wrap="square">
            <a:spAutoFit/>
          </a:bodyPr>
          <a:lstStyle/>
          <a:p>
            <a:pPr algn="ctr"/>
            <a:r>
              <a:rPr lang="en-US" sz="2400" dirty="0" smtClean="0">
                <a:solidFill>
                  <a:srgbClr val="000000"/>
                </a:solidFill>
                <a:latin typeface="Microsoft Tai Le"/>
                <a:cs typeface="Microsoft Tai Le"/>
              </a:rPr>
              <a:t>B-Amylase works at the lower end of the </a:t>
            </a:r>
            <a:r>
              <a:rPr lang="en-US" sz="2400" dirty="0" err="1" smtClean="0">
                <a:solidFill>
                  <a:srgbClr val="000000"/>
                </a:solidFill>
                <a:latin typeface="Microsoft Tai Le"/>
                <a:cs typeface="Microsoft Tai Le"/>
              </a:rPr>
              <a:t>saccharification</a:t>
            </a:r>
            <a:r>
              <a:rPr lang="en-US" sz="2400" dirty="0" smtClean="0">
                <a:solidFill>
                  <a:srgbClr val="000000"/>
                </a:solidFill>
                <a:latin typeface="Microsoft Tai Le"/>
                <a:cs typeface="Microsoft Tai Le"/>
              </a:rPr>
              <a:t> range (usually </a:t>
            </a:r>
            <a:r>
              <a:rPr lang="en-US" sz="2400" dirty="0">
                <a:solidFill>
                  <a:srgbClr val="000000"/>
                </a:solidFill>
                <a:latin typeface="Microsoft Tai Le"/>
                <a:cs typeface="Microsoft Tai Le"/>
              </a:rPr>
              <a:t>favored in single infusion mashes from 145-150˚F</a:t>
            </a:r>
            <a:r>
              <a:rPr lang="en-US" sz="2400" dirty="0" smtClean="0">
                <a:solidFill>
                  <a:srgbClr val="000000"/>
                </a:solidFill>
                <a:latin typeface="Microsoft Tai Le"/>
                <a:cs typeface="Microsoft Tai Le"/>
              </a:rPr>
              <a:t>).</a:t>
            </a:r>
          </a:p>
          <a:p>
            <a:pPr algn="ctr"/>
            <a:r>
              <a:rPr lang="en-US" sz="2400" dirty="0" smtClean="0">
                <a:solidFill>
                  <a:srgbClr val="000000"/>
                </a:solidFill>
                <a:latin typeface="Microsoft Tai Le"/>
                <a:cs typeface="Microsoft Tai Le"/>
              </a:rPr>
              <a:t>It produces maltose, a simple 2-glucose chain, that is highly fermentable.</a:t>
            </a:r>
            <a:endParaRPr lang="en-US" sz="2400" dirty="0">
              <a:solidFill>
                <a:srgbClr val="000000"/>
              </a:solidFill>
              <a:latin typeface="Microsoft Tai Le"/>
              <a:cs typeface="Microsoft Tai Le"/>
            </a:endParaRPr>
          </a:p>
        </p:txBody>
      </p:sp>
    </p:spTree>
    <p:extLst>
      <p:ext uri="{BB962C8B-B14F-4D97-AF65-F5344CB8AC3E}">
        <p14:creationId xmlns:p14="http://schemas.microsoft.com/office/powerpoint/2010/main" val="39971145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titled.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8589" y="1094260"/>
            <a:ext cx="4748408" cy="2926046"/>
          </a:xfrm>
          <a:prstGeom prst="rect">
            <a:avLst/>
          </a:prstGeom>
        </p:spPr>
      </p:pic>
      <p:sp>
        <p:nvSpPr>
          <p:cNvPr id="4" name="TextBox 3"/>
          <p:cNvSpPr txBox="1"/>
          <p:nvPr/>
        </p:nvSpPr>
        <p:spPr>
          <a:xfrm>
            <a:off x="1587" y="212202"/>
            <a:ext cx="9142413" cy="769441"/>
          </a:xfrm>
          <a:prstGeom prst="rect">
            <a:avLst/>
          </a:prstGeom>
          <a:noFill/>
        </p:spPr>
        <p:txBody>
          <a:bodyPr wrap="square" rtlCol="0">
            <a:spAutoFit/>
          </a:bodyPr>
          <a:lstStyle/>
          <a:p>
            <a:pPr algn="ctr"/>
            <a:r>
              <a:rPr lang="en-US" sz="4400" b="1" dirty="0" smtClean="0">
                <a:solidFill>
                  <a:srgbClr val="000000"/>
                </a:solidFill>
                <a:latin typeface="Microsoft Tai Le"/>
                <a:cs typeface="Microsoft Tai Le"/>
              </a:rPr>
              <a:t>A-Amylase</a:t>
            </a:r>
            <a:endParaRPr lang="en-US" sz="4400" b="1" dirty="0">
              <a:solidFill>
                <a:srgbClr val="000000"/>
              </a:solidFill>
              <a:latin typeface="Microsoft Tai Le"/>
              <a:cs typeface="Microsoft Tai Le"/>
            </a:endParaRPr>
          </a:p>
        </p:txBody>
      </p:sp>
      <p:sp>
        <p:nvSpPr>
          <p:cNvPr id="9" name="TextBox 8"/>
          <p:cNvSpPr txBox="1"/>
          <p:nvPr/>
        </p:nvSpPr>
        <p:spPr>
          <a:xfrm>
            <a:off x="2198589" y="4036234"/>
            <a:ext cx="2890535" cy="246221"/>
          </a:xfrm>
          <a:prstGeom prst="rect">
            <a:avLst/>
          </a:prstGeom>
          <a:noFill/>
        </p:spPr>
        <p:txBody>
          <a:bodyPr wrap="none" rtlCol="0">
            <a:spAutoFit/>
          </a:bodyPr>
          <a:lstStyle/>
          <a:p>
            <a:r>
              <a:rPr lang="en-US" sz="1000" dirty="0">
                <a:solidFill>
                  <a:schemeClr val="bg1"/>
                </a:solidFill>
              </a:rPr>
              <a:t>http://</a:t>
            </a:r>
            <a:r>
              <a:rPr lang="en-US" sz="1000" dirty="0" err="1">
                <a:solidFill>
                  <a:schemeClr val="bg1"/>
                </a:solidFill>
              </a:rPr>
              <a:t>homebrewmanual.com</a:t>
            </a:r>
            <a:r>
              <a:rPr lang="en-US" sz="1000" dirty="0">
                <a:solidFill>
                  <a:schemeClr val="bg1"/>
                </a:solidFill>
              </a:rPr>
              <a:t>/mash-temperatures/</a:t>
            </a:r>
          </a:p>
        </p:txBody>
      </p:sp>
      <p:sp>
        <p:nvSpPr>
          <p:cNvPr id="10" name="Rectangle 9"/>
          <p:cNvSpPr/>
          <p:nvPr/>
        </p:nvSpPr>
        <p:spPr>
          <a:xfrm>
            <a:off x="275771" y="4742806"/>
            <a:ext cx="8701691" cy="1107996"/>
          </a:xfrm>
          <a:prstGeom prst="rect">
            <a:avLst/>
          </a:prstGeom>
        </p:spPr>
        <p:txBody>
          <a:bodyPr wrap="square">
            <a:spAutoFit/>
          </a:bodyPr>
          <a:lstStyle/>
          <a:p>
            <a:pPr algn="ctr"/>
            <a:r>
              <a:rPr lang="en-US" sz="2200" dirty="0">
                <a:solidFill>
                  <a:srgbClr val="000000"/>
                </a:solidFill>
                <a:latin typeface="Microsoft Tai Le"/>
                <a:cs typeface="Microsoft Tai Le"/>
              </a:rPr>
              <a:t>A</a:t>
            </a:r>
            <a:r>
              <a:rPr lang="en-US" sz="2200" dirty="0" smtClean="0">
                <a:solidFill>
                  <a:srgbClr val="000000"/>
                </a:solidFill>
                <a:latin typeface="Microsoft Tai Le"/>
                <a:cs typeface="Microsoft Tai Le"/>
              </a:rPr>
              <a:t>-Amylase works at the higher end of the </a:t>
            </a:r>
            <a:r>
              <a:rPr lang="en-US" sz="2200" dirty="0" err="1" smtClean="0">
                <a:solidFill>
                  <a:srgbClr val="000000"/>
                </a:solidFill>
                <a:latin typeface="Microsoft Tai Le"/>
                <a:cs typeface="Microsoft Tai Le"/>
              </a:rPr>
              <a:t>saccharification</a:t>
            </a:r>
            <a:r>
              <a:rPr lang="en-US" sz="2200" dirty="0" smtClean="0">
                <a:solidFill>
                  <a:srgbClr val="000000"/>
                </a:solidFill>
                <a:latin typeface="Microsoft Tai Le"/>
                <a:cs typeface="Microsoft Tai Le"/>
              </a:rPr>
              <a:t> range (usually favored in single infusion mashes from 154-160˚F).</a:t>
            </a:r>
          </a:p>
          <a:p>
            <a:pPr algn="ctr"/>
            <a:r>
              <a:rPr lang="en-US" sz="2200" dirty="0" smtClean="0">
                <a:solidFill>
                  <a:srgbClr val="000000"/>
                </a:solidFill>
                <a:latin typeface="Microsoft Tai Le"/>
                <a:cs typeface="Microsoft Tai Le"/>
              </a:rPr>
              <a:t>It produces many sugars of varying composition, including maltose.</a:t>
            </a:r>
            <a:endParaRPr lang="en-US" sz="2200" dirty="0">
              <a:solidFill>
                <a:srgbClr val="000000"/>
              </a:solidFill>
              <a:latin typeface="Microsoft Tai Le"/>
              <a:cs typeface="Microsoft Tai Le"/>
            </a:endParaRPr>
          </a:p>
        </p:txBody>
      </p:sp>
    </p:spTree>
    <p:extLst>
      <p:ext uri="{BB962C8B-B14F-4D97-AF65-F5344CB8AC3E}">
        <p14:creationId xmlns:p14="http://schemas.microsoft.com/office/powerpoint/2010/main" val="13452724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060"/>
            <a:ext cx="9142413" cy="923330"/>
          </a:xfrm>
          <a:prstGeom prst="rect">
            <a:avLst/>
          </a:prstGeom>
          <a:noFill/>
        </p:spPr>
        <p:txBody>
          <a:bodyPr wrap="square" rtlCol="0">
            <a:spAutoFit/>
          </a:bodyPr>
          <a:lstStyle/>
          <a:p>
            <a:pPr algn="ctr"/>
            <a:r>
              <a:rPr lang="en-US" sz="5400" b="1" dirty="0" smtClean="0">
                <a:solidFill>
                  <a:srgbClr val="000000"/>
                </a:solidFill>
                <a:latin typeface="Microsoft Tai Le"/>
                <a:cs typeface="Microsoft Tai Le"/>
              </a:rPr>
              <a:t>References</a:t>
            </a:r>
            <a:endParaRPr lang="en-US" sz="5400" b="1" dirty="0">
              <a:solidFill>
                <a:srgbClr val="000000"/>
              </a:solidFill>
              <a:latin typeface="Microsoft Tai Le"/>
              <a:cs typeface="Microsoft Tai Le"/>
            </a:endParaRPr>
          </a:p>
        </p:txBody>
      </p:sp>
      <p:sp>
        <p:nvSpPr>
          <p:cNvPr id="3" name="TextBox 2"/>
          <p:cNvSpPr txBox="1"/>
          <p:nvPr/>
        </p:nvSpPr>
        <p:spPr>
          <a:xfrm>
            <a:off x="406400" y="1657100"/>
            <a:ext cx="8331200" cy="3785652"/>
          </a:xfrm>
          <a:prstGeom prst="rect">
            <a:avLst/>
          </a:prstGeom>
          <a:noFill/>
        </p:spPr>
        <p:txBody>
          <a:bodyPr wrap="square" rtlCol="0">
            <a:spAutoFit/>
          </a:bodyPr>
          <a:lstStyle/>
          <a:p>
            <a:r>
              <a:rPr lang="en-US" sz="2400" dirty="0" smtClean="0">
                <a:solidFill>
                  <a:srgbClr val="000000"/>
                </a:solidFill>
                <a:latin typeface="Microsoft Tai Le"/>
                <a:cs typeface="Microsoft Tai Le"/>
              </a:rPr>
              <a:t>Palmer, J., </a:t>
            </a:r>
            <a:r>
              <a:rPr lang="en-US" sz="2400" i="1" dirty="0" smtClean="0">
                <a:solidFill>
                  <a:srgbClr val="000000"/>
                </a:solidFill>
                <a:latin typeface="Microsoft Tai Le"/>
                <a:cs typeface="Microsoft Tai Le"/>
              </a:rPr>
              <a:t>How To Brew</a:t>
            </a:r>
            <a:r>
              <a:rPr lang="en-US" sz="2400" dirty="0" smtClean="0">
                <a:solidFill>
                  <a:srgbClr val="000000"/>
                </a:solidFill>
                <a:latin typeface="Microsoft Tai Le"/>
                <a:cs typeface="Microsoft Tai Le"/>
              </a:rPr>
              <a:t>, </a:t>
            </a:r>
            <a:r>
              <a:rPr lang="en-US" sz="2400" dirty="0" err="1" smtClean="0">
                <a:solidFill>
                  <a:srgbClr val="000000"/>
                </a:solidFill>
                <a:latin typeface="Microsoft Tai Le"/>
                <a:cs typeface="Microsoft Tai Le"/>
              </a:rPr>
              <a:t>Defenestrative</a:t>
            </a:r>
            <a:r>
              <a:rPr lang="en-US" sz="2400" dirty="0" smtClean="0">
                <a:solidFill>
                  <a:srgbClr val="000000"/>
                </a:solidFill>
                <a:latin typeface="Microsoft Tai Le"/>
                <a:cs typeface="Microsoft Tai Le"/>
              </a:rPr>
              <a:t> Publishing, Monrovia, CA, 2002     </a:t>
            </a:r>
            <a:r>
              <a:rPr lang="en-US" sz="2000" dirty="0" smtClean="0">
                <a:solidFill>
                  <a:srgbClr val="000000"/>
                </a:solidFill>
                <a:latin typeface="Microsoft Tai Le"/>
                <a:cs typeface="Microsoft Tai Le"/>
              </a:rPr>
              <a:t>http</a:t>
            </a:r>
            <a:r>
              <a:rPr lang="en-US" sz="2000" dirty="0">
                <a:solidFill>
                  <a:srgbClr val="000000"/>
                </a:solidFill>
                <a:latin typeface="Microsoft Tai Le"/>
                <a:cs typeface="Microsoft Tai Le"/>
              </a:rPr>
              <a:t>://</a:t>
            </a:r>
            <a:r>
              <a:rPr lang="en-US" sz="2000" dirty="0" smtClean="0">
                <a:solidFill>
                  <a:srgbClr val="000000"/>
                </a:solidFill>
                <a:latin typeface="Microsoft Tai Le"/>
                <a:cs typeface="Microsoft Tai Le"/>
              </a:rPr>
              <a:t>www.howtobrew.com</a:t>
            </a:r>
          </a:p>
          <a:p>
            <a:endParaRPr lang="en-US" sz="2400" dirty="0" smtClean="0">
              <a:solidFill>
                <a:srgbClr val="000000"/>
              </a:solidFill>
              <a:latin typeface="Microsoft Tai Le"/>
              <a:cs typeface="Microsoft Tai Le"/>
            </a:endParaRPr>
          </a:p>
          <a:p>
            <a:r>
              <a:rPr lang="en-US" sz="2400" dirty="0" smtClean="0">
                <a:solidFill>
                  <a:srgbClr val="000000"/>
                </a:solidFill>
                <a:latin typeface="Microsoft Tai Le"/>
                <a:cs typeface="Microsoft Tai Le"/>
              </a:rPr>
              <a:t>Noonan, G., </a:t>
            </a:r>
            <a:r>
              <a:rPr lang="en-US" sz="2400" i="1" dirty="0" smtClean="0">
                <a:solidFill>
                  <a:srgbClr val="000000"/>
                </a:solidFill>
                <a:latin typeface="Microsoft Tai Le"/>
                <a:cs typeface="Microsoft Tai Le"/>
              </a:rPr>
              <a:t>New Brewing Lager Beer</a:t>
            </a:r>
            <a:r>
              <a:rPr lang="en-US" sz="2400" dirty="0" smtClean="0">
                <a:solidFill>
                  <a:srgbClr val="000000"/>
                </a:solidFill>
                <a:latin typeface="Microsoft Tai Le"/>
                <a:cs typeface="Microsoft Tai Le"/>
              </a:rPr>
              <a:t>, Brewers Publications, Boulder, CO, 1996.</a:t>
            </a:r>
          </a:p>
          <a:p>
            <a:endParaRPr lang="en-US" sz="2400" dirty="0">
              <a:solidFill>
                <a:srgbClr val="000000"/>
              </a:solidFill>
              <a:latin typeface="Microsoft Tai Le"/>
              <a:cs typeface="Microsoft Tai Le"/>
            </a:endParaRPr>
          </a:p>
          <a:p>
            <a:r>
              <a:rPr lang="en-US" sz="2400" dirty="0" smtClean="0">
                <a:solidFill>
                  <a:srgbClr val="000000"/>
                </a:solidFill>
                <a:latin typeface="Microsoft Tai Le"/>
                <a:cs typeface="Microsoft Tai Le"/>
              </a:rPr>
              <a:t>http://www.brewwiki.com</a:t>
            </a:r>
          </a:p>
          <a:p>
            <a:endParaRPr lang="en-US" sz="2400" dirty="0">
              <a:solidFill>
                <a:srgbClr val="000000"/>
              </a:solidFill>
              <a:latin typeface="Microsoft Tai Le"/>
              <a:cs typeface="Microsoft Tai Le"/>
            </a:endParaRPr>
          </a:p>
          <a:p>
            <a:r>
              <a:rPr lang="en-US" sz="2400" dirty="0">
                <a:solidFill>
                  <a:srgbClr val="000000"/>
                </a:solidFill>
                <a:latin typeface="Microsoft Tai Le"/>
                <a:cs typeface="Microsoft Tai Le"/>
              </a:rPr>
              <a:t>http</a:t>
            </a:r>
            <a:r>
              <a:rPr lang="en-US" sz="2400" dirty="0" smtClean="0">
                <a:solidFill>
                  <a:srgbClr val="000000"/>
                </a:solidFill>
                <a:latin typeface="Microsoft Tai Le"/>
                <a:cs typeface="Microsoft Tai Le"/>
              </a:rPr>
              <a:t>://www.homebrewmanual.com/mash-temperatures</a:t>
            </a:r>
            <a:r>
              <a:rPr lang="en-US" sz="2400" dirty="0">
                <a:solidFill>
                  <a:srgbClr val="000000"/>
                </a:solidFill>
                <a:latin typeface="Microsoft Tai Le"/>
                <a:cs typeface="Microsoft Tai Le"/>
              </a:rPr>
              <a:t>/</a:t>
            </a:r>
          </a:p>
          <a:p>
            <a:endParaRPr lang="en-US" sz="2400" dirty="0">
              <a:solidFill>
                <a:schemeClr val="bg1"/>
              </a:solidFill>
            </a:endParaRPr>
          </a:p>
        </p:txBody>
      </p:sp>
    </p:spTree>
    <p:extLst>
      <p:ext uri="{BB962C8B-B14F-4D97-AF65-F5344CB8AC3E}">
        <p14:creationId xmlns:p14="http://schemas.microsoft.com/office/powerpoint/2010/main" val="8613430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448" y="2895600"/>
            <a:ext cx="2737348" cy="1200329"/>
          </a:xfrm>
          <a:prstGeom prst="rect">
            <a:avLst/>
          </a:prstGeom>
          <a:noFill/>
        </p:spPr>
        <p:txBody>
          <a:bodyPr wrap="none" rtlCol="0">
            <a:spAutoFit/>
          </a:bodyPr>
          <a:lstStyle/>
          <a:p>
            <a:pPr algn="ctr"/>
            <a:r>
              <a:rPr lang="en-US" sz="7200" b="1" dirty="0" smtClean="0">
                <a:ln>
                  <a:solidFill>
                    <a:schemeClr val="tx1"/>
                  </a:solidFill>
                </a:ln>
                <a:latin typeface="Microsoft Tai Le"/>
                <a:cs typeface="Microsoft Tai Le"/>
              </a:rPr>
              <a:t>Hops!</a:t>
            </a:r>
            <a:endParaRPr lang="en-US" sz="7200" b="1" dirty="0">
              <a:ln>
                <a:solidFill>
                  <a:schemeClr val="tx1"/>
                </a:solidFill>
              </a:ln>
              <a:latin typeface="Microsoft Tai Le"/>
              <a:cs typeface="Microsoft Tai Le"/>
            </a:endParaRPr>
          </a:p>
        </p:txBody>
      </p:sp>
    </p:spTree>
    <p:extLst>
      <p:ext uri="{BB962C8B-B14F-4D97-AF65-F5344CB8AC3E}">
        <p14:creationId xmlns:p14="http://schemas.microsoft.com/office/powerpoint/2010/main" val="10866797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060"/>
            <a:ext cx="9142413" cy="923330"/>
          </a:xfrm>
          <a:prstGeom prst="rect">
            <a:avLst/>
          </a:prstGeom>
          <a:noFill/>
        </p:spPr>
        <p:txBody>
          <a:bodyPr wrap="square" rtlCol="0">
            <a:spAutoFit/>
          </a:bodyPr>
          <a:lstStyle/>
          <a:p>
            <a:pPr algn="ctr"/>
            <a:r>
              <a:rPr lang="en-US" sz="5400" b="1" dirty="0" smtClean="0">
                <a:solidFill>
                  <a:srgbClr val="000000"/>
                </a:solidFill>
                <a:latin typeface="Microsoft Tai Le"/>
                <a:cs typeface="Microsoft Tai Le"/>
              </a:rPr>
              <a:t>History of Hops</a:t>
            </a:r>
            <a:endParaRPr lang="en-US" sz="5400" b="1" dirty="0">
              <a:solidFill>
                <a:srgbClr val="000000"/>
              </a:solidFill>
              <a:latin typeface="Microsoft Tai Le"/>
              <a:cs typeface="Microsoft Tai Le"/>
            </a:endParaRPr>
          </a:p>
        </p:txBody>
      </p:sp>
      <p:pic>
        <p:nvPicPr>
          <p:cNvPr id="4" name="Picture 3" descr="Harvesting_hops_near_Independence,_Oreg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828800"/>
            <a:ext cx="7337332" cy="4613416"/>
          </a:xfrm>
          <a:prstGeom prst="rect">
            <a:avLst/>
          </a:prstGeom>
        </p:spPr>
      </p:pic>
    </p:spTree>
    <p:extLst>
      <p:ext uri="{BB962C8B-B14F-4D97-AF65-F5344CB8AC3E}">
        <p14:creationId xmlns:p14="http://schemas.microsoft.com/office/powerpoint/2010/main" val="4067081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lstStyle/>
          <a:p>
            <a:pPr eaLnBrk="1" fontAlgn="auto" hangingPunct="1">
              <a:spcAft>
                <a:spcPts val="0"/>
              </a:spcAft>
              <a:defRPr/>
            </a:pPr>
            <a:r>
              <a:rPr lang="en-US" sz="4400" dirty="0" smtClean="0">
                <a:latin typeface="Microsoft Tai Le"/>
                <a:ea typeface="+mj-ea"/>
                <a:cs typeface="Microsoft Tai Le"/>
              </a:rPr>
              <a:t>Hop Varieties </a:t>
            </a:r>
            <a:br>
              <a:rPr lang="en-US" sz="4400" dirty="0" smtClean="0">
                <a:latin typeface="Microsoft Tai Le"/>
                <a:ea typeface="+mj-ea"/>
                <a:cs typeface="Microsoft Tai Le"/>
              </a:rPr>
            </a:br>
            <a:r>
              <a:rPr lang="en-US" sz="4400" dirty="0" smtClean="0">
                <a:latin typeface="Microsoft Tai Le"/>
                <a:ea typeface="+mj-ea"/>
                <a:cs typeface="Microsoft Tai Le"/>
              </a:rPr>
              <a:t>&amp; Growing Regions</a:t>
            </a:r>
            <a:endParaRPr lang="en-US" sz="4400" dirty="0">
              <a:latin typeface="Microsoft Tai Le"/>
              <a:ea typeface="+mj-ea"/>
              <a:cs typeface="Microsoft Tai Le"/>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861976506"/>
              </p:ext>
            </p:extLst>
          </p:nvPr>
        </p:nvGraphicFramePr>
        <p:xfrm>
          <a:off x="228600" y="2133600"/>
          <a:ext cx="8588375" cy="3789431"/>
        </p:xfrm>
        <a:graphic>
          <a:graphicData uri="http://schemas.openxmlformats.org/drawingml/2006/table">
            <a:tbl>
              <a:tblPr/>
              <a:tblGrid>
                <a:gridCol w="1296988"/>
                <a:gridCol w="852487"/>
                <a:gridCol w="4344988"/>
                <a:gridCol w="2093912"/>
              </a:tblGrid>
              <a:tr h="53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69705D"/>
                          </a:solidFill>
                          <a:effectLst/>
                          <a:latin typeface="+mn-lt"/>
                          <a:ea typeface="ＭＳ Ｐゴシック" charset="0"/>
                          <a:cs typeface="ＭＳ Ｐゴシック" charset="0"/>
                        </a:rPr>
                        <a:t>VARIETY</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D2DF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69705D"/>
                          </a:solidFill>
                          <a:effectLst/>
                          <a:latin typeface="+mn-lt"/>
                          <a:ea typeface="ＭＳ Ｐゴシック" charset="0"/>
                          <a:cs typeface="ＭＳ Ｐゴシック" charset="0"/>
                        </a:rPr>
                        <a:t>ACID RANGE (ALPHA %)</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D2DF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69705D"/>
                          </a:solidFill>
                          <a:effectLst/>
                          <a:latin typeface="+mn-lt"/>
                          <a:ea typeface="ＭＳ Ｐゴシック" charset="0"/>
                          <a:cs typeface="ＭＳ Ｐゴシック" charset="0"/>
                        </a:rPr>
                        <a:t>FLAVOR PERCEPTION</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D2DF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69705D"/>
                          </a:solidFill>
                          <a:effectLst/>
                          <a:latin typeface="+mn-lt"/>
                          <a:ea typeface="ＭＳ Ｐゴシック" charset="0"/>
                          <a:cs typeface="ＭＳ Ｐゴシック" charset="0"/>
                        </a:rPr>
                        <a:t>COMMERCIAL EXAMPLE</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D2DFBA"/>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Amarillo®</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8-10%</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A flowery, citrus-like aroma with medium bittering value that is gaining acceptance as a substitute for Cascade due to its hardy nature.</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Ales, IPAs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57DB9"/>
                          </a:solidFill>
                          <a:effectLst/>
                          <a:latin typeface="+mn-lt"/>
                          <a:ea typeface="ＭＳ Ｐゴシック" charset="0"/>
                          <a:cs typeface="ＭＳ Ｐゴシック" charset="0"/>
                          <a:hlinkClick r:id="rId2"/>
                        </a:rPr>
                        <a:t>Cascade</a:t>
                      </a:r>
                      <a:endParaRPr kumimoji="0" lang="en-US" sz="900" b="0" i="0" u="none" strike="noStrike" cap="none" normalizeH="0" baseline="0">
                        <a:ln>
                          <a:noFill/>
                        </a:ln>
                        <a:solidFill>
                          <a:schemeClr val="tx1"/>
                        </a:solidFill>
                        <a:effectLst/>
                        <a:latin typeface="+mn-lt"/>
                        <a:ea typeface="ＭＳ Ｐゴシック" charset="0"/>
                        <a:cs typeface="ＭＳ Ｐゴシック" charset="0"/>
                      </a:endParaRP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4-7%</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Flowers, citrus &amp; spice with grapefruit the noticeable fragrance quite often. This medium aroma balances the low bittering value. Very popular hop among craft brewers.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Pale Ales, IPAs, Porters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57DB9"/>
                          </a:solidFill>
                          <a:effectLst/>
                          <a:latin typeface="+mn-lt"/>
                          <a:ea typeface="ＭＳ Ｐゴシック" charset="0"/>
                          <a:cs typeface="ＭＳ Ｐゴシック" charset="0"/>
                          <a:hlinkClick r:id="rId2"/>
                        </a:rPr>
                        <a:t>Centennial</a:t>
                      </a:r>
                      <a:endParaRPr kumimoji="0" lang="en-US" sz="900" b="0" i="0" u="none" strike="noStrike" cap="none" normalizeH="0" baseline="0">
                        <a:ln>
                          <a:noFill/>
                        </a:ln>
                        <a:solidFill>
                          <a:schemeClr val="tx1"/>
                        </a:solidFill>
                        <a:effectLst/>
                        <a:latin typeface="+mn-lt"/>
                        <a:ea typeface="ＭＳ Ｐゴシック" charset="0"/>
                        <a:cs typeface="ＭＳ Ｐゴシック" charset="0"/>
                      </a:endParaRP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8-11%</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Flowers &amp; citrus most evident. A medium aroma with mid to high bittering value makes it a dual purpose choice.</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Ales, IPAs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57DB9"/>
                          </a:solidFill>
                          <a:effectLst/>
                          <a:latin typeface="+mn-lt"/>
                          <a:ea typeface="ＭＳ Ｐゴシック" charset="0"/>
                          <a:cs typeface="ＭＳ Ｐゴシック" charset="0"/>
                          <a:hlinkClick r:id="rId2"/>
                        </a:rPr>
                        <a:t>Chinook</a:t>
                      </a:r>
                      <a:endParaRPr kumimoji="0" lang="en-US" sz="900" b="0" i="0" u="none" strike="noStrike" cap="none" normalizeH="0" baseline="0">
                        <a:ln>
                          <a:noFill/>
                        </a:ln>
                        <a:solidFill>
                          <a:schemeClr val="tx1"/>
                        </a:solidFill>
                        <a:effectLst/>
                        <a:latin typeface="+mn-lt"/>
                        <a:ea typeface="ＭＳ Ｐゴシック" charset="0"/>
                        <a:cs typeface="ＭＳ Ｐゴシック" charset="0"/>
                      </a:endParaRP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11-13%</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A pine forest washed with exotic spice and infused with grapefruit. This alluring aroma and a high bittering value has gained this hop full respect from craft &amp; major brewers.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Most beer styles from Pale Ales to Lagers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57DB9"/>
                          </a:solidFill>
                          <a:effectLst/>
                          <a:latin typeface="+mn-lt"/>
                          <a:ea typeface="ＭＳ Ｐゴシック" charset="0"/>
                          <a:cs typeface="ＭＳ Ｐゴシック" charset="0"/>
                          <a:hlinkClick r:id="rId2"/>
                        </a:rPr>
                        <a:t>Columbus</a:t>
                      </a:r>
                      <a:endParaRPr kumimoji="0" lang="en-US" sz="900" b="0" i="0" u="none" strike="noStrike" cap="none" normalizeH="0" baseline="0">
                        <a:ln>
                          <a:noFill/>
                        </a:ln>
                        <a:solidFill>
                          <a:schemeClr val="tx1"/>
                        </a:solidFill>
                        <a:effectLst/>
                        <a:latin typeface="+mn-lt"/>
                        <a:ea typeface="ＭＳ Ｐゴシック" charset="0"/>
                        <a:cs typeface="ＭＳ Ｐゴシック" charset="0"/>
                      </a:endParaRP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14-17%</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High on the bittering scale yet also valued for its oil content creates a hop that is an interesting dichotomy of sharp and herbal.</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a:ln>
                            <a:noFill/>
                          </a:ln>
                          <a:solidFill>
                            <a:schemeClr val="tx1"/>
                          </a:solidFill>
                          <a:effectLst/>
                          <a:latin typeface="+mn-lt"/>
                          <a:ea typeface="ＭＳ Ｐゴシック" charset="0"/>
                          <a:cs typeface="ＭＳ Ｐゴシック" charset="0"/>
                        </a:rPr>
                        <a:t>American IPAs &amp; Pale Ales, Stout, Lager</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57DB9"/>
                          </a:solidFill>
                          <a:effectLst/>
                          <a:latin typeface="+mn-lt"/>
                          <a:ea typeface="ＭＳ Ｐゴシック" charset="0"/>
                          <a:cs typeface="ＭＳ Ｐゴシック" charset="0"/>
                          <a:hlinkClick r:id="rId2"/>
                        </a:rPr>
                        <a:t>Crystal</a:t>
                      </a:r>
                      <a:endParaRPr kumimoji="0" lang="en-US" sz="900" b="0" i="0" u="none" strike="noStrike" cap="none" normalizeH="0" baseline="0">
                        <a:ln>
                          <a:noFill/>
                        </a:ln>
                        <a:solidFill>
                          <a:schemeClr val="tx1"/>
                        </a:solidFill>
                        <a:effectLst/>
                        <a:latin typeface="+mn-lt"/>
                        <a:ea typeface="ＭＳ Ｐゴシック" charset="0"/>
                        <a:cs typeface="ＭＳ Ｐゴシック" charset="0"/>
                      </a:endParaRP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3-5%</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Genteel, continental lady meets American belle with a delicate blend of spices and flowers. Low bittering value adds to the charm. Craft brewers love her style.</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900" b="0" i="0" u="none" strike="noStrike" cap="none" normalizeH="0" baseline="0">
                          <a:ln>
                            <a:noFill/>
                          </a:ln>
                          <a:solidFill>
                            <a:schemeClr val="tx1"/>
                          </a:solidFill>
                          <a:effectLst/>
                          <a:latin typeface="+mn-lt"/>
                          <a:ea typeface="ＭＳ Ｐゴシック" charset="0"/>
                          <a:cs typeface="ＭＳ Ｐゴシック" charset="0"/>
                        </a:rPr>
                        <a:t>German-style Pilsner, Lager, Kölsch, ESB, Belgian Ales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57DB9"/>
                          </a:solidFill>
                          <a:effectLst/>
                          <a:latin typeface="+mn-lt"/>
                          <a:ea typeface="ＭＳ Ｐゴシック" charset="0"/>
                          <a:cs typeface="ＭＳ Ｐゴシック" charset="0"/>
                          <a:hlinkClick r:id="rId2"/>
                        </a:rPr>
                        <a:t>Fuggle</a:t>
                      </a:r>
                      <a:endParaRPr kumimoji="0" lang="en-US" sz="900" b="0" i="0" u="none" strike="noStrike" cap="none" normalizeH="0" baseline="0">
                        <a:ln>
                          <a:noFill/>
                        </a:ln>
                        <a:solidFill>
                          <a:schemeClr val="tx1"/>
                        </a:solidFill>
                        <a:effectLst/>
                        <a:latin typeface="+mn-lt"/>
                        <a:ea typeface="ＭＳ Ｐゴシック" charset="0"/>
                        <a:cs typeface="ＭＳ Ｐゴシック" charset="0"/>
                      </a:endParaRP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4.0-5.5%</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Classic English aroma hop with moderate bittering value. Pleasant wood and fruit tones will have you heading off to the hunt.</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English-style beers (particularly Stout), American Ales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Hallertau</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5-6%</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Named for its origins in the Hallertauer region of Germany, this is a noble aroma hop with ever-so-subtle flower and spice fragrances defining its “über alles” superiority. Very low bittering value.</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Pilsner, Bock, Lager, Wheat</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Kent Golding</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3-5%</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The refined older English gentleman with his flowery tones that have produced some of England’s best bitters.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All English-style beers (Ales, ESB, Bitter), Belgian-style Ales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Liberty</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2-6%</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American cousin to </a:t>
                      </a:r>
                      <a:r>
                        <a:rPr kumimoji="0" lang="en-US" sz="900" b="0" i="0" u="none" strike="noStrike" cap="none" normalizeH="0" baseline="0" dirty="0" err="1">
                          <a:ln>
                            <a:noFill/>
                          </a:ln>
                          <a:solidFill>
                            <a:schemeClr val="tx1"/>
                          </a:solidFill>
                          <a:effectLst/>
                          <a:latin typeface="+mn-lt"/>
                          <a:ea typeface="ＭＳ Ｐゴシック" charset="0"/>
                          <a:cs typeface="ＭＳ Ｐゴシック" charset="0"/>
                        </a:rPr>
                        <a:t>Hallertau</a:t>
                      </a: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 with very similar flower and spice characteristics. Best used as a finishing hop in German-style lagers.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Lager, Pilsner, Bock, Kölsch</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Magnum</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12-17%</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A German thoroughbred with limited Pacific Northwest plantings. Prized for its high bittering value, the aromatic nature is one of spice and citrus.</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Pale Ales, IPAs, German-style Lager</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F6F9F1"/>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Mt. Hood</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mn-lt"/>
                          <a:ea typeface="ＭＳ Ｐゴシック" charset="0"/>
                          <a:cs typeface="ＭＳ Ｐゴシック" charset="0"/>
                        </a:rPr>
                        <a:t>4-5%</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Hybrid of </a:t>
                      </a:r>
                      <a:r>
                        <a:rPr kumimoji="0" lang="en-US" sz="900" b="0" i="0" u="none" strike="noStrike" cap="none" normalizeH="0" baseline="0" dirty="0" err="1">
                          <a:ln>
                            <a:noFill/>
                          </a:ln>
                          <a:solidFill>
                            <a:schemeClr val="tx1"/>
                          </a:solidFill>
                          <a:effectLst/>
                          <a:latin typeface="+mn-lt"/>
                          <a:ea typeface="ＭＳ Ｐゴシック" charset="0"/>
                          <a:cs typeface="ＭＳ Ｐゴシック" charset="0"/>
                        </a:rPr>
                        <a:t>Hallertau</a:t>
                      </a: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 with similar mild flower/spice aroma characteristics with a hint more of the forest. “Clean” commonly describes it.</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charset="0"/>
                          <a:cs typeface="ＭＳ Ｐゴシック" charset="0"/>
                        </a:rPr>
                        <a:t>Lager, Pilsner, Bock, Wheat</a:t>
                      </a:r>
                    </a:p>
                  </a:txBody>
                  <a:tcPr marL="3312" marR="3312" marT="3312" marB="3312" anchor="ctr" horzOverflow="overflow">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lnTlToBr>
                      <a:noFill/>
                    </a:lnTlToBr>
                    <a:lnBlToTr>
                      <a:noFill/>
                    </a:lnBlToTr>
                    <a:solidFill>
                      <a:srgbClr val="EDF2E3"/>
                    </a:solidFill>
                  </a:tcPr>
                </a:tc>
              </a:tr>
            </a:tbl>
          </a:graphicData>
        </a:graphic>
      </p:graphicFrame>
    </p:spTree>
    <p:extLst>
      <p:ext uri="{BB962C8B-B14F-4D97-AF65-F5344CB8AC3E}">
        <p14:creationId xmlns:p14="http://schemas.microsoft.com/office/powerpoint/2010/main" val="17547176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Doug Weitz</a:t>
            </a:r>
            <a:endParaRPr lang="bs-Latn-BA" dirty="0">
              <a:latin typeface="Microsoft Tai Le"/>
              <a:cs typeface="Microsoft Tai Le"/>
            </a:endParaRPr>
          </a:p>
        </p:txBody>
      </p:sp>
      <p:sp>
        <p:nvSpPr>
          <p:cNvPr id="3" name="Content Placeholder 2"/>
          <p:cNvSpPr>
            <a:spLocks noGrp="1"/>
          </p:cNvSpPr>
          <p:nvPr>
            <p:ph idx="1"/>
          </p:nvPr>
        </p:nvSpPr>
        <p:spPr>
          <a:xfrm>
            <a:off x="457200" y="1752600"/>
            <a:ext cx="4572000" cy="4373563"/>
          </a:xfrm>
        </p:spPr>
        <p:txBody>
          <a:bodyPr>
            <a:normAutofit fontScale="85000" lnSpcReduction="20000"/>
          </a:bodyPr>
          <a:lstStyle/>
          <a:p>
            <a:r>
              <a:rPr lang="bs-Latn-BA" dirty="0" smtClean="0">
                <a:latin typeface="Microsoft Tai Le"/>
                <a:cs typeface="Microsoft Tai Le"/>
              </a:rPr>
              <a:t>With a degree in chemistry and over 20 years as a software consultant, Doug brings his passion for elegance and process development from the software world into the beer world, carefully crafting excellent Belgian brews (among others). Doug is a past president of the Silicon Valley Sudzers.</a:t>
            </a:r>
            <a:endParaRPr lang="bs-Latn-BA" dirty="0">
              <a:latin typeface="Microsoft Tai Le"/>
              <a:cs typeface="Microsoft Tai Le"/>
            </a:endParaRPr>
          </a:p>
        </p:txBody>
      </p:sp>
      <p:pic>
        <p:nvPicPr>
          <p:cNvPr id="4" name="Picture 3" descr="doug chill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600200"/>
            <a:ext cx="2706220" cy="4800600"/>
          </a:xfrm>
          <a:prstGeom prst="rect">
            <a:avLst/>
          </a:prstGeom>
        </p:spPr>
      </p:pic>
    </p:spTree>
    <p:extLst>
      <p:ext uri="{BB962C8B-B14F-4D97-AF65-F5344CB8AC3E}">
        <p14:creationId xmlns:p14="http://schemas.microsoft.com/office/powerpoint/2010/main" val="1079407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latin typeface="Microsoft Tai Le"/>
                <a:cs typeface="Microsoft Tai Le"/>
              </a:rPr>
              <a:t>Hop </a:t>
            </a:r>
            <a:r>
              <a:rPr lang="en-US" sz="4400" dirty="0" smtClean="0">
                <a:latin typeface="Microsoft Tai Le"/>
                <a:cs typeface="Microsoft Tai Le"/>
              </a:rPr>
              <a:t>Varieties </a:t>
            </a:r>
            <a:r>
              <a:rPr lang="en-US" sz="2400" dirty="0" smtClean="0">
                <a:ea typeface="+mj-ea"/>
                <a:cs typeface="+mj-cs"/>
              </a:rPr>
              <a:t>(continued)</a:t>
            </a:r>
            <a:endParaRPr lang="en-US" sz="2400" dirty="0">
              <a:ea typeface="+mj-ea"/>
              <a:cs typeface="+mj-cs"/>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71749749"/>
              </p:ext>
            </p:extLst>
          </p:nvPr>
        </p:nvGraphicFramePr>
        <p:xfrm>
          <a:off x="228600" y="1828800"/>
          <a:ext cx="8610600" cy="4191000"/>
        </p:xfrm>
        <a:graphic>
          <a:graphicData uri="http://schemas.openxmlformats.org/drawingml/2006/table">
            <a:tbl>
              <a:tblPr/>
              <a:tblGrid>
                <a:gridCol w="1116188"/>
                <a:gridCol w="877005"/>
                <a:gridCol w="4464757"/>
                <a:gridCol w="2152650"/>
              </a:tblGrid>
              <a:tr h="349031">
                <a:tc>
                  <a:txBody>
                    <a:bodyPr/>
                    <a:lstStyle/>
                    <a:p>
                      <a:pPr algn="ctr"/>
                      <a:r>
                        <a:rPr lang="en-US" sz="900" b="1" i="0" cap="all" dirty="0">
                          <a:solidFill>
                            <a:srgbClr val="69705D"/>
                          </a:solidFill>
                          <a:effectLst/>
                        </a:rPr>
                        <a:t>VARIETY</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D2DFBA"/>
                    </a:solidFill>
                  </a:tcPr>
                </a:tc>
                <a:tc>
                  <a:txBody>
                    <a:bodyPr/>
                    <a:lstStyle/>
                    <a:p>
                      <a:pPr algn="ctr"/>
                      <a:r>
                        <a:rPr lang="en-US" sz="900" b="1" i="0" cap="all" dirty="0">
                          <a:solidFill>
                            <a:srgbClr val="69705D"/>
                          </a:solidFill>
                          <a:effectLst/>
                        </a:rPr>
                        <a:t>ACID RANGE (ALPHA %)</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D2DFBA"/>
                    </a:solidFill>
                  </a:tcPr>
                </a:tc>
                <a:tc>
                  <a:txBody>
                    <a:bodyPr/>
                    <a:lstStyle/>
                    <a:p>
                      <a:pPr algn="ctr"/>
                      <a:r>
                        <a:rPr lang="en-US" sz="900" b="1" i="0" cap="all" dirty="0">
                          <a:solidFill>
                            <a:srgbClr val="69705D"/>
                          </a:solidFill>
                          <a:effectLst/>
                        </a:rPr>
                        <a:t>FLAVOR PERCEPTION</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D2DFBA"/>
                    </a:solidFill>
                  </a:tcPr>
                </a:tc>
                <a:tc>
                  <a:txBody>
                    <a:bodyPr/>
                    <a:lstStyle/>
                    <a:p>
                      <a:pPr algn="ctr"/>
                      <a:r>
                        <a:rPr lang="en-US" sz="900" b="1" i="0" cap="all" dirty="0">
                          <a:solidFill>
                            <a:srgbClr val="69705D"/>
                          </a:solidFill>
                          <a:effectLst/>
                        </a:rPr>
                        <a:t>COMMERCIAL EXAMPLE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D2DFBA"/>
                    </a:solidFill>
                  </a:tcPr>
                </a:tc>
              </a:tr>
              <a:tr h="498727">
                <a:tc>
                  <a:txBody>
                    <a:bodyPr/>
                    <a:lstStyle/>
                    <a:p>
                      <a:r>
                        <a:rPr lang="en-US" sz="900" dirty="0">
                          <a:effectLst/>
                        </a:rPr>
                        <a:t>Northern Brewer</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7-11%</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A plucky American filly found herself an affable English suitor and the happy union was this well-adapted hop with its neutral, clean aroma and slightly higher-than-average bittering value. Dual purpose.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English-style Ales, ESB, Bitter, Porter</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r>
              <a:tr h="335118">
                <a:tc>
                  <a:txBody>
                    <a:bodyPr/>
                    <a:lstStyle/>
                    <a:p>
                      <a:r>
                        <a:rPr lang="en-US" sz="900" dirty="0">
                          <a:effectLst/>
                        </a:rPr>
                        <a:t>Nugget</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11-16%</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Strong herbal/slight spice aroma and high bittering value (along with desirable growing traits) has brought this hop variety to the forefront of the industry.</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All Ales, Stout</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r>
              <a:tr h="335080">
                <a:tc>
                  <a:txBody>
                    <a:bodyPr/>
                    <a:lstStyle/>
                    <a:p>
                      <a:r>
                        <a:rPr lang="en-US" sz="900" dirty="0">
                          <a:effectLst/>
                        </a:rPr>
                        <a:t>Perle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7-8%</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A palate-pleaser with its moderate, clean bittering qualities and refreshing, spicy aroma.</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A wide range from Pale Ale to Lager to Stout</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r>
              <a:tr h="335118">
                <a:tc>
                  <a:txBody>
                    <a:bodyPr/>
                    <a:lstStyle/>
                    <a:p>
                      <a:r>
                        <a:rPr lang="en-US" sz="900" dirty="0">
                          <a:effectLst/>
                        </a:rPr>
                        <a:t>Saaz</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3-5%</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The Old World steadfast standby made famous by Pilsner Urquell possesses the aromatic blend of earth and spice notable in European nobles. Low bittering value.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Pilsner, Lager, Wheat, Belgian-style Ales</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r>
              <a:tr h="498727">
                <a:tc>
                  <a:txBody>
                    <a:bodyPr/>
                    <a:lstStyle/>
                    <a:p>
                      <a:r>
                        <a:rPr lang="en-US" sz="900" dirty="0">
                          <a:effectLst/>
                        </a:rPr>
                        <a:t>Simcoe®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12-14%</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A hop variety less than 10 years old that is quickly finding its way into the hearts of bitter-loving craft brewers. Intense pine aroma adds to the fresh, youthful vigor. Dual purpose but generally considered a bittering hop.</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American Ales, IPAs, Double IPAs</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r>
              <a:tr h="335118">
                <a:tc>
                  <a:txBody>
                    <a:bodyPr/>
                    <a:lstStyle/>
                    <a:p>
                      <a:r>
                        <a:rPr lang="en-US" sz="900" dirty="0">
                          <a:effectLst/>
                        </a:rPr>
                        <a:t>Sorachi Ace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13-16%</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A Japanese winner by all counts with its powerful lemon aroma, high bittering value and flavorful personality.</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American Ales, Pale Ales, Wheat</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r>
              <a:tr h="335118">
                <a:tc>
                  <a:txBody>
                    <a:bodyPr/>
                    <a:lstStyle/>
                    <a:p>
                      <a:r>
                        <a:rPr lang="en-US" sz="900" dirty="0">
                          <a:effectLst/>
                        </a:rPr>
                        <a:t>Sterling</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6-9%</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Herbs and spices dominate, flowers and citrus around the fringes. Moderate bittering </a:t>
                      </a:r>
                      <a:r>
                        <a:rPr lang="en-US" sz="900" dirty="0">
                          <a:effectLst/>
                          <a:latin typeface="Century Schoolbook"/>
                          <a:cs typeface="Century Schoolbook"/>
                        </a:rPr>
                        <a:t>values</a:t>
                      </a:r>
                      <a:r>
                        <a:rPr lang="en-US" sz="900" dirty="0">
                          <a:effectLst/>
                        </a:rPr>
                        <a:t> with a mix of Saaz and Mt. Hood properties.</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Ale, Pilsner, Lager</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r>
              <a:tr h="498727">
                <a:tc>
                  <a:txBody>
                    <a:bodyPr/>
                    <a:lstStyle/>
                    <a:p>
                      <a:r>
                        <a:rPr lang="en-US" sz="900" dirty="0">
                          <a:effectLst/>
                        </a:rPr>
                        <a:t>Summit (Dwarf)</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17.5–19.5%</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Quite new on the scene (2003) but the consensus is very positive with its “peak” bittering value coupled with robust citrus notes of orange, tangerine and grapefruit. Receiving accolades as an ideal hop for the ultimate Pale Ale.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b="0" i="1" dirty="0">
                          <a:effectLst/>
                        </a:rPr>
                        <a:t>Drifter Pale Ale</a:t>
                      </a:r>
                      <a:r>
                        <a:rPr lang="en-US" sz="900" dirty="0">
                          <a:effectLst/>
                        </a:rPr>
                        <a:t>, Widmer Brothers</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r>
              <a:tr h="335118">
                <a:tc>
                  <a:txBody>
                    <a:bodyPr/>
                    <a:lstStyle/>
                    <a:p>
                      <a:r>
                        <a:rPr lang="en-US" sz="900" dirty="0">
                          <a:effectLst/>
                        </a:rPr>
                        <a:t>Warrior</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14.5- 17.0%</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Its high bittering value and very mild aroma offers new dimensions to IPA &amp; Double IPA brewers.</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c>
                  <a:txBody>
                    <a:bodyPr/>
                    <a:lstStyle/>
                    <a:p>
                      <a:r>
                        <a:rPr lang="en-US" sz="900" dirty="0">
                          <a:effectLst/>
                        </a:rPr>
                        <a:t>Three Floyd’s </a:t>
                      </a:r>
                      <a:r>
                        <a:rPr lang="en-US" sz="900" b="0" i="1" dirty="0">
                          <a:effectLst/>
                        </a:rPr>
                        <a:t>Dogfish Head IPA</a:t>
                      </a:r>
                      <a:endParaRPr lang="en-US" sz="900" dirty="0">
                        <a:effectLst/>
                      </a:endParaRP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F6F9F1"/>
                    </a:solidFill>
                  </a:tcPr>
                </a:tc>
              </a:tr>
              <a:tr h="335118">
                <a:tc>
                  <a:txBody>
                    <a:bodyPr/>
                    <a:lstStyle/>
                    <a:p>
                      <a:r>
                        <a:rPr lang="en-US" sz="900" dirty="0">
                          <a:effectLst/>
                        </a:rPr>
                        <a:t>Willamette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4-6%</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The king of aroma hops in the U.S. with its modest bittering value and the joyous harmony of flowers, fruit, earth and spice.</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c>
                  <a:txBody>
                    <a:bodyPr/>
                    <a:lstStyle/>
                    <a:p>
                      <a:r>
                        <a:rPr lang="en-US" sz="900" dirty="0">
                          <a:effectLst/>
                        </a:rPr>
                        <a:t>American Pale and Brown Ales, English-style Ales</a:t>
                      </a:r>
                    </a:p>
                  </a:txBody>
                  <a:tcPr marL="3312" marR="3312" marT="3311" marB="3311" anchor="ctr">
                    <a:lnL w="9525" cap="flat" cmpd="sng" algn="ctr">
                      <a:solidFill>
                        <a:srgbClr val="F6F9F1"/>
                      </a:solidFill>
                      <a:prstDash val="solid"/>
                      <a:round/>
                      <a:headEnd type="none" w="med" len="med"/>
                      <a:tailEnd type="none" w="med" len="med"/>
                    </a:lnL>
                    <a:lnR w="9525" cap="flat" cmpd="sng" algn="ctr">
                      <a:solidFill>
                        <a:srgbClr val="F6F9F1"/>
                      </a:solidFill>
                      <a:prstDash val="solid"/>
                      <a:round/>
                      <a:headEnd type="none" w="med" len="med"/>
                      <a:tailEnd type="none" w="med" len="med"/>
                    </a:lnR>
                    <a:lnT w="9525" cap="flat" cmpd="sng" algn="ctr">
                      <a:solidFill>
                        <a:srgbClr val="F6F9F1"/>
                      </a:solidFill>
                      <a:prstDash val="solid"/>
                      <a:round/>
                      <a:headEnd type="none" w="med" len="med"/>
                      <a:tailEnd type="none" w="med" len="med"/>
                    </a:lnT>
                    <a:lnB w="9525" cap="flat" cmpd="sng" algn="ctr">
                      <a:solidFill>
                        <a:srgbClr val="F6F9F1"/>
                      </a:solidFill>
                      <a:prstDash val="solid"/>
                      <a:round/>
                      <a:headEnd type="none" w="med" len="med"/>
                      <a:tailEnd type="none" w="med" len="med"/>
                    </a:lnB>
                    <a:solidFill>
                      <a:srgbClr val="EDF2E3"/>
                    </a:solidFill>
                  </a:tcPr>
                </a:tc>
              </a:tr>
            </a:tbl>
          </a:graphicData>
        </a:graphic>
      </p:graphicFrame>
      <p:sp>
        <p:nvSpPr>
          <p:cNvPr id="26688" name="TextBox 4"/>
          <p:cNvSpPr txBox="1">
            <a:spLocks noChangeArrowheads="1"/>
          </p:cNvSpPr>
          <p:nvPr/>
        </p:nvSpPr>
        <p:spPr bwMode="auto">
          <a:xfrm>
            <a:off x="4570413" y="6445250"/>
            <a:ext cx="4043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Schoolbook" charset="0"/>
                <a:ea typeface="ＭＳ Ｐゴシック" charset="0"/>
                <a:cs typeface="ＭＳ Ｐゴシック" charset="0"/>
              </a:defRPr>
            </a:lvl1pPr>
            <a:lvl2pPr marL="742950" indent="-285750" eaLnBrk="0" hangingPunct="0">
              <a:defRPr sz="2400">
                <a:solidFill>
                  <a:schemeClr val="tx1"/>
                </a:solidFill>
                <a:latin typeface="Century Schoolbook" charset="0"/>
                <a:ea typeface="ＭＳ Ｐゴシック" charset="0"/>
              </a:defRPr>
            </a:lvl2pPr>
            <a:lvl3pPr marL="1143000" indent="-228600" eaLnBrk="0" hangingPunct="0">
              <a:defRPr sz="2400">
                <a:solidFill>
                  <a:schemeClr val="tx1"/>
                </a:solidFill>
                <a:latin typeface="Century Schoolbook" charset="0"/>
                <a:ea typeface="ＭＳ Ｐゴシック" charset="0"/>
              </a:defRPr>
            </a:lvl3pPr>
            <a:lvl4pPr marL="1600200" indent="-228600" eaLnBrk="0" hangingPunct="0">
              <a:defRPr sz="2400">
                <a:solidFill>
                  <a:schemeClr val="tx1"/>
                </a:solidFill>
                <a:latin typeface="Century Schoolbook" charset="0"/>
                <a:ea typeface="ＭＳ Ｐゴシック" charset="0"/>
              </a:defRPr>
            </a:lvl4pPr>
            <a:lvl5pPr marL="2057400" indent="-228600" eaLnBrk="0" hangingPunct="0">
              <a:defRPr sz="2400">
                <a:solidFill>
                  <a:schemeClr val="tx1"/>
                </a:solidFill>
                <a:latin typeface="Century Schoolbook" charset="0"/>
                <a:ea typeface="ＭＳ Ｐゴシック" charset="0"/>
              </a:defRPr>
            </a:lvl5pPr>
            <a:lvl6pPr marL="2514600" indent="-228600" eaLnBrk="0" fontAlgn="base" hangingPunct="0">
              <a:spcBef>
                <a:spcPct val="0"/>
              </a:spcBef>
              <a:spcAft>
                <a:spcPct val="0"/>
              </a:spcAft>
              <a:defRPr sz="2400">
                <a:solidFill>
                  <a:schemeClr val="tx1"/>
                </a:solidFill>
                <a:latin typeface="Century Schoolbook" charset="0"/>
                <a:ea typeface="ＭＳ Ｐゴシック" charset="0"/>
              </a:defRPr>
            </a:lvl6pPr>
            <a:lvl7pPr marL="2971800" indent="-228600" eaLnBrk="0" fontAlgn="base" hangingPunct="0">
              <a:spcBef>
                <a:spcPct val="0"/>
              </a:spcBef>
              <a:spcAft>
                <a:spcPct val="0"/>
              </a:spcAft>
              <a:defRPr sz="2400">
                <a:solidFill>
                  <a:schemeClr val="tx1"/>
                </a:solidFill>
                <a:latin typeface="Century Schoolbook" charset="0"/>
                <a:ea typeface="ＭＳ Ｐゴシック" charset="0"/>
              </a:defRPr>
            </a:lvl7pPr>
            <a:lvl8pPr marL="3429000" indent="-228600" eaLnBrk="0" fontAlgn="base" hangingPunct="0">
              <a:spcBef>
                <a:spcPct val="0"/>
              </a:spcBef>
              <a:spcAft>
                <a:spcPct val="0"/>
              </a:spcAft>
              <a:defRPr sz="2400">
                <a:solidFill>
                  <a:schemeClr val="tx1"/>
                </a:solidFill>
                <a:latin typeface="Century Schoolbook" charset="0"/>
                <a:ea typeface="ＭＳ Ｐゴシック" charset="0"/>
              </a:defRPr>
            </a:lvl8pPr>
            <a:lvl9pPr marL="3886200" indent="-228600" eaLnBrk="0" fontAlgn="base" hangingPunct="0">
              <a:spcBef>
                <a:spcPct val="0"/>
              </a:spcBef>
              <a:spcAft>
                <a:spcPct val="0"/>
              </a:spcAft>
              <a:defRPr sz="2400">
                <a:solidFill>
                  <a:schemeClr val="tx1"/>
                </a:solidFill>
                <a:latin typeface="Century Schoolbook" charset="0"/>
                <a:ea typeface="ＭＳ Ｐゴシック" charset="0"/>
              </a:defRPr>
            </a:lvl9pPr>
          </a:lstStyle>
          <a:p>
            <a:pPr eaLnBrk="1" hangingPunct="1"/>
            <a:r>
              <a:rPr lang="en-US" sz="1000" dirty="0">
                <a:latin typeface="Microsoft Tai Le"/>
                <a:cs typeface="Microsoft Tai Le"/>
              </a:rPr>
              <a:t>Adapted from </a:t>
            </a:r>
            <a:r>
              <a:rPr lang="en-US" sz="1000" dirty="0">
                <a:latin typeface="Microsoft Tai Le"/>
                <a:cs typeface="Microsoft Tai Le"/>
                <a:hlinkClick r:id="rId2"/>
              </a:rPr>
              <a:t>http://www.freshops.com/hops/variety_descriptions</a:t>
            </a:r>
            <a:endParaRPr lang="en-US" sz="1000" dirty="0">
              <a:latin typeface="Microsoft Tai Le"/>
              <a:cs typeface="Microsoft Tai Le"/>
            </a:endParaRPr>
          </a:p>
        </p:txBody>
      </p:sp>
    </p:spTree>
    <p:extLst>
      <p:ext uri="{BB962C8B-B14F-4D97-AF65-F5344CB8AC3E}">
        <p14:creationId xmlns:p14="http://schemas.microsoft.com/office/powerpoint/2010/main" val="13534631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lstStyle/>
          <a:p>
            <a:pPr eaLnBrk="1" fontAlgn="auto" hangingPunct="1">
              <a:spcAft>
                <a:spcPts val="0"/>
              </a:spcAft>
              <a:defRPr/>
            </a:pPr>
            <a:r>
              <a:rPr lang="en-US" dirty="0" smtClean="0">
                <a:latin typeface="Microsoft Tai Le"/>
                <a:ea typeface="+mj-ea"/>
                <a:cs typeface="Microsoft Tai Le"/>
              </a:rPr>
              <a:t>Show and Smell</a:t>
            </a:r>
            <a:endParaRPr lang="en-US" dirty="0">
              <a:latin typeface="Microsoft Tai Le"/>
              <a:ea typeface="+mj-ea"/>
              <a:cs typeface="Microsoft Tai Le"/>
            </a:endParaRPr>
          </a:p>
        </p:txBody>
      </p:sp>
      <p:pic>
        <p:nvPicPr>
          <p:cNvPr id="4" name="Content Placeholder 3" descr="4933976304_c4c515ff14_o.jpg"/>
          <p:cNvPicPr>
            <a:picLocks noGrp="1" noChangeAspect="1"/>
          </p:cNvPicPr>
          <p:nvPr>
            <p:ph idx="1"/>
          </p:nvPr>
        </p:nvPicPr>
        <p:blipFill>
          <a:blip r:embed="rId2">
            <a:extLst>
              <a:ext uri="{28A0092B-C50C-407E-A947-70E740481C1C}">
                <a14:useLocalDpi xmlns:a14="http://schemas.microsoft.com/office/drawing/2010/main" val="0"/>
              </a:ext>
            </a:extLst>
          </a:blip>
          <a:srcRect t="14570" b="14570"/>
          <a:stretch>
            <a:fillRect/>
          </a:stretch>
        </p:blipFill>
        <p:spPr/>
      </p:pic>
      <p:sp>
        <p:nvSpPr>
          <p:cNvPr id="5" name="TextBox 4"/>
          <p:cNvSpPr txBox="1"/>
          <p:nvPr/>
        </p:nvSpPr>
        <p:spPr>
          <a:xfrm>
            <a:off x="1905000" y="6324600"/>
            <a:ext cx="6001601" cy="369332"/>
          </a:xfrm>
          <a:prstGeom prst="rect">
            <a:avLst/>
          </a:prstGeom>
          <a:noFill/>
        </p:spPr>
        <p:txBody>
          <a:bodyPr wrap="none" rtlCol="0">
            <a:spAutoFit/>
          </a:bodyPr>
          <a:lstStyle/>
          <a:p>
            <a:r>
              <a:rPr lang="en-US" i="1" dirty="0">
                <a:latin typeface="Microsoft Tai Le"/>
                <a:cs typeface="Microsoft Tai Le"/>
              </a:rPr>
              <a:t>https://</a:t>
            </a:r>
            <a:r>
              <a:rPr lang="en-US" i="1" dirty="0" err="1">
                <a:latin typeface="Microsoft Tai Le"/>
                <a:cs typeface="Microsoft Tai Le"/>
              </a:rPr>
              <a:t>www.flickr.com</a:t>
            </a:r>
            <a:r>
              <a:rPr lang="en-US" i="1" dirty="0">
                <a:latin typeface="Microsoft Tai Le"/>
                <a:cs typeface="Microsoft Tai Le"/>
              </a:rPr>
              <a:t>/photos/</a:t>
            </a:r>
            <a:r>
              <a:rPr lang="en-US" i="1" dirty="0" err="1">
                <a:latin typeface="Microsoft Tai Le"/>
                <a:cs typeface="Microsoft Tai Le"/>
              </a:rPr>
              <a:t>hotelcoffee</a:t>
            </a:r>
            <a:r>
              <a:rPr lang="en-US" i="1" dirty="0">
                <a:latin typeface="Microsoft Tai Le"/>
                <a:cs typeface="Microsoft Tai Le"/>
              </a:rPr>
              <a:t>/4933976304/</a:t>
            </a:r>
          </a:p>
        </p:txBody>
      </p:sp>
    </p:spTree>
    <p:extLst>
      <p:ext uri="{BB962C8B-B14F-4D97-AF65-F5344CB8AC3E}">
        <p14:creationId xmlns:p14="http://schemas.microsoft.com/office/powerpoint/2010/main" val="3103901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060"/>
            <a:ext cx="9142413" cy="923330"/>
          </a:xfrm>
          <a:prstGeom prst="rect">
            <a:avLst/>
          </a:prstGeom>
          <a:noFill/>
        </p:spPr>
        <p:txBody>
          <a:bodyPr wrap="square" rtlCol="0">
            <a:spAutoFit/>
          </a:bodyPr>
          <a:lstStyle/>
          <a:p>
            <a:pPr algn="ctr"/>
            <a:r>
              <a:rPr lang="en-US" sz="5400" b="1" dirty="0" smtClean="0">
                <a:solidFill>
                  <a:srgbClr val="000000"/>
                </a:solidFill>
                <a:latin typeface="Microsoft Tai Le"/>
                <a:cs typeface="Microsoft Tai Le"/>
              </a:rPr>
              <a:t>Forms of Hops</a:t>
            </a:r>
            <a:endParaRPr lang="en-US" sz="5400" b="1" dirty="0">
              <a:solidFill>
                <a:srgbClr val="000000"/>
              </a:solidFill>
              <a:latin typeface="Microsoft Tai Le"/>
              <a:cs typeface="Microsoft Tai Le"/>
            </a:endParaRPr>
          </a:p>
        </p:txBody>
      </p:sp>
      <p:sp>
        <p:nvSpPr>
          <p:cNvPr id="3" name="Rectangle 2"/>
          <p:cNvSpPr/>
          <p:nvPr/>
        </p:nvSpPr>
        <p:spPr>
          <a:xfrm>
            <a:off x="1752600" y="6096000"/>
            <a:ext cx="5791200" cy="369332"/>
          </a:xfrm>
          <a:prstGeom prst="rect">
            <a:avLst/>
          </a:prstGeom>
        </p:spPr>
        <p:txBody>
          <a:bodyPr wrap="square">
            <a:spAutoFit/>
          </a:bodyPr>
          <a:lstStyle/>
          <a:p>
            <a:r>
              <a:rPr lang="en-US" i="1" dirty="0">
                <a:latin typeface="Microsoft Tai Le"/>
                <a:cs typeface="Microsoft Tai Le"/>
              </a:rPr>
              <a:t>https://</a:t>
            </a:r>
            <a:r>
              <a:rPr lang="en-US" i="1" dirty="0" err="1">
                <a:latin typeface="Microsoft Tai Le"/>
                <a:cs typeface="Microsoft Tai Le"/>
              </a:rPr>
              <a:t>www.flickr.com</a:t>
            </a:r>
            <a:r>
              <a:rPr lang="en-US" i="1" dirty="0">
                <a:latin typeface="Microsoft Tai Le"/>
                <a:cs typeface="Microsoft Tai Le"/>
              </a:rPr>
              <a:t>/photos/</a:t>
            </a:r>
            <a:r>
              <a:rPr lang="en-US" i="1" dirty="0" err="1">
                <a:latin typeface="Microsoft Tai Le"/>
                <a:cs typeface="Microsoft Tai Le"/>
              </a:rPr>
              <a:t>zanateh</a:t>
            </a:r>
            <a:r>
              <a:rPr lang="en-US" i="1" dirty="0">
                <a:latin typeface="Microsoft Tai Le"/>
                <a:cs typeface="Microsoft Tai Le"/>
              </a:rPr>
              <a:t>/3855420197/</a:t>
            </a:r>
          </a:p>
        </p:txBody>
      </p:sp>
      <p:pic>
        <p:nvPicPr>
          <p:cNvPr id="5" name="Picture 4" descr="3855420197_865c3369fd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76400"/>
            <a:ext cx="5283200" cy="3962400"/>
          </a:xfrm>
          <a:prstGeom prst="rect">
            <a:avLst/>
          </a:prstGeom>
        </p:spPr>
      </p:pic>
    </p:spTree>
    <p:extLst>
      <p:ext uri="{BB962C8B-B14F-4D97-AF65-F5344CB8AC3E}">
        <p14:creationId xmlns:p14="http://schemas.microsoft.com/office/powerpoint/2010/main" val="3516740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2413" cy="769441"/>
          </a:xfrm>
          <a:prstGeom prst="rect">
            <a:avLst/>
          </a:prstGeom>
          <a:noFill/>
        </p:spPr>
        <p:txBody>
          <a:bodyPr wrap="square" rtlCol="0">
            <a:spAutoFit/>
          </a:bodyPr>
          <a:lstStyle/>
          <a:p>
            <a:pPr algn="ctr"/>
            <a:r>
              <a:rPr lang="en-US" sz="4400" b="1" dirty="0" smtClean="0">
                <a:solidFill>
                  <a:srgbClr val="000000"/>
                </a:solidFill>
                <a:latin typeface="Microsoft Tai Le"/>
                <a:cs typeface="Microsoft Tai Le"/>
              </a:rPr>
              <a:t>What Brewers </a:t>
            </a:r>
            <a:r>
              <a:rPr lang="en-US" sz="4400" b="1" dirty="0">
                <a:solidFill>
                  <a:srgbClr val="000000"/>
                </a:solidFill>
                <a:latin typeface="Microsoft Tai Le"/>
                <a:cs typeface="Microsoft Tai Le"/>
              </a:rPr>
              <a:t>A</a:t>
            </a:r>
            <a:r>
              <a:rPr lang="en-US" sz="4400" b="1" dirty="0" smtClean="0">
                <a:solidFill>
                  <a:srgbClr val="000000"/>
                </a:solidFill>
                <a:latin typeface="Microsoft Tai Le"/>
                <a:cs typeface="Microsoft Tai Le"/>
              </a:rPr>
              <a:t>re Interested In</a:t>
            </a:r>
            <a:endParaRPr lang="en-US" sz="4400" b="1" dirty="0">
              <a:solidFill>
                <a:srgbClr val="000000"/>
              </a:solidFill>
              <a:latin typeface="Microsoft Tai Le"/>
              <a:cs typeface="Microsoft Tai Le"/>
            </a:endParaRPr>
          </a:p>
        </p:txBody>
      </p:sp>
      <p:pic>
        <p:nvPicPr>
          <p:cNvPr id="3" name="Picture 2" descr="hopschart_render-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6628075" cy="4419600"/>
          </a:xfrm>
          <a:prstGeom prst="rect">
            <a:avLst/>
          </a:prstGeom>
        </p:spPr>
      </p:pic>
      <p:sp>
        <p:nvSpPr>
          <p:cNvPr id="5" name="TextBox 4"/>
          <p:cNvSpPr txBox="1"/>
          <p:nvPr/>
        </p:nvSpPr>
        <p:spPr>
          <a:xfrm>
            <a:off x="2057400" y="6248400"/>
            <a:ext cx="5475803" cy="369332"/>
          </a:xfrm>
          <a:prstGeom prst="rect">
            <a:avLst/>
          </a:prstGeom>
          <a:noFill/>
        </p:spPr>
        <p:txBody>
          <a:bodyPr wrap="none" rtlCol="0">
            <a:spAutoFit/>
          </a:bodyPr>
          <a:lstStyle/>
          <a:p>
            <a:r>
              <a:rPr lang="en-US" i="1" dirty="0">
                <a:latin typeface="Microsoft Tai Le"/>
                <a:cs typeface="Microsoft Tai Le"/>
              </a:rPr>
              <a:t>http://</a:t>
            </a:r>
            <a:r>
              <a:rPr lang="en-US" i="1" dirty="0" err="1">
                <a:latin typeface="Microsoft Tai Le"/>
                <a:cs typeface="Microsoft Tai Le"/>
              </a:rPr>
              <a:t>hopschart.com</a:t>
            </a:r>
            <a:r>
              <a:rPr lang="en-US" i="1" dirty="0">
                <a:latin typeface="Microsoft Tai Le"/>
                <a:cs typeface="Microsoft Tai Le"/>
              </a:rPr>
              <a:t>/images/</a:t>
            </a:r>
            <a:r>
              <a:rPr lang="en-US" i="1" dirty="0" err="1">
                <a:latin typeface="Microsoft Tai Le"/>
                <a:cs typeface="Microsoft Tai Le"/>
              </a:rPr>
              <a:t>hopschart_render.jpg</a:t>
            </a:r>
            <a:endParaRPr lang="en-US" i="1" dirty="0">
              <a:latin typeface="Microsoft Tai Le"/>
              <a:cs typeface="Microsoft Tai Le"/>
            </a:endParaRPr>
          </a:p>
        </p:txBody>
      </p:sp>
    </p:spTree>
    <p:extLst>
      <p:ext uri="{BB962C8B-B14F-4D97-AF65-F5344CB8AC3E}">
        <p14:creationId xmlns:p14="http://schemas.microsoft.com/office/powerpoint/2010/main" val="3516740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82600" y="274638"/>
            <a:ext cx="8229600" cy="1143000"/>
          </a:xfrm>
        </p:spPr>
        <p:txBody>
          <a:bodyPr/>
          <a:lstStyle/>
          <a:p>
            <a:pPr eaLnBrk="1" fontAlgn="auto" hangingPunct="1">
              <a:spcAft>
                <a:spcPts val="0"/>
              </a:spcAft>
              <a:defRPr/>
            </a:pPr>
            <a:r>
              <a:rPr lang="en-US" sz="4400" dirty="0" smtClean="0">
                <a:ea typeface="+mj-ea"/>
                <a:cs typeface="+mj-cs"/>
              </a:rPr>
              <a:t>Hop Flavor Combinations</a:t>
            </a:r>
            <a:endParaRPr lang="en-US" sz="4400" dirty="0">
              <a:ea typeface="+mj-ea"/>
              <a:cs typeface="+mj-cs"/>
            </a:endParaRPr>
          </a:p>
        </p:txBody>
      </p:sp>
      <p:sp>
        <p:nvSpPr>
          <p:cNvPr id="36866" name="Rectangle 5"/>
          <p:cNvSpPr>
            <a:spLocks noChangeArrowheads="1"/>
          </p:cNvSpPr>
          <p:nvPr/>
        </p:nvSpPr>
        <p:spPr bwMode="auto">
          <a:xfrm>
            <a:off x="692150" y="1366838"/>
            <a:ext cx="7735888"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dirty="0" smtClean="0"/>
          </a:p>
          <a:p>
            <a:r>
              <a:rPr lang="en-US" sz="1400" dirty="0" smtClean="0"/>
              <a:t>Homebrew recipe ingredients list for Pliny the Elder</a:t>
            </a:r>
            <a:endParaRPr lang="en-US" sz="1400" dirty="0"/>
          </a:p>
          <a:p>
            <a:endParaRPr lang="en-US" sz="1400" dirty="0" smtClean="0"/>
          </a:p>
          <a:p>
            <a:r>
              <a:rPr lang="en-US" sz="1400" dirty="0" smtClean="0"/>
              <a:t>Ingredients </a:t>
            </a:r>
            <a:r>
              <a:rPr lang="en-US" sz="1400" dirty="0"/>
              <a:t>for 6.0 gallons (22.7 L) [Net: 5 gallons (18.9 L) after hop loss]</a:t>
            </a:r>
          </a:p>
          <a:p>
            <a:endParaRPr lang="en-US" sz="1400" dirty="0"/>
          </a:p>
          <a:p>
            <a:r>
              <a:rPr lang="en-US" sz="1400" dirty="0"/>
              <a:t>13.25 </a:t>
            </a:r>
            <a:r>
              <a:rPr lang="en-US" sz="1400" dirty="0" err="1"/>
              <a:t>lb</a:t>
            </a:r>
            <a:r>
              <a:rPr lang="en-US" sz="1400" dirty="0"/>
              <a:t> (6.01 kg) Two-Row pale malt</a:t>
            </a:r>
          </a:p>
          <a:p>
            <a:r>
              <a:rPr lang="en-US" sz="1400" dirty="0"/>
              <a:t>0.6 </a:t>
            </a:r>
            <a:r>
              <a:rPr lang="en-US" sz="1400" dirty="0" err="1"/>
              <a:t>lb</a:t>
            </a:r>
            <a:r>
              <a:rPr lang="en-US" sz="1400" dirty="0"/>
              <a:t> (272 g) Crystal 45 malt</a:t>
            </a:r>
          </a:p>
          <a:p>
            <a:r>
              <a:rPr lang="en-US" sz="1400" dirty="0"/>
              <a:t>0.6 </a:t>
            </a:r>
            <a:r>
              <a:rPr lang="en-US" sz="1400" dirty="0" err="1"/>
              <a:t>lb</a:t>
            </a:r>
            <a:r>
              <a:rPr lang="en-US" sz="1400" dirty="0"/>
              <a:t> (272 g) </a:t>
            </a:r>
            <a:r>
              <a:rPr lang="en-US" sz="1400" dirty="0" err="1"/>
              <a:t>Carapils</a:t>
            </a:r>
            <a:r>
              <a:rPr lang="en-US" sz="1400" dirty="0"/>
              <a:t> (Dextrin) Malt</a:t>
            </a:r>
          </a:p>
          <a:p>
            <a:r>
              <a:rPr lang="en-US" sz="1400" dirty="0"/>
              <a:t>0.75 </a:t>
            </a:r>
            <a:r>
              <a:rPr lang="en-US" sz="1400" dirty="0" err="1"/>
              <a:t>lb</a:t>
            </a:r>
            <a:r>
              <a:rPr lang="en-US" sz="1400" dirty="0"/>
              <a:t> (340 g) Dextrose (corn) sugar</a:t>
            </a:r>
          </a:p>
          <a:p>
            <a:r>
              <a:rPr lang="en-US" sz="1400" dirty="0"/>
              <a:t>3.50 </a:t>
            </a:r>
            <a:r>
              <a:rPr lang="en-US" sz="1400" dirty="0" err="1"/>
              <a:t>oz</a:t>
            </a:r>
            <a:r>
              <a:rPr lang="en-US" sz="1400" dirty="0"/>
              <a:t> (99 g) Columbus* 13.90% A.A. 90 min.</a:t>
            </a:r>
          </a:p>
          <a:p>
            <a:r>
              <a:rPr lang="en-US" sz="1400" dirty="0"/>
              <a:t>0.75 </a:t>
            </a:r>
            <a:r>
              <a:rPr lang="en-US" sz="1400" dirty="0" err="1"/>
              <a:t>oz</a:t>
            </a:r>
            <a:r>
              <a:rPr lang="en-US" sz="1400" dirty="0"/>
              <a:t> (21 g) Columbus* 13.90% A.A. 45 min.</a:t>
            </a:r>
          </a:p>
          <a:p>
            <a:r>
              <a:rPr lang="en-US" sz="1400" dirty="0"/>
              <a:t>1.00 </a:t>
            </a:r>
            <a:r>
              <a:rPr lang="en-US" sz="1400" dirty="0" err="1"/>
              <a:t>oz</a:t>
            </a:r>
            <a:r>
              <a:rPr lang="en-US" sz="1400" dirty="0"/>
              <a:t> (28 g) Simcoe 12.30% A.A. 30 min.</a:t>
            </a:r>
          </a:p>
          <a:p>
            <a:r>
              <a:rPr lang="en-US" sz="1400" dirty="0"/>
              <a:t>1.00 </a:t>
            </a:r>
            <a:r>
              <a:rPr lang="en-US" sz="1400" dirty="0" err="1"/>
              <a:t>oz</a:t>
            </a:r>
            <a:r>
              <a:rPr lang="en-US" sz="1400" dirty="0"/>
              <a:t> (28 g) Centennial 8.00% A.A. 0 min.</a:t>
            </a:r>
          </a:p>
          <a:p>
            <a:r>
              <a:rPr lang="en-US" sz="1400" dirty="0"/>
              <a:t>2.50 </a:t>
            </a:r>
            <a:r>
              <a:rPr lang="en-US" sz="1400" dirty="0" err="1"/>
              <a:t>oz</a:t>
            </a:r>
            <a:r>
              <a:rPr lang="en-US" sz="1400" dirty="0"/>
              <a:t> (71 g) Simcoe 12.30% A.A. 0 min.</a:t>
            </a:r>
          </a:p>
          <a:p>
            <a:r>
              <a:rPr lang="en-US" sz="1400" dirty="0"/>
              <a:t>1.00 </a:t>
            </a:r>
            <a:r>
              <a:rPr lang="en-US" sz="1400" dirty="0" err="1"/>
              <a:t>oz</a:t>
            </a:r>
            <a:r>
              <a:rPr lang="en-US" sz="1400" dirty="0"/>
              <a:t> (28 g) Columbus* 13.90% A.A. Dry Hop (12 to 14 days total)</a:t>
            </a:r>
          </a:p>
          <a:p>
            <a:r>
              <a:rPr lang="en-US" sz="1400" dirty="0"/>
              <a:t>1.00 </a:t>
            </a:r>
            <a:r>
              <a:rPr lang="en-US" sz="1400" dirty="0" err="1"/>
              <a:t>oz</a:t>
            </a:r>
            <a:r>
              <a:rPr lang="en-US" sz="1400" dirty="0"/>
              <a:t> (28 g) Centennial 9.10% A.A. Dry Hop (12 to 14 days total)</a:t>
            </a:r>
          </a:p>
          <a:p>
            <a:r>
              <a:rPr lang="en-US" sz="1400" dirty="0"/>
              <a:t>1.00 </a:t>
            </a:r>
            <a:r>
              <a:rPr lang="en-US" sz="1400" dirty="0" err="1"/>
              <a:t>oz</a:t>
            </a:r>
            <a:r>
              <a:rPr lang="en-US" sz="1400" dirty="0"/>
              <a:t> (28 g) Simcoe 12.30% A.A. Dry Hop (12 to 14 days total)</a:t>
            </a:r>
          </a:p>
          <a:p>
            <a:r>
              <a:rPr lang="en-US" sz="1400" dirty="0"/>
              <a:t>0.25 </a:t>
            </a:r>
            <a:r>
              <a:rPr lang="en-US" sz="1400" dirty="0" err="1"/>
              <a:t>oz</a:t>
            </a:r>
            <a:r>
              <a:rPr lang="en-US" sz="1400" dirty="0"/>
              <a:t> (7 g) Columbus* 13.90% A.A. Dry Hop (5 days to go in dry hop)</a:t>
            </a:r>
          </a:p>
          <a:p>
            <a:r>
              <a:rPr lang="en-US" sz="1400" dirty="0"/>
              <a:t>0.25 </a:t>
            </a:r>
            <a:r>
              <a:rPr lang="en-US" sz="1400" dirty="0" err="1"/>
              <a:t>oz</a:t>
            </a:r>
            <a:r>
              <a:rPr lang="en-US" sz="1400" dirty="0"/>
              <a:t> (7 g) Centennial 9.10% A.A. Dry Hop (5 days to go in dry hop)</a:t>
            </a:r>
          </a:p>
          <a:p>
            <a:r>
              <a:rPr lang="en-US" sz="1400" dirty="0"/>
              <a:t>0.25 </a:t>
            </a:r>
            <a:r>
              <a:rPr lang="en-US" sz="1400" dirty="0" err="1"/>
              <a:t>oz</a:t>
            </a:r>
            <a:r>
              <a:rPr lang="en-US" sz="1400" dirty="0"/>
              <a:t> (7 g) Simcoe 12.30% A.A. Dry Hop (5 days to go in dry hop)</a:t>
            </a:r>
          </a:p>
          <a:p>
            <a:r>
              <a:rPr lang="en-US" sz="1400" dirty="0"/>
              <a:t>White Labs WLP001 California Ale Yeast or </a:t>
            </a:r>
            <a:r>
              <a:rPr lang="en-US" sz="1400" dirty="0" err="1"/>
              <a:t>Wyeast</a:t>
            </a:r>
            <a:r>
              <a:rPr lang="en-US" sz="1400" dirty="0"/>
              <a:t> 1056 American Ale </a:t>
            </a:r>
            <a:r>
              <a:rPr lang="en-US" sz="1400" dirty="0" smtClean="0"/>
              <a:t>Yeast</a:t>
            </a:r>
            <a:endParaRPr lang="en-US" sz="1400" dirty="0"/>
          </a:p>
          <a:p>
            <a:endParaRPr lang="en-US" sz="1200" dirty="0"/>
          </a:p>
          <a:p>
            <a:r>
              <a:rPr lang="en-US" sz="1200" dirty="0"/>
              <a:t>Recipe by Vinnie </a:t>
            </a:r>
            <a:r>
              <a:rPr lang="en-US" sz="1200" dirty="0" err="1"/>
              <a:t>Cilurzo</a:t>
            </a:r>
            <a:r>
              <a:rPr lang="en-US" sz="1200" dirty="0"/>
              <a:t>, Russian River Brewing. From </a:t>
            </a:r>
            <a:r>
              <a:rPr lang="en-US" sz="1200" i="1" dirty="0"/>
              <a:t>Zymurgy, </a:t>
            </a:r>
            <a:r>
              <a:rPr lang="en-US" sz="1200" dirty="0"/>
              <a:t>July/August 2009 issue, page 25</a:t>
            </a:r>
          </a:p>
        </p:txBody>
      </p:sp>
    </p:spTree>
    <p:extLst>
      <p:ext uri="{BB962C8B-B14F-4D97-AF65-F5344CB8AC3E}">
        <p14:creationId xmlns:p14="http://schemas.microsoft.com/office/powerpoint/2010/main" val="17244127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lstStyle/>
          <a:p>
            <a:pPr eaLnBrk="1" fontAlgn="auto" hangingPunct="1">
              <a:spcAft>
                <a:spcPts val="0"/>
              </a:spcAft>
              <a:defRPr/>
            </a:pPr>
            <a:r>
              <a:rPr lang="en-US" sz="4400" dirty="0" smtClean="0">
                <a:latin typeface="Microsoft Tai Le"/>
                <a:ea typeface="+mj-ea"/>
                <a:cs typeface="Microsoft Tai Le"/>
              </a:rPr>
              <a:t>Evolution of Brewing </a:t>
            </a:r>
            <a:br>
              <a:rPr lang="en-US" sz="4400" dirty="0" smtClean="0">
                <a:latin typeface="Microsoft Tai Le"/>
                <a:ea typeface="+mj-ea"/>
                <a:cs typeface="Microsoft Tai Le"/>
              </a:rPr>
            </a:br>
            <a:r>
              <a:rPr lang="en-US" sz="4400" dirty="0" smtClean="0">
                <a:latin typeface="Microsoft Tai Le"/>
                <a:ea typeface="+mj-ea"/>
                <a:cs typeface="Microsoft Tai Le"/>
              </a:rPr>
              <a:t>with Hops</a:t>
            </a:r>
            <a:endParaRPr lang="en-US" sz="4400" dirty="0">
              <a:latin typeface="Microsoft Tai Le"/>
              <a:ea typeface="+mj-ea"/>
              <a:cs typeface="Microsoft Tai Le"/>
            </a:endParaRPr>
          </a:p>
        </p:txBody>
      </p:sp>
      <p:pic>
        <p:nvPicPr>
          <p:cNvPr id="6" name="Content Placeholder 5" descr="Mcewans_Pale_India_Ale.jpg"/>
          <p:cNvPicPr>
            <a:picLocks noGrp="1" noChangeAspect="1"/>
          </p:cNvPicPr>
          <p:nvPr>
            <p:ph idx="1"/>
          </p:nvPr>
        </p:nvPicPr>
        <p:blipFill>
          <a:blip r:embed="rId2">
            <a:extLst>
              <a:ext uri="{28A0092B-C50C-407E-A947-70E740481C1C}">
                <a14:useLocalDpi xmlns:a14="http://schemas.microsoft.com/office/drawing/2010/main" val="0"/>
              </a:ext>
            </a:extLst>
          </a:blip>
          <a:srcRect l="-69093" r="-69093"/>
          <a:stretch>
            <a:fillRect/>
          </a:stretch>
        </p:blipFill>
        <p:spPr/>
      </p:pic>
    </p:spTree>
    <p:extLst>
      <p:ext uri="{BB962C8B-B14F-4D97-AF65-F5344CB8AC3E}">
        <p14:creationId xmlns:p14="http://schemas.microsoft.com/office/powerpoint/2010/main" val="10789240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lstStyle/>
          <a:p>
            <a:pPr eaLnBrk="1" fontAlgn="auto" hangingPunct="1">
              <a:spcAft>
                <a:spcPts val="0"/>
              </a:spcAft>
              <a:defRPr/>
            </a:pPr>
            <a:r>
              <a:rPr lang="en-US" sz="4400" dirty="0" smtClean="0">
                <a:latin typeface="Microsoft Tai Le"/>
                <a:cs typeface="Microsoft Tai Le"/>
              </a:rPr>
              <a:t>IPA... The West Coast Way</a:t>
            </a:r>
            <a:endParaRPr lang="en-US" sz="4400" dirty="0">
              <a:latin typeface="Microsoft Tai Le"/>
              <a:cs typeface="Microsoft Tai Le"/>
            </a:endParaRPr>
          </a:p>
        </p:txBody>
      </p:sp>
      <p:sp>
        <p:nvSpPr>
          <p:cNvPr id="5" name="TextBox 4"/>
          <p:cNvSpPr txBox="1"/>
          <p:nvPr/>
        </p:nvSpPr>
        <p:spPr>
          <a:xfrm>
            <a:off x="1905000" y="6324600"/>
            <a:ext cx="184666" cy="369332"/>
          </a:xfrm>
          <a:prstGeom prst="rect">
            <a:avLst/>
          </a:prstGeom>
          <a:noFill/>
        </p:spPr>
        <p:txBody>
          <a:bodyPr wrap="none" rtlCol="0">
            <a:spAutoFit/>
          </a:bodyPr>
          <a:lstStyle/>
          <a:p>
            <a:endParaRPr lang="en-US" i="1" dirty="0">
              <a:latin typeface="Microsoft Tai Le"/>
              <a:cs typeface="Microsoft Tai Le"/>
            </a:endParaRPr>
          </a:p>
        </p:txBody>
      </p:sp>
      <p:sp>
        <p:nvSpPr>
          <p:cNvPr id="3" name="Content Placeholder 2"/>
          <p:cNvSpPr>
            <a:spLocks noGrp="1"/>
          </p:cNvSpPr>
          <p:nvPr>
            <p:ph idx="1"/>
          </p:nvPr>
        </p:nvSpPr>
        <p:spPr/>
        <p:txBody>
          <a:bodyPr/>
          <a:lstStyle/>
          <a:p>
            <a:endParaRPr lang="en-US"/>
          </a:p>
        </p:txBody>
      </p:sp>
      <p:pic>
        <p:nvPicPr>
          <p:cNvPr id="6" name="Content Placeholder 5" descr="10007497_772593419417995_5133548854804605665_n.jpg"/>
          <p:cNvPicPr>
            <a:picLocks noChangeAspect="1"/>
          </p:cNvPicPr>
          <p:nvPr/>
        </p:nvPicPr>
        <p:blipFill>
          <a:blip r:embed="rId2">
            <a:extLst>
              <a:ext uri="{28A0092B-C50C-407E-A947-70E740481C1C}">
                <a14:useLocalDpi xmlns:a14="http://schemas.microsoft.com/office/drawing/2010/main" val="0"/>
              </a:ext>
            </a:extLst>
          </a:blip>
          <a:srcRect t="2848" b="2848"/>
          <a:stretch>
            <a:fillRect/>
          </a:stretch>
        </p:blipFill>
        <p:spPr>
          <a:xfrm>
            <a:off x="609600" y="1905000"/>
            <a:ext cx="8229600" cy="4373563"/>
          </a:xfrm>
          <a:prstGeom prst="rect">
            <a:avLst/>
          </a:prstGeom>
          <a:noFill/>
        </p:spPr>
      </p:pic>
    </p:spTree>
    <p:extLst>
      <p:ext uri="{BB962C8B-B14F-4D97-AF65-F5344CB8AC3E}">
        <p14:creationId xmlns:p14="http://schemas.microsoft.com/office/powerpoint/2010/main" val="10789240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381001"/>
            <a:ext cx="7315200" cy="914400"/>
          </a:xfrm>
        </p:spPr>
        <p:txBody>
          <a:bodyPr/>
          <a:lstStyle/>
          <a:p>
            <a:r>
              <a:rPr lang="en-US" sz="4400" dirty="0" smtClean="0">
                <a:latin typeface="Microsoft Tai Le"/>
                <a:cs typeface="Microsoft Tai Le"/>
              </a:rPr>
              <a:t>YEAST MANAGEMENT</a:t>
            </a:r>
            <a:endParaRPr lang="en-US" sz="4400" dirty="0">
              <a:latin typeface="Microsoft Tai Le"/>
              <a:cs typeface="Microsoft Tai Le"/>
            </a:endParaRPr>
          </a:p>
        </p:txBody>
      </p:sp>
      <p:sp>
        <p:nvSpPr>
          <p:cNvPr id="2051" name="Rectangle 3"/>
          <p:cNvSpPr>
            <a:spLocks noGrp="1" noChangeArrowheads="1"/>
          </p:cNvSpPr>
          <p:nvPr>
            <p:ph type="subTitle" idx="1"/>
          </p:nvPr>
        </p:nvSpPr>
        <p:spPr>
          <a:xfrm>
            <a:off x="1828800" y="3200400"/>
            <a:ext cx="5486400" cy="2057400"/>
          </a:xfrm>
        </p:spPr>
        <p:txBody>
          <a:bodyPr/>
          <a:lstStyle/>
          <a:p>
            <a:r>
              <a:rPr lang="en-US" sz="3600" dirty="0">
                <a:solidFill>
                  <a:srgbClr val="000000"/>
                </a:solidFill>
                <a:latin typeface="Microsoft Tai Le"/>
                <a:cs typeface="Microsoft Tai Le"/>
              </a:rPr>
              <a:t>Characteristics</a:t>
            </a:r>
          </a:p>
          <a:p>
            <a:r>
              <a:rPr lang="en-US" sz="3600" dirty="0">
                <a:solidFill>
                  <a:srgbClr val="000000"/>
                </a:solidFill>
                <a:latin typeface="Microsoft Tai Le"/>
                <a:cs typeface="Microsoft Tai Le"/>
              </a:rPr>
              <a:t>Starters</a:t>
            </a:r>
          </a:p>
          <a:p>
            <a:r>
              <a:rPr lang="en-US" sz="3600" dirty="0">
                <a:solidFill>
                  <a:srgbClr val="000000"/>
                </a:solidFill>
                <a:latin typeface="Microsoft Tai Le"/>
                <a:cs typeface="Microsoft Tai Le"/>
              </a:rPr>
              <a:t>Ranching</a:t>
            </a:r>
          </a:p>
        </p:txBody>
      </p:sp>
    </p:spTree>
    <p:extLst>
      <p:ext uri="{BB962C8B-B14F-4D97-AF65-F5344CB8AC3E}">
        <p14:creationId xmlns:p14="http://schemas.microsoft.com/office/powerpoint/2010/main" val="2403911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762000" y="228600"/>
            <a:ext cx="7772400" cy="990600"/>
          </a:xfrm>
        </p:spPr>
        <p:txBody>
          <a:bodyPr/>
          <a:lstStyle/>
          <a:p>
            <a:r>
              <a:rPr lang="en-US" sz="5400" dirty="0">
                <a:latin typeface="Microsoft Tai Le"/>
                <a:cs typeface="Microsoft Tai Le"/>
              </a:rPr>
              <a:t>What is Yeast?</a:t>
            </a:r>
          </a:p>
        </p:txBody>
      </p:sp>
      <p:sp>
        <p:nvSpPr>
          <p:cNvPr id="103427" name="Rectangle 3"/>
          <p:cNvSpPr>
            <a:spLocks noGrp="1" noChangeArrowheads="1"/>
          </p:cNvSpPr>
          <p:nvPr>
            <p:ph type="subTitle" idx="1"/>
          </p:nvPr>
        </p:nvSpPr>
        <p:spPr>
          <a:xfrm>
            <a:off x="304800" y="1752600"/>
            <a:ext cx="4267200" cy="609600"/>
          </a:xfrm>
        </p:spPr>
        <p:txBody>
          <a:bodyPr>
            <a:normAutofit/>
          </a:bodyPr>
          <a:lstStyle/>
          <a:p>
            <a:pPr algn="l">
              <a:buClr>
                <a:schemeClr val="tx1"/>
              </a:buClr>
              <a:buFont typeface="Wingdings" charset="0"/>
              <a:buChar char="§"/>
            </a:pPr>
            <a:r>
              <a:rPr lang="en-US" sz="2800" b="0" dirty="0">
                <a:latin typeface="Microsoft Tai Le"/>
                <a:cs typeface="Microsoft Tai Le"/>
              </a:rPr>
              <a:t> </a:t>
            </a:r>
            <a:r>
              <a:rPr lang="en-US" sz="2800" b="0" dirty="0">
                <a:solidFill>
                  <a:srgbClr val="000000"/>
                </a:solidFill>
                <a:latin typeface="Microsoft Tai Le"/>
                <a:cs typeface="Microsoft Tai Le"/>
              </a:rPr>
              <a:t>Unicellular fungi</a:t>
            </a:r>
          </a:p>
        </p:txBody>
      </p:sp>
      <p:sp>
        <p:nvSpPr>
          <p:cNvPr id="103428" name="Rectangle 4"/>
          <p:cNvSpPr>
            <a:spLocks noChangeArrowheads="1"/>
          </p:cNvSpPr>
          <p:nvPr/>
        </p:nvSpPr>
        <p:spPr bwMode="auto">
          <a:xfrm>
            <a:off x="304800" y="2667000"/>
            <a:ext cx="457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800" dirty="0">
                <a:effectLst>
                  <a:outerShdw blurRad="38100" dist="38100" dir="2700000" algn="tl">
                    <a:srgbClr val="000000"/>
                  </a:outerShdw>
                </a:effectLst>
                <a:latin typeface="Microsoft Tai Le"/>
                <a:cs typeface="Microsoft Tai Le"/>
              </a:rPr>
              <a:t> </a:t>
            </a:r>
            <a:r>
              <a:rPr lang="en-US" sz="2800" dirty="0" smtClean="0">
                <a:effectLst>
                  <a:outerShdw blurRad="38100" dist="38100" dir="2700000" algn="tl">
                    <a:srgbClr val="000000"/>
                  </a:outerShdw>
                </a:effectLst>
                <a:latin typeface="Microsoft Tai Le"/>
                <a:cs typeface="Microsoft Tai Le"/>
              </a:rPr>
              <a:t>Discovered mid 1800</a:t>
            </a:r>
            <a:r>
              <a:rPr lang="en-US" sz="2800" dirty="0" smtClean="0">
                <a:effectLst>
                  <a:outerShdw blurRad="38100" dist="38100" dir="2700000" algn="tl">
                    <a:srgbClr val="000000"/>
                  </a:outerShdw>
                </a:effectLst>
                <a:latin typeface="+mj-lt"/>
                <a:cs typeface="Microsoft Tai Le"/>
              </a:rPr>
              <a:t>’</a:t>
            </a:r>
            <a:r>
              <a:rPr lang="en-US" sz="2800" dirty="0" smtClean="0">
                <a:effectLst>
                  <a:outerShdw blurRad="38100" dist="38100" dir="2700000" algn="tl">
                    <a:srgbClr val="000000"/>
                  </a:outerShdw>
                </a:effectLst>
                <a:latin typeface="Microsoft Tai Le"/>
                <a:cs typeface="Microsoft Tai Le"/>
              </a:rPr>
              <a:t>s</a:t>
            </a:r>
            <a:endParaRPr lang="en-US" sz="2800" dirty="0">
              <a:effectLst>
                <a:outerShdw blurRad="38100" dist="38100" dir="2700000" algn="tl">
                  <a:srgbClr val="000000"/>
                </a:outerShdw>
              </a:effectLst>
              <a:latin typeface="Microsoft Tai Le"/>
              <a:cs typeface="Microsoft Tai Le"/>
            </a:endParaRPr>
          </a:p>
        </p:txBody>
      </p:sp>
      <p:sp>
        <p:nvSpPr>
          <p:cNvPr id="103431" name="Rectangle 7"/>
          <p:cNvSpPr>
            <a:spLocks noChangeArrowheads="1"/>
          </p:cNvSpPr>
          <p:nvPr/>
        </p:nvSpPr>
        <p:spPr bwMode="auto">
          <a:xfrm>
            <a:off x="304800" y="35052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800" dirty="0">
                <a:effectLst>
                  <a:outerShdw blurRad="38100" dist="38100" dir="2700000" algn="tl">
                    <a:srgbClr val="000000"/>
                  </a:outerShdw>
                </a:effectLst>
                <a:latin typeface="Microsoft Tai Le"/>
                <a:cs typeface="Microsoft Tai Le"/>
              </a:rPr>
              <a:t> ~ 10 µm (10</a:t>
            </a:r>
            <a:r>
              <a:rPr lang="en-US" sz="2800" baseline="30000" dirty="0">
                <a:effectLst>
                  <a:outerShdw blurRad="38100" dist="38100" dir="2700000" algn="tl">
                    <a:srgbClr val="000000"/>
                  </a:outerShdw>
                </a:effectLst>
                <a:latin typeface="Microsoft Tai Le"/>
                <a:cs typeface="Microsoft Tai Le"/>
              </a:rPr>
              <a:t>-6</a:t>
            </a:r>
            <a:r>
              <a:rPr lang="en-US" sz="2800" dirty="0">
                <a:effectLst>
                  <a:outerShdw blurRad="38100" dist="38100" dir="2700000" algn="tl">
                    <a:srgbClr val="000000"/>
                  </a:outerShdw>
                </a:effectLst>
                <a:latin typeface="Microsoft Tai Le"/>
                <a:cs typeface="Microsoft Tai Le"/>
              </a:rPr>
              <a:t>) in size</a:t>
            </a:r>
          </a:p>
        </p:txBody>
      </p:sp>
      <p:pic>
        <p:nvPicPr>
          <p:cNvPr id="103432" name="Picture 8" descr="S_cerevisiae_under_DIC_micros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7800"/>
            <a:ext cx="4394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03433" name="Rectangle 9"/>
          <p:cNvSpPr>
            <a:spLocks noChangeArrowheads="1"/>
          </p:cNvSpPr>
          <p:nvPr/>
        </p:nvSpPr>
        <p:spPr bwMode="auto">
          <a:xfrm>
            <a:off x="304800" y="44196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800" dirty="0">
                <a:effectLst>
                  <a:outerShdw blurRad="38100" dist="38100" dir="2700000" algn="tl">
                    <a:srgbClr val="000000"/>
                  </a:outerShdw>
                </a:effectLst>
                <a:latin typeface="Microsoft Tai Le"/>
                <a:cs typeface="Microsoft Tai Le"/>
              </a:rPr>
              <a:t> Sugar =&gt; </a:t>
            </a:r>
            <a:r>
              <a:rPr lang="en-US" sz="2800" dirty="0" smtClean="0">
                <a:effectLst>
                  <a:outerShdw blurRad="38100" dist="38100" dir="2700000" algn="tl">
                    <a:srgbClr val="000000"/>
                  </a:outerShdw>
                </a:effectLst>
                <a:latin typeface="Microsoft Tai Le"/>
                <a:cs typeface="Microsoft Tai Le"/>
              </a:rPr>
              <a:t>Alcohol</a:t>
            </a:r>
            <a:endParaRPr lang="en-US" sz="2800" dirty="0">
              <a:effectLst>
                <a:outerShdw blurRad="38100" dist="38100" dir="2700000" algn="tl">
                  <a:srgbClr val="000000"/>
                </a:outerShdw>
              </a:effectLst>
              <a:latin typeface="Microsoft Tai Le"/>
              <a:cs typeface="Microsoft Tai Le"/>
            </a:endParaRPr>
          </a:p>
        </p:txBody>
      </p:sp>
      <p:sp>
        <p:nvSpPr>
          <p:cNvPr id="103434" name="Rectangle 10"/>
          <p:cNvSpPr>
            <a:spLocks noChangeArrowheads="1"/>
          </p:cNvSpPr>
          <p:nvPr/>
        </p:nvSpPr>
        <p:spPr bwMode="auto">
          <a:xfrm>
            <a:off x="381000" y="5486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None/>
            </a:pPr>
            <a:r>
              <a:rPr lang="en-US" sz="3200" b="1" dirty="0">
                <a:effectLst>
                  <a:outerShdw blurRad="38100" dist="38100" dir="2700000" algn="tl">
                    <a:srgbClr val="000000"/>
                  </a:outerShdw>
                </a:effectLst>
                <a:latin typeface="Microsoft Tai Le"/>
                <a:cs typeface="Microsoft Tai Le"/>
              </a:rPr>
              <a:t>Arguably the single most important </a:t>
            </a:r>
            <a:r>
              <a:rPr lang="ja-JP" altLang="en-US" sz="3200" b="1" dirty="0">
                <a:effectLst>
                  <a:outerShdw blurRad="38100" dist="38100" dir="2700000" algn="tl">
                    <a:srgbClr val="000000"/>
                  </a:outerShdw>
                </a:effectLst>
                <a:latin typeface="Microsoft Tai Le"/>
                <a:cs typeface="Microsoft Tai Le"/>
              </a:rPr>
              <a:t>“</a:t>
            </a:r>
            <a:r>
              <a:rPr lang="en-US" sz="3200" b="1" dirty="0">
                <a:effectLst>
                  <a:outerShdw blurRad="38100" dist="38100" dir="2700000" algn="tl">
                    <a:srgbClr val="000000"/>
                  </a:outerShdw>
                </a:effectLst>
                <a:latin typeface="Microsoft Tai Le"/>
                <a:cs typeface="Microsoft Tai Le"/>
              </a:rPr>
              <a:t>ingredient</a:t>
            </a:r>
            <a:r>
              <a:rPr lang="ja-JP" altLang="en-US" sz="3200" b="1" dirty="0">
                <a:effectLst>
                  <a:outerShdw blurRad="38100" dist="38100" dir="2700000" algn="tl">
                    <a:srgbClr val="000000"/>
                  </a:outerShdw>
                </a:effectLst>
                <a:latin typeface="Microsoft Tai Le"/>
                <a:cs typeface="Microsoft Tai Le"/>
              </a:rPr>
              <a:t>”</a:t>
            </a:r>
            <a:r>
              <a:rPr lang="en-US" sz="3200" b="1" dirty="0">
                <a:effectLst>
                  <a:outerShdw blurRad="38100" dist="38100" dir="2700000" algn="tl">
                    <a:srgbClr val="000000"/>
                  </a:outerShdw>
                </a:effectLst>
                <a:latin typeface="Microsoft Tai Le"/>
                <a:cs typeface="Microsoft Tai Le"/>
              </a:rPr>
              <a:t> of the beer-making process</a:t>
            </a:r>
          </a:p>
        </p:txBody>
      </p:sp>
    </p:spTree>
    <p:extLst>
      <p:ext uri="{BB962C8B-B14F-4D97-AF65-F5344CB8AC3E}">
        <p14:creationId xmlns:p14="http://schemas.microsoft.com/office/powerpoint/2010/main" val="1821533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914400" y="304800"/>
            <a:ext cx="7315200" cy="1295400"/>
          </a:xfrm>
        </p:spPr>
        <p:txBody>
          <a:bodyPr/>
          <a:lstStyle/>
          <a:p>
            <a:r>
              <a:rPr lang="en-US" dirty="0">
                <a:latin typeface="Microsoft Tai Le"/>
                <a:cs typeface="Microsoft Tai Le"/>
              </a:rPr>
              <a:t>Classification</a:t>
            </a:r>
          </a:p>
        </p:txBody>
      </p:sp>
      <p:sp>
        <p:nvSpPr>
          <p:cNvPr id="104455" name="Rectangle 7"/>
          <p:cNvSpPr>
            <a:spLocks noChangeArrowheads="1"/>
          </p:cNvSpPr>
          <p:nvPr/>
        </p:nvSpPr>
        <p:spPr bwMode="auto">
          <a:xfrm>
            <a:off x="914400" y="16002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3200" dirty="0">
                <a:effectLst>
                  <a:outerShdw blurRad="38100" dist="38100" dir="2700000" algn="tl">
                    <a:srgbClr val="000000"/>
                  </a:outerShdw>
                </a:effectLst>
                <a:latin typeface="Microsoft Tai Le"/>
                <a:cs typeface="Microsoft Tai Le"/>
              </a:rPr>
              <a:t> genus Saccharomyces</a:t>
            </a:r>
          </a:p>
        </p:txBody>
      </p:sp>
      <p:graphicFrame>
        <p:nvGraphicFramePr>
          <p:cNvPr id="104487" name="Group 39"/>
          <p:cNvGraphicFramePr>
            <a:graphicFrameLocks noGrp="1"/>
          </p:cNvGraphicFramePr>
          <p:nvPr>
            <p:extLst>
              <p:ext uri="{D42A27DB-BD31-4B8C-83A1-F6EECF244321}">
                <p14:modId xmlns:p14="http://schemas.microsoft.com/office/powerpoint/2010/main" val="3416545036"/>
              </p:ext>
            </p:extLst>
          </p:nvPr>
        </p:nvGraphicFramePr>
        <p:xfrm>
          <a:off x="1524000" y="2514600"/>
          <a:ext cx="6096000" cy="2039938"/>
        </p:xfrm>
        <a:graphic>
          <a:graphicData uri="http://schemas.openxmlformats.org/drawingml/2006/table">
            <a:tbl>
              <a:tblPr/>
              <a:tblGrid>
                <a:gridCol w="3048000"/>
                <a:gridCol w="3048000"/>
              </a:tblGrid>
              <a:tr h="679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S.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Microsoft Tai Le"/>
                          <a:ea typeface="ＭＳ Ｐゴシック" charset="0"/>
                          <a:cs typeface="Microsoft Tai Le"/>
                        </a:rPr>
                        <a:t>cerevisiae</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S. carlsbergenis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Lager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0330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Primary Components of Beer</a:t>
            </a:r>
            <a:endParaRPr lang="bs-Latn-BA" sz="4400" dirty="0">
              <a:latin typeface="Microsoft Tai Le"/>
              <a:cs typeface="Microsoft Tai Le"/>
            </a:endParaRPr>
          </a:p>
        </p:txBody>
      </p:sp>
      <p:sp>
        <p:nvSpPr>
          <p:cNvPr id="3" name="Content Placeholder 2"/>
          <p:cNvSpPr>
            <a:spLocks noGrp="1"/>
          </p:cNvSpPr>
          <p:nvPr>
            <p:ph idx="1"/>
          </p:nvPr>
        </p:nvSpPr>
        <p:spPr/>
        <p:txBody>
          <a:bodyPr/>
          <a:lstStyle/>
          <a:p>
            <a:r>
              <a:rPr lang="bs-Latn-BA" dirty="0" smtClean="0">
                <a:latin typeface="Microsoft Tai Le"/>
                <a:cs typeface="Microsoft Tai Le"/>
              </a:rPr>
              <a:t>Water</a:t>
            </a:r>
          </a:p>
          <a:p>
            <a:r>
              <a:rPr lang="bs-Latn-BA" dirty="0" smtClean="0">
                <a:latin typeface="Microsoft Tai Le"/>
                <a:cs typeface="Microsoft Tai Le"/>
              </a:rPr>
              <a:t>Malted Barley</a:t>
            </a:r>
          </a:p>
          <a:p>
            <a:r>
              <a:rPr lang="bs-Latn-BA" dirty="0" smtClean="0">
                <a:latin typeface="Microsoft Tai Le"/>
                <a:cs typeface="Microsoft Tai Le"/>
              </a:rPr>
              <a:t>Hops</a:t>
            </a:r>
          </a:p>
          <a:p>
            <a:r>
              <a:rPr lang="bs-Latn-BA" dirty="0" smtClean="0">
                <a:latin typeface="Microsoft Tai Le"/>
                <a:cs typeface="Microsoft Tai Le"/>
              </a:rPr>
              <a:t>Yeast</a:t>
            </a:r>
          </a:p>
        </p:txBody>
      </p:sp>
    </p:spTree>
    <p:extLst>
      <p:ext uri="{BB962C8B-B14F-4D97-AF65-F5344CB8AC3E}">
        <p14:creationId xmlns:p14="http://schemas.microsoft.com/office/powerpoint/2010/main" val="17393270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914400" y="304800"/>
            <a:ext cx="7315200" cy="1143000"/>
          </a:xfrm>
        </p:spPr>
        <p:txBody>
          <a:bodyPr/>
          <a:lstStyle/>
          <a:p>
            <a:r>
              <a:rPr lang="en-US" dirty="0">
                <a:latin typeface="Microsoft Tai Le"/>
                <a:cs typeface="Microsoft Tai Le"/>
              </a:rPr>
              <a:t>Terminology</a:t>
            </a:r>
          </a:p>
        </p:txBody>
      </p:sp>
      <p:sp>
        <p:nvSpPr>
          <p:cNvPr id="105475" name="Rectangle 3"/>
          <p:cNvSpPr>
            <a:spLocks noChangeArrowheads="1"/>
          </p:cNvSpPr>
          <p:nvPr/>
        </p:nvSpPr>
        <p:spPr bwMode="auto">
          <a:xfrm>
            <a:off x="914400" y="27432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3200" dirty="0">
                <a:effectLst>
                  <a:outerShdw blurRad="38100" dist="38100" dir="2700000" algn="tl">
                    <a:srgbClr val="000000"/>
                  </a:outerShdw>
                </a:effectLst>
              </a:rPr>
              <a:t> </a:t>
            </a:r>
            <a:r>
              <a:rPr lang="en-US" sz="3200" dirty="0">
                <a:effectLst>
                  <a:outerShdw blurRad="38100" dist="38100" dir="2700000" algn="tl">
                    <a:srgbClr val="000000"/>
                  </a:outerShdw>
                </a:effectLst>
                <a:latin typeface="Microsoft Tai Le"/>
                <a:cs typeface="Microsoft Tai Le"/>
              </a:rPr>
              <a:t>Flocculation</a:t>
            </a:r>
          </a:p>
        </p:txBody>
      </p:sp>
      <p:sp>
        <p:nvSpPr>
          <p:cNvPr id="105476" name="Rectangle 4"/>
          <p:cNvSpPr>
            <a:spLocks noChangeArrowheads="1"/>
          </p:cNvSpPr>
          <p:nvPr/>
        </p:nvSpPr>
        <p:spPr bwMode="auto">
          <a:xfrm>
            <a:off x="914400" y="18288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3200" dirty="0">
                <a:effectLst>
                  <a:outerShdw blurRad="38100" dist="38100" dir="2700000" algn="tl">
                    <a:srgbClr val="000000"/>
                  </a:outerShdw>
                </a:effectLst>
                <a:latin typeface="Microsoft Tai Le"/>
                <a:cs typeface="Microsoft Tai Le"/>
              </a:rPr>
              <a:t> Attenuation</a:t>
            </a:r>
          </a:p>
        </p:txBody>
      </p:sp>
      <p:sp>
        <p:nvSpPr>
          <p:cNvPr id="105477" name="Rectangle 5"/>
          <p:cNvSpPr>
            <a:spLocks noChangeArrowheads="1"/>
          </p:cNvSpPr>
          <p:nvPr/>
        </p:nvSpPr>
        <p:spPr bwMode="auto">
          <a:xfrm>
            <a:off x="914400" y="36576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3200" dirty="0">
                <a:effectLst>
                  <a:outerShdw blurRad="38100" dist="38100" dir="2700000" algn="tl">
                    <a:srgbClr val="000000"/>
                  </a:outerShdw>
                </a:effectLst>
                <a:latin typeface="Microsoft Tai Le"/>
                <a:cs typeface="Microsoft Tai Le"/>
              </a:rPr>
              <a:t> Temperature</a:t>
            </a:r>
          </a:p>
        </p:txBody>
      </p:sp>
      <p:sp>
        <p:nvSpPr>
          <p:cNvPr id="105479" name="Rectangle 7"/>
          <p:cNvSpPr>
            <a:spLocks noChangeArrowheads="1"/>
          </p:cNvSpPr>
          <p:nvPr/>
        </p:nvSpPr>
        <p:spPr bwMode="auto">
          <a:xfrm>
            <a:off x="914400" y="4572000"/>
            <a:ext cx="731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3200" dirty="0">
                <a:effectLst>
                  <a:outerShdw blurRad="38100" dist="38100" dir="2700000" algn="tl">
                    <a:srgbClr val="000000"/>
                  </a:outerShdw>
                </a:effectLst>
                <a:latin typeface="Microsoft Tai Le"/>
                <a:cs typeface="Microsoft Tai Le"/>
              </a:rPr>
              <a:t> By-products</a:t>
            </a:r>
          </a:p>
        </p:txBody>
      </p:sp>
    </p:spTree>
    <p:extLst>
      <p:ext uri="{BB962C8B-B14F-4D97-AF65-F5344CB8AC3E}">
        <p14:creationId xmlns:p14="http://schemas.microsoft.com/office/powerpoint/2010/main" val="198154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04800" y="304800"/>
            <a:ext cx="8534400" cy="1143000"/>
          </a:xfrm>
        </p:spPr>
        <p:txBody>
          <a:bodyPr/>
          <a:lstStyle/>
          <a:p>
            <a:r>
              <a:rPr lang="en-US" dirty="0">
                <a:latin typeface="Microsoft Tai Le"/>
                <a:cs typeface="Microsoft Tai Le"/>
              </a:rPr>
              <a:t>Attenuation</a:t>
            </a:r>
          </a:p>
        </p:txBody>
      </p:sp>
      <p:sp>
        <p:nvSpPr>
          <p:cNvPr id="106500" name="Rectangle 4"/>
          <p:cNvSpPr>
            <a:spLocks noChangeArrowheads="1"/>
          </p:cNvSpPr>
          <p:nvPr/>
        </p:nvSpPr>
        <p:spPr bwMode="auto">
          <a:xfrm>
            <a:off x="914400" y="1524000"/>
            <a:ext cx="723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None/>
            </a:pPr>
            <a:r>
              <a:rPr lang="en-US" sz="2000" dirty="0">
                <a:effectLst>
                  <a:outerShdw blurRad="38100" dist="38100" dir="2700000" algn="tl">
                    <a:srgbClr val="000000"/>
                  </a:outerShdw>
                </a:effectLst>
                <a:latin typeface="Microsoft Tai Le"/>
                <a:cs typeface="Microsoft Tai Le"/>
              </a:rPr>
              <a:t> The extent to which yeast ferments the sugars in the </a:t>
            </a:r>
            <a:r>
              <a:rPr lang="en-US" sz="2000" dirty="0" err="1">
                <a:effectLst>
                  <a:outerShdw blurRad="38100" dist="38100" dir="2700000" algn="tl">
                    <a:srgbClr val="000000"/>
                  </a:outerShdw>
                </a:effectLst>
                <a:latin typeface="Microsoft Tai Le"/>
                <a:cs typeface="Microsoft Tai Le"/>
              </a:rPr>
              <a:t>wort</a:t>
            </a:r>
            <a:endParaRPr lang="en-US" sz="2000" dirty="0">
              <a:effectLst>
                <a:outerShdw blurRad="38100" dist="38100" dir="2700000" algn="tl">
                  <a:srgbClr val="000000"/>
                </a:outerShdw>
              </a:effectLst>
              <a:latin typeface="Microsoft Tai Le"/>
              <a:cs typeface="Microsoft Tai Le"/>
            </a:endParaRPr>
          </a:p>
        </p:txBody>
      </p:sp>
      <p:graphicFrame>
        <p:nvGraphicFramePr>
          <p:cNvPr id="106552" name="Group 56"/>
          <p:cNvGraphicFramePr>
            <a:graphicFrameLocks noGrp="1"/>
          </p:cNvGraphicFramePr>
          <p:nvPr>
            <p:extLst>
              <p:ext uri="{D42A27DB-BD31-4B8C-83A1-F6EECF244321}">
                <p14:modId xmlns:p14="http://schemas.microsoft.com/office/powerpoint/2010/main" val="1728422193"/>
              </p:ext>
            </p:extLst>
          </p:nvPr>
        </p:nvGraphicFramePr>
        <p:xfrm>
          <a:off x="1143000" y="2133600"/>
          <a:ext cx="6781800" cy="4429759"/>
        </p:xfrm>
        <a:graphic>
          <a:graphicData uri="http://schemas.openxmlformats.org/drawingml/2006/table">
            <a:tbl>
              <a:tblPr/>
              <a:tblGrid>
                <a:gridCol w="2032000"/>
                <a:gridCol w="2032000"/>
                <a:gridCol w="27178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Category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Apparent Attenuation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Comments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Strong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75% - 78%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All fermentable sugars are metabolized. Most lager yeasts fall into this category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Medium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71% - 74 %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Minor fermentable sugars are not metabolized. Most ale strains fall into this category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&lt; 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Minor sugars and some </a:t>
                      </a:r>
                      <a:r>
                        <a:rPr kumimoji="0" lang="en-US" sz="1800" b="0" i="0" u="none" strike="noStrike" cap="none" normalizeH="0" baseline="0" dirty="0" err="1">
                          <a:ln>
                            <a:noFill/>
                          </a:ln>
                          <a:solidFill>
                            <a:schemeClr val="tx1"/>
                          </a:solidFill>
                          <a:effectLst>
                            <a:outerShdw blurRad="38100" dist="38100" dir="2700000" algn="tl">
                              <a:srgbClr val="000000"/>
                            </a:outerShdw>
                          </a:effectLst>
                          <a:latin typeface="Microsoft Tai Le"/>
                          <a:ea typeface="ＭＳ Ｐゴシック" charset="0"/>
                          <a:cs typeface="Microsoft Tai Le"/>
                        </a:rPr>
                        <a:t>trisaccharides</a:t>
                      </a:r>
                      <a:r>
                        <a:rPr kumimoji="0" lang="en-US" sz="1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 are not metabolized.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8953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04800" y="304800"/>
            <a:ext cx="8534400" cy="1143000"/>
          </a:xfrm>
        </p:spPr>
        <p:txBody>
          <a:bodyPr/>
          <a:lstStyle/>
          <a:p>
            <a:r>
              <a:rPr lang="en-US" dirty="0">
                <a:latin typeface="Microsoft Tai Le"/>
                <a:cs typeface="Microsoft Tai Le"/>
              </a:rPr>
              <a:t>Flocculation</a:t>
            </a:r>
          </a:p>
        </p:txBody>
      </p:sp>
      <p:sp>
        <p:nvSpPr>
          <p:cNvPr id="107523" name="Rectangle 3"/>
          <p:cNvSpPr>
            <a:spLocks noChangeArrowheads="1"/>
          </p:cNvSpPr>
          <p:nvPr/>
        </p:nvSpPr>
        <p:spPr bwMode="auto">
          <a:xfrm>
            <a:off x="914400" y="1447800"/>
            <a:ext cx="723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None/>
            </a:pPr>
            <a:r>
              <a:rPr lang="en-US" sz="2400" dirty="0">
                <a:effectLst>
                  <a:outerShdw blurRad="38100" dist="38100" dir="2700000" algn="tl">
                    <a:srgbClr val="000000"/>
                  </a:outerShdw>
                </a:effectLst>
                <a:latin typeface="Microsoft Tai Le"/>
                <a:cs typeface="Microsoft Tai Le"/>
              </a:rPr>
              <a:t> How fast or how well a yeast clumps together and settles to the bottom of the </a:t>
            </a:r>
            <a:r>
              <a:rPr lang="en-US" sz="2400" dirty="0" err="1">
                <a:effectLst>
                  <a:outerShdw blurRad="38100" dist="38100" dir="2700000" algn="tl">
                    <a:srgbClr val="000000"/>
                  </a:outerShdw>
                </a:effectLst>
                <a:latin typeface="Microsoft Tai Le"/>
                <a:cs typeface="Microsoft Tai Le"/>
              </a:rPr>
              <a:t>fermentor</a:t>
            </a:r>
            <a:r>
              <a:rPr lang="en-US" sz="2400" dirty="0">
                <a:effectLst>
                  <a:outerShdw blurRad="38100" dist="38100" dir="2700000" algn="tl">
                    <a:srgbClr val="000000"/>
                  </a:outerShdw>
                </a:effectLst>
                <a:latin typeface="Microsoft Tai Le"/>
                <a:cs typeface="Microsoft Tai Le"/>
              </a:rPr>
              <a:t> after fermentation is complete</a:t>
            </a:r>
          </a:p>
        </p:txBody>
      </p:sp>
      <p:graphicFrame>
        <p:nvGraphicFramePr>
          <p:cNvPr id="107548" name="Group 28"/>
          <p:cNvGraphicFramePr>
            <a:graphicFrameLocks noGrp="1"/>
          </p:cNvGraphicFramePr>
          <p:nvPr>
            <p:extLst>
              <p:ext uri="{D42A27DB-BD31-4B8C-83A1-F6EECF244321}">
                <p14:modId xmlns:p14="http://schemas.microsoft.com/office/powerpoint/2010/main" val="2734636878"/>
              </p:ext>
            </p:extLst>
          </p:nvPr>
        </p:nvGraphicFramePr>
        <p:xfrm>
          <a:off x="1143000" y="2743200"/>
          <a:ext cx="6858000" cy="2794000"/>
        </p:xfrm>
        <a:graphic>
          <a:graphicData uri="http://schemas.openxmlformats.org/drawingml/2006/table">
            <a:tbl>
              <a:tblPr/>
              <a:tblGrid>
                <a:gridCol w="2933700"/>
                <a:gridCol w="39243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Category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Comments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Strongly </a:t>
                      </a: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Microsoft Tai Le"/>
                          <a:ea typeface="ＭＳ Ｐゴシック" charset="0"/>
                          <a:cs typeface="Microsoft Tai Le"/>
                        </a:rPr>
                        <a:t>sedimenting</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Can sometimes settle out before fermentation is finished. Usually produce a nice clear product.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Microsoft Tai Le"/>
                          <a:ea typeface="ＭＳ Ｐゴシック" charset="0"/>
                          <a:cs typeface="Microsoft Tai Le"/>
                        </a:rPr>
                        <a:t>Non-flocculating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Microsoft Tai Le"/>
                          <a:ea typeface="ＭＳ Ｐゴシック" charset="0"/>
                          <a:cs typeface="Microsoft Tai Le"/>
                        </a:rPr>
                        <a:t>Remain in suspension for the duration of fermentation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14241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04800" y="304800"/>
            <a:ext cx="8534400" cy="1143000"/>
          </a:xfrm>
        </p:spPr>
        <p:txBody>
          <a:bodyPr/>
          <a:lstStyle/>
          <a:p>
            <a:r>
              <a:rPr lang="en-US" dirty="0">
                <a:latin typeface="Microsoft Tai Le"/>
                <a:cs typeface="Microsoft Tai Le"/>
              </a:rPr>
              <a:t>Temperature</a:t>
            </a:r>
          </a:p>
        </p:txBody>
      </p:sp>
      <p:sp>
        <p:nvSpPr>
          <p:cNvPr id="108547" name="Rectangle 3"/>
          <p:cNvSpPr>
            <a:spLocks noChangeArrowheads="1"/>
          </p:cNvSpPr>
          <p:nvPr/>
        </p:nvSpPr>
        <p:spPr bwMode="auto">
          <a:xfrm>
            <a:off x="914400" y="14478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None/>
            </a:pPr>
            <a:r>
              <a:rPr lang="en-US" sz="2800" dirty="0">
                <a:effectLst>
                  <a:outerShdw blurRad="38100" dist="38100" dir="2700000" algn="tl">
                    <a:srgbClr val="000000"/>
                  </a:outerShdw>
                </a:effectLst>
                <a:latin typeface="Microsoft Tai Le"/>
                <a:cs typeface="Microsoft Tai Le"/>
              </a:rPr>
              <a:t> Each yeast strain performs best within a certain temperature range</a:t>
            </a:r>
          </a:p>
        </p:txBody>
      </p:sp>
      <p:sp>
        <p:nvSpPr>
          <p:cNvPr id="108565" name="Rectangle 21"/>
          <p:cNvSpPr>
            <a:spLocks noChangeArrowheads="1"/>
          </p:cNvSpPr>
          <p:nvPr/>
        </p:nvSpPr>
        <p:spPr bwMode="auto">
          <a:xfrm>
            <a:off x="914400" y="26670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What happens if the ferment temperature is </a:t>
            </a:r>
            <a:r>
              <a:rPr lang="en-US" sz="2400" b="1" i="1" dirty="0">
                <a:effectLst>
                  <a:outerShdw blurRad="38100" dist="38100" dir="2700000" algn="tl">
                    <a:srgbClr val="000000"/>
                  </a:outerShdw>
                </a:effectLst>
                <a:latin typeface="Microsoft Tai Le"/>
                <a:cs typeface="Microsoft Tai Le"/>
              </a:rPr>
              <a:t>higher</a:t>
            </a:r>
            <a:r>
              <a:rPr lang="en-US" sz="2400" dirty="0">
                <a:effectLst>
                  <a:outerShdw blurRad="38100" dist="38100" dir="2700000" algn="tl">
                    <a:srgbClr val="000000"/>
                  </a:outerShdw>
                </a:effectLst>
                <a:latin typeface="Microsoft Tai Le"/>
                <a:cs typeface="Microsoft Tai Le"/>
              </a:rPr>
              <a:t> than the recommended range?</a:t>
            </a:r>
          </a:p>
        </p:txBody>
      </p:sp>
      <p:sp>
        <p:nvSpPr>
          <p:cNvPr id="108566" name="Rectangle 22"/>
          <p:cNvSpPr>
            <a:spLocks noChangeArrowheads="1"/>
          </p:cNvSpPr>
          <p:nvPr/>
        </p:nvSpPr>
        <p:spPr bwMode="auto">
          <a:xfrm>
            <a:off x="914400" y="48768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What happens if the ferment temperature is </a:t>
            </a:r>
            <a:r>
              <a:rPr lang="en-US" sz="2400" b="1" i="1" dirty="0">
                <a:effectLst>
                  <a:outerShdw blurRad="38100" dist="38100" dir="2700000" algn="tl">
                    <a:srgbClr val="000000"/>
                  </a:outerShdw>
                </a:effectLst>
                <a:latin typeface="Microsoft Tai Le"/>
                <a:cs typeface="Microsoft Tai Le"/>
              </a:rPr>
              <a:t>lower</a:t>
            </a:r>
            <a:r>
              <a:rPr lang="en-US" sz="2400" dirty="0">
                <a:effectLst>
                  <a:outerShdw blurRad="38100" dist="38100" dir="2700000" algn="tl">
                    <a:srgbClr val="000000"/>
                  </a:outerShdw>
                </a:effectLst>
                <a:latin typeface="Microsoft Tai Le"/>
                <a:cs typeface="Microsoft Tai Le"/>
              </a:rPr>
              <a:t> than the recommended range?</a:t>
            </a:r>
          </a:p>
        </p:txBody>
      </p:sp>
      <p:sp>
        <p:nvSpPr>
          <p:cNvPr id="108567" name="Rectangle 23"/>
          <p:cNvSpPr>
            <a:spLocks noChangeArrowheads="1"/>
          </p:cNvSpPr>
          <p:nvPr/>
        </p:nvSpPr>
        <p:spPr bwMode="auto">
          <a:xfrm>
            <a:off x="2743200" y="3657600"/>
            <a:ext cx="548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000" dirty="0">
                <a:effectLst>
                  <a:outerShdw blurRad="38100" dist="38100" dir="2700000" algn="tl">
                    <a:srgbClr val="000000"/>
                  </a:outerShdw>
                </a:effectLst>
                <a:latin typeface="Microsoft Tai Le"/>
                <a:cs typeface="Microsoft Tai Le"/>
              </a:rPr>
              <a:t> High ester and sulfur levels</a:t>
            </a:r>
          </a:p>
        </p:txBody>
      </p:sp>
      <p:sp>
        <p:nvSpPr>
          <p:cNvPr id="108568" name="Rectangle 24"/>
          <p:cNvSpPr>
            <a:spLocks noChangeArrowheads="1"/>
          </p:cNvSpPr>
          <p:nvPr/>
        </p:nvSpPr>
        <p:spPr bwMode="auto">
          <a:xfrm>
            <a:off x="2743200" y="4114800"/>
            <a:ext cx="548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000" dirty="0">
                <a:effectLst>
                  <a:outerShdw blurRad="38100" dist="38100" dir="2700000" algn="tl">
                    <a:srgbClr val="000000"/>
                  </a:outerShdw>
                </a:effectLst>
                <a:latin typeface="Microsoft Tai Le"/>
                <a:cs typeface="Microsoft Tai Le"/>
              </a:rPr>
              <a:t> Flavor of the beer may become rough</a:t>
            </a:r>
          </a:p>
        </p:txBody>
      </p:sp>
      <p:sp>
        <p:nvSpPr>
          <p:cNvPr id="108569" name="Rectangle 25"/>
          <p:cNvSpPr>
            <a:spLocks noChangeArrowheads="1"/>
          </p:cNvSpPr>
          <p:nvPr/>
        </p:nvSpPr>
        <p:spPr bwMode="auto">
          <a:xfrm>
            <a:off x="2743200" y="5715000"/>
            <a:ext cx="548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000" dirty="0">
                <a:effectLst>
                  <a:outerShdw blurRad="38100" dist="38100" dir="2700000" algn="tl">
                    <a:srgbClr val="000000"/>
                  </a:outerShdw>
                </a:effectLst>
                <a:latin typeface="Microsoft Tai Le"/>
                <a:cs typeface="Microsoft Tai Le"/>
              </a:rPr>
              <a:t> Ferment will be sluggish</a:t>
            </a:r>
          </a:p>
        </p:txBody>
      </p:sp>
      <p:sp>
        <p:nvSpPr>
          <p:cNvPr id="108570" name="Rectangle 26"/>
          <p:cNvSpPr>
            <a:spLocks noChangeArrowheads="1"/>
          </p:cNvSpPr>
          <p:nvPr/>
        </p:nvSpPr>
        <p:spPr bwMode="auto">
          <a:xfrm>
            <a:off x="2743200" y="6172200"/>
            <a:ext cx="548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000" dirty="0">
                <a:effectLst>
                  <a:outerShdw blurRad="38100" dist="38100" dir="2700000" algn="tl">
                    <a:srgbClr val="000000"/>
                  </a:outerShdw>
                </a:effectLst>
                <a:latin typeface="Microsoft Tai Le"/>
                <a:cs typeface="Microsoft Tai Le"/>
              </a:rPr>
              <a:t> Yeast may become dormant, stop fermenting</a:t>
            </a:r>
          </a:p>
        </p:txBody>
      </p:sp>
    </p:spTree>
    <p:extLst>
      <p:ext uri="{BB962C8B-B14F-4D97-AF65-F5344CB8AC3E}">
        <p14:creationId xmlns:p14="http://schemas.microsoft.com/office/powerpoint/2010/main" val="952437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304800" y="304800"/>
            <a:ext cx="8534400" cy="1143000"/>
          </a:xfrm>
        </p:spPr>
        <p:txBody>
          <a:bodyPr/>
          <a:lstStyle/>
          <a:p>
            <a:r>
              <a:rPr lang="en-US" dirty="0">
                <a:latin typeface="Microsoft Tai Le"/>
                <a:cs typeface="Microsoft Tai Le"/>
              </a:rPr>
              <a:t>By-Products</a:t>
            </a:r>
          </a:p>
        </p:txBody>
      </p:sp>
      <p:sp>
        <p:nvSpPr>
          <p:cNvPr id="109572" name="Rectangle 4"/>
          <p:cNvSpPr>
            <a:spLocks noChangeArrowheads="1"/>
          </p:cNvSpPr>
          <p:nvPr/>
        </p:nvSpPr>
        <p:spPr bwMode="auto">
          <a:xfrm>
            <a:off x="2743200" y="19812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Ethanol</a:t>
            </a:r>
          </a:p>
        </p:txBody>
      </p:sp>
      <p:sp>
        <p:nvSpPr>
          <p:cNvPr id="109578" name="Rectangle 10"/>
          <p:cNvSpPr>
            <a:spLocks noChangeArrowheads="1"/>
          </p:cNvSpPr>
          <p:nvPr/>
        </p:nvSpPr>
        <p:spPr bwMode="auto">
          <a:xfrm>
            <a:off x="2743200" y="28956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Carbon Dioxide</a:t>
            </a:r>
          </a:p>
        </p:txBody>
      </p:sp>
      <p:sp>
        <p:nvSpPr>
          <p:cNvPr id="109579" name="Rectangle 11"/>
          <p:cNvSpPr>
            <a:spLocks noChangeArrowheads="1"/>
          </p:cNvSpPr>
          <p:nvPr/>
        </p:nvSpPr>
        <p:spPr bwMode="auto">
          <a:xfrm>
            <a:off x="2743200" y="38100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Microsoft Tai Le"/>
                <a:cs typeface="Microsoft Tai Le"/>
              </a:rPr>
              <a:t>Esters</a:t>
            </a:r>
          </a:p>
        </p:txBody>
      </p:sp>
      <p:sp>
        <p:nvSpPr>
          <p:cNvPr id="109580" name="Rectangle 12"/>
          <p:cNvSpPr>
            <a:spLocks noChangeArrowheads="1"/>
          </p:cNvSpPr>
          <p:nvPr/>
        </p:nvSpPr>
        <p:spPr bwMode="auto">
          <a:xfrm>
            <a:off x="2743200" y="47244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a:t>
            </a:r>
            <a:r>
              <a:rPr lang="en-US" sz="2400" dirty="0" err="1">
                <a:effectLst>
                  <a:outerShdw blurRad="38100" dist="38100" dir="2700000" algn="tl">
                    <a:srgbClr val="000000"/>
                  </a:outerShdw>
                </a:effectLst>
                <a:latin typeface="Microsoft Tai Le"/>
                <a:cs typeface="Microsoft Tai Le"/>
              </a:rPr>
              <a:t>Diacetyl</a:t>
            </a:r>
            <a:endParaRPr lang="en-US" sz="2400" dirty="0">
              <a:effectLst>
                <a:outerShdw blurRad="38100" dist="38100" dir="2700000" algn="tl">
                  <a:srgbClr val="000000"/>
                </a:outerShdw>
              </a:effectLst>
              <a:latin typeface="Microsoft Tai Le"/>
              <a:cs typeface="Microsoft Tai Le"/>
            </a:endParaRPr>
          </a:p>
        </p:txBody>
      </p:sp>
      <p:sp>
        <p:nvSpPr>
          <p:cNvPr id="109581" name="Rectangle 13"/>
          <p:cNvSpPr>
            <a:spLocks noChangeArrowheads="1"/>
          </p:cNvSpPr>
          <p:nvPr/>
        </p:nvSpPr>
        <p:spPr bwMode="auto">
          <a:xfrm>
            <a:off x="2743200" y="56388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rPr>
              <a:t> </a:t>
            </a:r>
            <a:r>
              <a:rPr lang="en-US" sz="2400" dirty="0">
                <a:effectLst>
                  <a:outerShdw blurRad="38100" dist="38100" dir="2700000" algn="tl">
                    <a:srgbClr val="000000"/>
                  </a:outerShdw>
                </a:effectLst>
                <a:latin typeface="Microsoft Tai Le"/>
                <a:cs typeface="Microsoft Tai Le"/>
              </a:rPr>
              <a:t>Phenols</a:t>
            </a:r>
          </a:p>
        </p:txBody>
      </p:sp>
    </p:spTree>
    <p:extLst>
      <p:ext uri="{BB962C8B-B14F-4D97-AF65-F5344CB8AC3E}">
        <p14:creationId xmlns:p14="http://schemas.microsoft.com/office/powerpoint/2010/main" val="3664725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04800" y="304800"/>
            <a:ext cx="8534400" cy="1143000"/>
          </a:xfrm>
        </p:spPr>
        <p:txBody>
          <a:bodyPr/>
          <a:lstStyle/>
          <a:p>
            <a:r>
              <a:rPr lang="en-US" dirty="0">
                <a:latin typeface="Microsoft Tai Le"/>
                <a:cs typeface="Microsoft Tai Le"/>
              </a:rPr>
              <a:t>Yeast Starters</a:t>
            </a:r>
          </a:p>
        </p:txBody>
      </p:sp>
      <p:sp>
        <p:nvSpPr>
          <p:cNvPr id="110595" name="Rectangle 3"/>
          <p:cNvSpPr>
            <a:spLocks noChangeArrowheads="1"/>
          </p:cNvSpPr>
          <p:nvPr/>
        </p:nvSpPr>
        <p:spPr bwMode="auto">
          <a:xfrm>
            <a:off x="914400" y="16002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800" dirty="0">
                <a:effectLst>
                  <a:outerShdw blurRad="38100" dist="38100" dir="2700000" algn="tl">
                    <a:srgbClr val="000000"/>
                  </a:outerShdw>
                </a:effectLst>
                <a:latin typeface="Microsoft Tai Le"/>
                <a:cs typeface="Microsoft Tai Le"/>
              </a:rPr>
              <a:t> What is a starter?</a:t>
            </a:r>
          </a:p>
        </p:txBody>
      </p:sp>
      <p:sp>
        <p:nvSpPr>
          <p:cNvPr id="110600" name="Rectangle 8"/>
          <p:cNvSpPr>
            <a:spLocks noChangeArrowheads="1"/>
          </p:cNvSpPr>
          <p:nvPr/>
        </p:nvSpPr>
        <p:spPr bwMode="auto">
          <a:xfrm>
            <a:off x="1295400" y="2057400"/>
            <a:ext cx="6934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2400" dirty="0">
                <a:effectLst>
                  <a:outerShdw blurRad="38100" dist="38100" dir="2700000" algn="tl">
                    <a:srgbClr val="000000"/>
                  </a:outerShdw>
                </a:effectLst>
                <a:latin typeface="Microsoft Tai Le"/>
                <a:cs typeface="Microsoft Tai Le"/>
              </a:rPr>
              <a:t> A small volume of </a:t>
            </a:r>
            <a:r>
              <a:rPr lang="en-US" sz="2400" dirty="0" err="1">
                <a:effectLst>
                  <a:outerShdw blurRad="38100" dist="38100" dir="2700000" algn="tl">
                    <a:srgbClr val="000000"/>
                  </a:outerShdw>
                </a:effectLst>
                <a:latin typeface="Microsoft Tai Le"/>
                <a:cs typeface="Microsoft Tai Le"/>
              </a:rPr>
              <a:t>wort</a:t>
            </a:r>
            <a:r>
              <a:rPr lang="en-US" sz="2400" dirty="0">
                <a:effectLst>
                  <a:outerShdw blurRad="38100" dist="38100" dir="2700000" algn="tl">
                    <a:srgbClr val="000000"/>
                  </a:outerShdw>
                </a:effectLst>
                <a:latin typeface="Microsoft Tai Le"/>
                <a:cs typeface="Microsoft Tai Le"/>
              </a:rPr>
              <a:t> that yeast use as an initial step to become healthy, multiply and prepare themselves to ferment a batch of beer</a:t>
            </a:r>
          </a:p>
        </p:txBody>
      </p:sp>
      <p:sp>
        <p:nvSpPr>
          <p:cNvPr id="110601" name="Rectangle 9"/>
          <p:cNvSpPr>
            <a:spLocks noChangeArrowheads="1"/>
          </p:cNvSpPr>
          <p:nvPr/>
        </p:nvSpPr>
        <p:spPr bwMode="auto">
          <a:xfrm>
            <a:off x="914400" y="35814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800" dirty="0">
                <a:effectLst>
                  <a:outerShdw blurRad="38100" dist="38100" dir="2700000" algn="tl">
                    <a:srgbClr val="000000"/>
                  </a:outerShdw>
                </a:effectLst>
                <a:latin typeface="Microsoft Tai Le"/>
                <a:cs typeface="Microsoft Tai Le"/>
              </a:rPr>
              <a:t> What is its purpose?</a:t>
            </a:r>
          </a:p>
        </p:txBody>
      </p:sp>
      <p:sp>
        <p:nvSpPr>
          <p:cNvPr id="110602" name="Rectangle 10"/>
          <p:cNvSpPr>
            <a:spLocks noChangeArrowheads="1"/>
          </p:cNvSpPr>
          <p:nvPr/>
        </p:nvSpPr>
        <p:spPr bwMode="auto">
          <a:xfrm>
            <a:off x="1295400" y="41910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2400" dirty="0">
                <a:effectLst>
                  <a:outerShdw blurRad="38100" dist="38100" dir="2700000" algn="tl">
                    <a:srgbClr val="000000"/>
                  </a:outerShdw>
                </a:effectLst>
                <a:latin typeface="Microsoft Tai Le"/>
                <a:cs typeface="Microsoft Tai Le"/>
              </a:rPr>
              <a:t> To create enough clean, healthy yeast to ferment your beer under optimum conditions</a:t>
            </a:r>
          </a:p>
        </p:txBody>
      </p:sp>
      <p:sp>
        <p:nvSpPr>
          <p:cNvPr id="110603" name="Rectangle 11"/>
          <p:cNvSpPr>
            <a:spLocks noChangeArrowheads="1"/>
          </p:cNvSpPr>
          <p:nvPr/>
        </p:nvSpPr>
        <p:spPr bwMode="auto">
          <a:xfrm>
            <a:off x="990600" y="54102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2800" dirty="0">
                <a:effectLst>
                  <a:outerShdw blurRad="38100" dist="38100" dir="2700000" algn="tl">
                    <a:srgbClr val="000000"/>
                  </a:outerShdw>
                </a:effectLst>
                <a:latin typeface="Microsoft Tai Le"/>
                <a:cs typeface="Microsoft Tai Le"/>
              </a:rPr>
              <a:t> Primary focus should </a:t>
            </a:r>
            <a:r>
              <a:rPr lang="en-US" sz="2800" b="1" dirty="0">
                <a:effectLst>
                  <a:outerShdw blurRad="38100" dist="38100" dir="2700000" algn="tl">
                    <a:srgbClr val="000000"/>
                  </a:outerShdw>
                </a:effectLst>
                <a:latin typeface="Microsoft Tai Le"/>
                <a:cs typeface="Microsoft Tai Le"/>
              </a:rPr>
              <a:t>always</a:t>
            </a:r>
            <a:r>
              <a:rPr lang="en-US" sz="2800" dirty="0">
                <a:effectLst>
                  <a:outerShdw blurRad="38100" dist="38100" dir="2700000" algn="tl">
                    <a:srgbClr val="000000"/>
                  </a:outerShdw>
                </a:effectLst>
                <a:latin typeface="Microsoft Tai Le"/>
                <a:cs typeface="Microsoft Tai Le"/>
              </a:rPr>
              <a:t> be yeast health first, increased cell growth second</a:t>
            </a:r>
          </a:p>
        </p:txBody>
      </p:sp>
    </p:spTree>
    <p:extLst>
      <p:ext uri="{BB962C8B-B14F-4D97-AF65-F5344CB8AC3E}">
        <p14:creationId xmlns:p14="http://schemas.microsoft.com/office/powerpoint/2010/main" val="2203229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304800" y="304800"/>
            <a:ext cx="8534400" cy="1066800"/>
          </a:xfrm>
        </p:spPr>
        <p:txBody>
          <a:bodyPr/>
          <a:lstStyle/>
          <a:p>
            <a:r>
              <a:rPr lang="en-US" dirty="0">
                <a:latin typeface="Microsoft Tai Le"/>
                <a:cs typeface="Microsoft Tai Le"/>
              </a:rPr>
              <a:t>How To Make A Starter</a:t>
            </a:r>
          </a:p>
        </p:txBody>
      </p:sp>
      <p:sp>
        <p:nvSpPr>
          <p:cNvPr id="112643" name="Rectangle 3"/>
          <p:cNvSpPr>
            <a:spLocks noChangeArrowheads="1"/>
          </p:cNvSpPr>
          <p:nvPr/>
        </p:nvSpPr>
        <p:spPr bwMode="auto">
          <a:xfrm>
            <a:off x="914400" y="17526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3200" dirty="0">
                <a:effectLst>
                  <a:outerShdw blurRad="38100" dist="38100" dir="2700000" algn="tl">
                    <a:srgbClr val="000000"/>
                  </a:outerShdw>
                </a:effectLst>
              </a:rPr>
              <a:t> </a:t>
            </a:r>
            <a:r>
              <a:rPr lang="en-US" sz="3600" u="sng" dirty="0">
                <a:effectLst>
                  <a:outerShdw blurRad="38100" dist="38100" dir="2700000" algn="tl">
                    <a:srgbClr val="000000"/>
                  </a:outerShdw>
                </a:effectLst>
                <a:latin typeface="Microsoft Tai Le"/>
                <a:cs typeface="Microsoft Tai Le"/>
              </a:rPr>
              <a:t>Materials</a:t>
            </a:r>
          </a:p>
        </p:txBody>
      </p:sp>
      <p:sp>
        <p:nvSpPr>
          <p:cNvPr id="112648" name="Rectangle 8"/>
          <p:cNvSpPr>
            <a:spLocks noChangeArrowheads="1"/>
          </p:cNvSpPr>
          <p:nvPr/>
        </p:nvSpPr>
        <p:spPr bwMode="auto">
          <a:xfrm>
            <a:off x="914400" y="2514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Clean, sanitized container able to hold starter (plus headspace)</a:t>
            </a:r>
          </a:p>
        </p:txBody>
      </p:sp>
      <p:sp>
        <p:nvSpPr>
          <p:cNvPr id="112649" name="Rectangle 9"/>
          <p:cNvSpPr>
            <a:spLocks noChangeArrowheads="1"/>
          </p:cNvSpPr>
          <p:nvPr/>
        </p:nvSpPr>
        <p:spPr bwMode="auto">
          <a:xfrm>
            <a:off x="914400" y="33528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Aluminum foil</a:t>
            </a:r>
          </a:p>
        </p:txBody>
      </p:sp>
      <p:sp>
        <p:nvSpPr>
          <p:cNvPr id="112650" name="Rectangle 10"/>
          <p:cNvSpPr>
            <a:spLocks noChangeArrowheads="1"/>
          </p:cNvSpPr>
          <p:nvPr/>
        </p:nvSpPr>
        <p:spPr bwMode="auto">
          <a:xfrm>
            <a:off x="914400" y="3886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Dry malt extract (DME)</a:t>
            </a:r>
          </a:p>
        </p:txBody>
      </p:sp>
      <p:sp>
        <p:nvSpPr>
          <p:cNvPr id="112651" name="Rectangle 11"/>
          <p:cNvSpPr>
            <a:spLocks noChangeArrowheads="1"/>
          </p:cNvSpPr>
          <p:nvPr/>
        </p:nvSpPr>
        <p:spPr bwMode="auto">
          <a:xfrm>
            <a:off x="914400" y="4419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Yeast nutrients</a:t>
            </a:r>
          </a:p>
        </p:txBody>
      </p:sp>
      <p:sp>
        <p:nvSpPr>
          <p:cNvPr id="112652" name="Rectangle 12"/>
          <p:cNvSpPr>
            <a:spLocks noChangeArrowheads="1"/>
          </p:cNvSpPr>
          <p:nvPr/>
        </p:nvSpPr>
        <p:spPr bwMode="auto">
          <a:xfrm>
            <a:off x="990600" y="4953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Water</a:t>
            </a:r>
          </a:p>
        </p:txBody>
      </p:sp>
    </p:spTree>
    <p:extLst>
      <p:ext uri="{BB962C8B-B14F-4D97-AF65-F5344CB8AC3E}">
        <p14:creationId xmlns:p14="http://schemas.microsoft.com/office/powerpoint/2010/main" val="462719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304800" y="304800"/>
            <a:ext cx="8534400" cy="1066800"/>
          </a:xfrm>
        </p:spPr>
        <p:txBody>
          <a:bodyPr/>
          <a:lstStyle/>
          <a:p>
            <a:r>
              <a:rPr lang="en-US" dirty="0">
                <a:latin typeface="Microsoft Tai Le"/>
                <a:cs typeface="Microsoft Tai Le"/>
              </a:rPr>
              <a:t>How To Make A Starter</a:t>
            </a:r>
          </a:p>
        </p:txBody>
      </p:sp>
      <p:sp>
        <p:nvSpPr>
          <p:cNvPr id="113667" name="Rectangle 3"/>
          <p:cNvSpPr>
            <a:spLocks noChangeArrowheads="1"/>
          </p:cNvSpPr>
          <p:nvPr/>
        </p:nvSpPr>
        <p:spPr bwMode="auto">
          <a:xfrm>
            <a:off x="914400" y="1600200"/>
            <a:ext cx="731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3200" dirty="0">
                <a:effectLst>
                  <a:outerShdw blurRad="38100" dist="38100" dir="2700000" algn="tl">
                    <a:srgbClr val="000000"/>
                  </a:outerShdw>
                </a:effectLst>
                <a:latin typeface="Microsoft Tai Le"/>
                <a:cs typeface="Microsoft Tai Le"/>
              </a:rPr>
              <a:t> </a:t>
            </a:r>
            <a:r>
              <a:rPr lang="en-US" sz="3600" u="sng" dirty="0">
                <a:effectLst>
                  <a:outerShdw blurRad="38100" dist="38100" dir="2700000" algn="tl">
                    <a:srgbClr val="000000"/>
                  </a:outerShdw>
                </a:effectLst>
                <a:latin typeface="Microsoft Tai Le"/>
                <a:cs typeface="Microsoft Tai Le"/>
              </a:rPr>
              <a:t>Process</a:t>
            </a:r>
          </a:p>
        </p:txBody>
      </p:sp>
      <p:sp>
        <p:nvSpPr>
          <p:cNvPr id="113668" name="Rectangle 4"/>
          <p:cNvSpPr>
            <a:spLocks noChangeArrowheads="1"/>
          </p:cNvSpPr>
          <p:nvPr/>
        </p:nvSpPr>
        <p:spPr bwMode="auto">
          <a:xfrm>
            <a:off x="914400" y="2362200"/>
            <a:ext cx="800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Keep starting gravity between 1.030 and 1.040 (7 – 10ºP)</a:t>
            </a:r>
          </a:p>
        </p:txBody>
      </p:sp>
      <p:sp>
        <p:nvSpPr>
          <p:cNvPr id="113669" name="Rectangle 5"/>
          <p:cNvSpPr>
            <a:spLocks noChangeArrowheads="1"/>
          </p:cNvSpPr>
          <p:nvPr/>
        </p:nvSpPr>
        <p:spPr bwMode="auto">
          <a:xfrm>
            <a:off x="914400" y="3048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6 </a:t>
            </a:r>
            <a:r>
              <a:rPr lang="en-US" sz="2400" dirty="0" err="1">
                <a:effectLst>
                  <a:outerShdw blurRad="38100" dist="38100" dir="2700000" algn="tl">
                    <a:srgbClr val="000000"/>
                  </a:outerShdw>
                </a:effectLst>
                <a:latin typeface="Microsoft Tai Le"/>
                <a:cs typeface="Microsoft Tai Le"/>
              </a:rPr>
              <a:t>oz</a:t>
            </a:r>
            <a:r>
              <a:rPr lang="en-US" sz="2400" dirty="0">
                <a:effectLst>
                  <a:outerShdw blurRad="38100" dist="38100" dir="2700000" algn="tl">
                    <a:srgbClr val="000000"/>
                  </a:outerShdw>
                </a:effectLst>
                <a:latin typeface="Microsoft Tai Le"/>
                <a:cs typeface="Microsoft Tai Le"/>
              </a:rPr>
              <a:t> (by weight) of DME to 2 quarts of water</a:t>
            </a:r>
          </a:p>
        </p:txBody>
      </p:sp>
      <p:sp>
        <p:nvSpPr>
          <p:cNvPr id="113670" name="Rectangle 6"/>
          <p:cNvSpPr>
            <a:spLocks noChangeArrowheads="1"/>
          </p:cNvSpPr>
          <p:nvPr/>
        </p:nvSpPr>
        <p:spPr bwMode="auto">
          <a:xfrm>
            <a:off x="914400" y="3733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Mix DME and water, add </a:t>
            </a:r>
            <a:r>
              <a:rPr lang="en-US" sz="2400" dirty="0" smtClean="0">
                <a:effectLst>
                  <a:outerShdw blurRad="38100" dist="38100" dir="2700000" algn="tl">
                    <a:srgbClr val="000000"/>
                  </a:outerShdw>
                </a:effectLst>
                <a:latin typeface="Microsoft Tai Le"/>
                <a:cs typeface="Microsoft Tai Le"/>
              </a:rPr>
              <a:t>nutrients </a:t>
            </a:r>
            <a:r>
              <a:rPr lang="en-US" sz="2400" dirty="0">
                <a:effectLst>
                  <a:outerShdw blurRad="38100" dist="38100" dir="2700000" algn="tl">
                    <a:srgbClr val="000000"/>
                  </a:outerShdw>
                </a:effectLst>
                <a:latin typeface="Microsoft Tai Le"/>
                <a:cs typeface="Microsoft Tai Le"/>
              </a:rPr>
              <a:t>(optional) and boil gently for 15 minutes</a:t>
            </a:r>
          </a:p>
        </p:txBody>
      </p:sp>
      <p:sp>
        <p:nvSpPr>
          <p:cNvPr id="113671" name="Rectangle 7"/>
          <p:cNvSpPr>
            <a:spLocks noChangeArrowheads="1"/>
          </p:cNvSpPr>
          <p:nvPr/>
        </p:nvSpPr>
        <p:spPr bwMode="auto">
          <a:xfrm>
            <a:off x="914400" y="4724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Cool </a:t>
            </a:r>
          </a:p>
        </p:txBody>
      </p:sp>
      <p:sp>
        <p:nvSpPr>
          <p:cNvPr id="113672" name="Rectangle 8"/>
          <p:cNvSpPr>
            <a:spLocks noChangeArrowheads="1"/>
          </p:cNvSpPr>
          <p:nvPr/>
        </p:nvSpPr>
        <p:spPr bwMode="auto">
          <a:xfrm>
            <a:off x="914400" y="5410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Pitch yeast</a:t>
            </a:r>
          </a:p>
        </p:txBody>
      </p:sp>
      <p:sp>
        <p:nvSpPr>
          <p:cNvPr id="113673" name="Rectangle 9"/>
          <p:cNvSpPr>
            <a:spLocks noChangeArrowheads="1"/>
          </p:cNvSpPr>
          <p:nvPr/>
        </p:nvSpPr>
        <p:spPr bwMode="auto">
          <a:xfrm>
            <a:off x="914400" y="6172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Stir plate or shake/swirl as often as possible</a:t>
            </a:r>
          </a:p>
        </p:txBody>
      </p:sp>
    </p:spTree>
    <p:extLst>
      <p:ext uri="{BB962C8B-B14F-4D97-AF65-F5344CB8AC3E}">
        <p14:creationId xmlns:p14="http://schemas.microsoft.com/office/powerpoint/2010/main" val="3032532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304800"/>
            <a:ext cx="8534400" cy="1371600"/>
          </a:xfrm>
        </p:spPr>
        <p:txBody>
          <a:bodyPr/>
          <a:lstStyle/>
          <a:p>
            <a:r>
              <a:rPr lang="en-US" sz="4800" dirty="0">
                <a:latin typeface="Microsoft Tai Le"/>
                <a:cs typeface="Microsoft Tai Le"/>
              </a:rPr>
              <a:t>Factors That Affect Yeast Growth &amp; Health</a:t>
            </a:r>
          </a:p>
        </p:txBody>
      </p:sp>
      <p:sp>
        <p:nvSpPr>
          <p:cNvPr id="114692" name="Rectangle 4"/>
          <p:cNvSpPr>
            <a:spLocks noChangeArrowheads="1"/>
          </p:cNvSpPr>
          <p:nvPr/>
        </p:nvSpPr>
        <p:spPr bwMode="auto">
          <a:xfrm>
            <a:off x="914400" y="2362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Nutrients (oxygen, zinc, amino acids, nitrogen)</a:t>
            </a:r>
          </a:p>
        </p:txBody>
      </p:sp>
      <p:sp>
        <p:nvSpPr>
          <p:cNvPr id="114693" name="Rectangle 5"/>
          <p:cNvSpPr>
            <a:spLocks noChangeArrowheads="1"/>
          </p:cNvSpPr>
          <p:nvPr/>
        </p:nvSpPr>
        <p:spPr bwMode="auto">
          <a:xfrm>
            <a:off x="914400" y="3048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Temperature</a:t>
            </a:r>
          </a:p>
        </p:txBody>
      </p:sp>
      <p:sp>
        <p:nvSpPr>
          <p:cNvPr id="114694" name="Rectangle 6"/>
          <p:cNvSpPr>
            <a:spLocks noChangeArrowheads="1"/>
          </p:cNvSpPr>
          <p:nvPr/>
        </p:nvSpPr>
        <p:spPr bwMode="auto">
          <a:xfrm>
            <a:off x="914400" y="3733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Sugars (maltose)</a:t>
            </a:r>
          </a:p>
        </p:txBody>
      </p:sp>
      <p:sp>
        <p:nvSpPr>
          <p:cNvPr id="114695" name="Rectangle 7"/>
          <p:cNvSpPr>
            <a:spLocks noChangeArrowheads="1"/>
          </p:cNvSpPr>
          <p:nvPr/>
        </p:nvSpPr>
        <p:spPr bwMode="auto">
          <a:xfrm>
            <a:off x="914400" y="44958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pH</a:t>
            </a:r>
          </a:p>
        </p:txBody>
      </p:sp>
    </p:spTree>
    <p:extLst>
      <p:ext uri="{BB962C8B-B14F-4D97-AF65-F5344CB8AC3E}">
        <p14:creationId xmlns:p14="http://schemas.microsoft.com/office/powerpoint/2010/main" val="2312415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04800" y="304800"/>
            <a:ext cx="8534400" cy="914400"/>
          </a:xfrm>
        </p:spPr>
        <p:txBody>
          <a:bodyPr/>
          <a:lstStyle/>
          <a:p>
            <a:r>
              <a:rPr lang="en-US" sz="4800" dirty="0">
                <a:latin typeface="Microsoft Tai Le"/>
                <a:cs typeface="Microsoft Tai Le"/>
              </a:rPr>
              <a:t>How Big of a Starter?</a:t>
            </a:r>
          </a:p>
        </p:txBody>
      </p:sp>
      <p:sp>
        <p:nvSpPr>
          <p:cNvPr id="115715" name="Rectangle 3"/>
          <p:cNvSpPr>
            <a:spLocks noChangeArrowheads="1"/>
          </p:cNvSpPr>
          <p:nvPr/>
        </p:nvSpPr>
        <p:spPr bwMode="auto">
          <a:xfrm>
            <a:off x="914400" y="1600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(0.75 million cells/mL) * (mL of </a:t>
            </a:r>
            <a:r>
              <a:rPr lang="en-US" sz="2400" dirty="0" err="1">
                <a:effectLst>
                  <a:outerShdw blurRad="38100" dist="38100" dir="2700000" algn="tl">
                    <a:srgbClr val="000000"/>
                  </a:outerShdw>
                </a:effectLst>
                <a:latin typeface="Microsoft Tai Le"/>
                <a:cs typeface="Microsoft Tai Le"/>
              </a:rPr>
              <a:t>wort</a:t>
            </a:r>
            <a:r>
              <a:rPr lang="en-US" sz="2400" dirty="0">
                <a:effectLst>
                  <a:outerShdw blurRad="38100" dist="38100" dir="2700000" algn="tl">
                    <a:srgbClr val="000000"/>
                  </a:outerShdw>
                </a:effectLst>
                <a:latin typeface="Microsoft Tai Le"/>
                <a:cs typeface="Microsoft Tai Le"/>
              </a:rPr>
              <a:t>) * (ºP of </a:t>
            </a:r>
            <a:r>
              <a:rPr lang="en-US" sz="2400" dirty="0" err="1">
                <a:effectLst>
                  <a:outerShdw blurRad="38100" dist="38100" dir="2700000" algn="tl">
                    <a:srgbClr val="000000"/>
                  </a:outerShdw>
                </a:effectLst>
                <a:latin typeface="Microsoft Tai Le"/>
                <a:cs typeface="Microsoft Tai Le"/>
              </a:rPr>
              <a:t>wort</a:t>
            </a:r>
            <a:r>
              <a:rPr lang="en-US" sz="2400" dirty="0">
                <a:effectLst>
                  <a:outerShdw blurRad="38100" dist="38100" dir="2700000" algn="tl">
                    <a:srgbClr val="000000"/>
                  </a:outerShdw>
                </a:effectLst>
                <a:latin typeface="Microsoft Tai Le"/>
                <a:cs typeface="Microsoft Tai Le"/>
              </a:rPr>
              <a:t>)</a:t>
            </a:r>
          </a:p>
        </p:txBody>
      </p:sp>
      <p:sp>
        <p:nvSpPr>
          <p:cNvPr id="115716" name="Rectangle 4"/>
          <p:cNvSpPr>
            <a:spLocks noChangeArrowheads="1"/>
          </p:cNvSpPr>
          <p:nvPr/>
        </p:nvSpPr>
        <p:spPr bwMode="auto">
          <a:xfrm>
            <a:off x="1981200" y="2209800"/>
            <a:ext cx="365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2000" dirty="0">
                <a:effectLst>
                  <a:outerShdw blurRad="38100" dist="38100" dir="2700000" algn="tl">
                    <a:srgbClr val="000000"/>
                  </a:outerShdw>
                </a:effectLst>
              </a:rPr>
              <a:t> </a:t>
            </a:r>
            <a:r>
              <a:rPr lang="en-US" sz="2000" dirty="0">
                <a:effectLst>
                  <a:outerShdw blurRad="38100" dist="38100" dir="2700000" algn="tl">
                    <a:srgbClr val="000000"/>
                  </a:outerShdw>
                </a:effectLst>
                <a:latin typeface="Microsoft Tai Le"/>
                <a:cs typeface="Microsoft Tai Le"/>
              </a:rPr>
              <a:t>~ 20,000 mL in 5.25 gallons</a:t>
            </a:r>
          </a:p>
          <a:p>
            <a:pPr eaLnBrk="1" hangingPunct="1">
              <a:spcBef>
                <a:spcPct val="20000"/>
              </a:spcBef>
              <a:buClr>
                <a:schemeClr val="tx1"/>
              </a:buClr>
              <a:buSzPct val="70000"/>
              <a:buFont typeface="Wingdings" charset="0"/>
              <a:buNone/>
            </a:pPr>
            <a:r>
              <a:rPr lang="en-US" sz="2000" dirty="0">
                <a:effectLst>
                  <a:outerShdw blurRad="38100" dist="38100" dir="2700000" algn="tl">
                    <a:srgbClr val="000000"/>
                  </a:outerShdw>
                </a:effectLst>
                <a:latin typeface="Microsoft Tai Le"/>
                <a:cs typeface="Microsoft Tai Le"/>
              </a:rPr>
              <a:t>    1ºP ~ 1.004 SG</a:t>
            </a:r>
          </a:p>
          <a:p>
            <a:pPr eaLnBrk="1" hangingPunct="1">
              <a:spcBef>
                <a:spcPct val="20000"/>
              </a:spcBef>
              <a:buClr>
                <a:schemeClr val="tx1"/>
              </a:buClr>
              <a:buSzPct val="70000"/>
              <a:buFont typeface="Wingdings" charset="0"/>
              <a:buNone/>
            </a:pPr>
            <a:r>
              <a:rPr lang="en-US" sz="2000" dirty="0">
                <a:effectLst>
                  <a:outerShdw blurRad="38100" dist="38100" dir="2700000" algn="tl">
                    <a:srgbClr val="000000"/>
                  </a:outerShdw>
                </a:effectLst>
                <a:latin typeface="Microsoft Tai Le"/>
                <a:cs typeface="Microsoft Tai Le"/>
              </a:rPr>
              <a:t>    1.060 SG </a:t>
            </a:r>
            <a:r>
              <a:rPr lang="en-US" sz="2000" dirty="0" err="1">
                <a:effectLst>
                  <a:outerShdw blurRad="38100" dist="38100" dir="2700000" algn="tl">
                    <a:srgbClr val="000000"/>
                  </a:outerShdw>
                </a:effectLst>
                <a:latin typeface="Microsoft Tai Le"/>
                <a:cs typeface="Microsoft Tai Le"/>
              </a:rPr>
              <a:t>wort</a:t>
            </a:r>
            <a:endParaRPr lang="en-US" sz="2000" dirty="0">
              <a:effectLst>
                <a:outerShdw blurRad="38100" dist="38100" dir="2700000" algn="tl">
                  <a:srgbClr val="000000"/>
                </a:outerShdw>
              </a:effectLst>
              <a:latin typeface="Microsoft Tai Le"/>
              <a:cs typeface="Microsoft Tai Le"/>
            </a:endParaRPr>
          </a:p>
        </p:txBody>
      </p:sp>
      <p:sp>
        <p:nvSpPr>
          <p:cNvPr id="115717" name="Rectangle 5"/>
          <p:cNvSpPr>
            <a:spLocks noChangeArrowheads="1"/>
          </p:cNvSpPr>
          <p:nvPr/>
        </p:nvSpPr>
        <p:spPr bwMode="auto">
          <a:xfrm>
            <a:off x="914400" y="4191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225,000,000 cells   </a:t>
            </a:r>
            <a:r>
              <a:rPr lang="en-US" sz="2000" dirty="0">
                <a:effectLst>
                  <a:outerShdw blurRad="38100" dist="38100" dir="2700000" algn="tl">
                    <a:srgbClr val="000000"/>
                  </a:outerShdw>
                </a:effectLst>
                <a:latin typeface="Microsoft Tai Le"/>
                <a:cs typeface="Microsoft Tai Le"/>
              </a:rPr>
              <a:t>(double for lager)</a:t>
            </a:r>
          </a:p>
        </p:txBody>
      </p:sp>
      <p:sp>
        <p:nvSpPr>
          <p:cNvPr id="115718" name="Rectangle 6"/>
          <p:cNvSpPr>
            <a:spLocks noChangeArrowheads="1"/>
          </p:cNvSpPr>
          <p:nvPr/>
        </p:nvSpPr>
        <p:spPr bwMode="auto">
          <a:xfrm>
            <a:off x="1447800" y="4724400"/>
            <a:ext cx="624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2000" dirty="0">
                <a:effectLst>
                  <a:outerShdw blurRad="38100" dist="38100" dir="2700000" algn="tl">
                    <a:srgbClr val="000000"/>
                  </a:outerShdw>
                </a:effectLst>
                <a:latin typeface="Microsoft Tai Le"/>
                <a:cs typeface="Microsoft Tai Le"/>
              </a:rPr>
              <a:t> On average, a White Labs </a:t>
            </a:r>
            <a:r>
              <a:rPr lang="en-US" sz="2000" dirty="0" err="1">
                <a:effectLst>
                  <a:outerShdw blurRad="38100" dist="38100" dir="2700000" algn="tl">
                    <a:srgbClr val="000000"/>
                  </a:outerShdw>
                </a:effectLst>
                <a:latin typeface="Microsoft Tai Le"/>
                <a:cs typeface="Microsoft Tai Le"/>
              </a:rPr>
              <a:t>Pitchable</a:t>
            </a:r>
            <a:r>
              <a:rPr lang="en-US" sz="2000" dirty="0">
                <a:effectLst>
                  <a:outerShdw blurRad="38100" dist="38100" dir="2700000" algn="tl">
                    <a:srgbClr val="000000"/>
                  </a:outerShdw>
                </a:effectLst>
                <a:latin typeface="Microsoft Tai Le"/>
                <a:cs typeface="Microsoft Tai Le"/>
              </a:rPr>
              <a:t> Yeast vial and </a:t>
            </a:r>
            <a:r>
              <a:rPr lang="en-US" sz="2000" dirty="0" err="1">
                <a:effectLst>
                  <a:outerShdw blurRad="38100" dist="38100" dir="2700000" algn="tl">
                    <a:srgbClr val="000000"/>
                  </a:outerShdw>
                </a:effectLst>
                <a:latin typeface="Microsoft Tai Le"/>
                <a:cs typeface="Microsoft Tai Le"/>
              </a:rPr>
              <a:t>Wyeast</a:t>
            </a:r>
            <a:r>
              <a:rPr lang="en-US" sz="2000" dirty="0">
                <a:effectLst>
                  <a:outerShdw blurRad="38100" dist="38100" dir="2700000" algn="tl">
                    <a:srgbClr val="000000"/>
                  </a:outerShdw>
                </a:effectLst>
                <a:latin typeface="Microsoft Tai Le"/>
                <a:cs typeface="Microsoft Tai Le"/>
              </a:rPr>
              <a:t> Activator 125XL Smack Pack contain 100,000,000 cells</a:t>
            </a:r>
          </a:p>
        </p:txBody>
      </p:sp>
      <p:sp>
        <p:nvSpPr>
          <p:cNvPr id="115719" name="Rectangle 7"/>
          <p:cNvSpPr>
            <a:spLocks noChangeArrowheads="1"/>
          </p:cNvSpPr>
          <p:nvPr/>
        </p:nvSpPr>
        <p:spPr bwMode="auto">
          <a:xfrm>
            <a:off x="914400" y="3505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2400" dirty="0">
                <a:effectLst>
                  <a:outerShdw blurRad="38100" dist="38100" dir="2700000" algn="tl">
                    <a:srgbClr val="000000"/>
                  </a:outerShdw>
                </a:effectLst>
                <a:latin typeface="Microsoft Tai Le"/>
                <a:cs typeface="Microsoft Tai Le"/>
              </a:rPr>
              <a:t> (750,000 cells/mL) * (20,000 mL of </a:t>
            </a:r>
            <a:r>
              <a:rPr lang="en-US" sz="2400" dirty="0" err="1">
                <a:effectLst>
                  <a:outerShdw blurRad="38100" dist="38100" dir="2700000" algn="tl">
                    <a:srgbClr val="000000"/>
                  </a:outerShdw>
                </a:effectLst>
                <a:latin typeface="Microsoft Tai Le"/>
                <a:cs typeface="Microsoft Tai Le"/>
              </a:rPr>
              <a:t>wort</a:t>
            </a:r>
            <a:r>
              <a:rPr lang="en-US" sz="2400" dirty="0">
                <a:effectLst>
                  <a:outerShdw blurRad="38100" dist="38100" dir="2700000" algn="tl">
                    <a:srgbClr val="000000"/>
                  </a:outerShdw>
                </a:effectLst>
                <a:latin typeface="Microsoft Tai Le"/>
                <a:cs typeface="Microsoft Tai Le"/>
              </a:rPr>
              <a:t>) * (60/4)</a:t>
            </a:r>
          </a:p>
        </p:txBody>
      </p:sp>
      <p:sp>
        <p:nvSpPr>
          <p:cNvPr id="115720" name="Rectangle 8"/>
          <p:cNvSpPr>
            <a:spLocks noChangeArrowheads="1"/>
          </p:cNvSpPr>
          <p:nvPr/>
        </p:nvSpPr>
        <p:spPr bwMode="auto">
          <a:xfrm>
            <a:off x="914400" y="5791200"/>
            <a:ext cx="731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None/>
            </a:pPr>
            <a:r>
              <a:rPr lang="en-US" sz="2800" b="1" dirty="0">
                <a:effectLst>
                  <a:outerShdw blurRad="38100" dist="38100" dir="2700000" algn="tl">
                    <a:srgbClr val="000000"/>
                  </a:outerShdw>
                </a:effectLst>
                <a:latin typeface="Microsoft Tai Le"/>
                <a:cs typeface="Microsoft Tai Le"/>
              </a:rPr>
              <a:t> In general, a two liter starter doubles the amount of yeast in a single vial or pack</a:t>
            </a:r>
          </a:p>
        </p:txBody>
      </p:sp>
    </p:spTree>
    <p:extLst>
      <p:ext uri="{BB962C8B-B14F-4D97-AF65-F5344CB8AC3E}">
        <p14:creationId xmlns:p14="http://schemas.microsoft.com/office/powerpoint/2010/main" val="1161164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Water</a:t>
            </a:r>
            <a:endParaRPr lang="bs-Latn-BA" dirty="0">
              <a:latin typeface="Microsoft Tai Le"/>
              <a:cs typeface="Microsoft Tai Le"/>
            </a:endParaRPr>
          </a:p>
        </p:txBody>
      </p:sp>
      <p:sp>
        <p:nvSpPr>
          <p:cNvPr id="3" name="Content Placeholder 2"/>
          <p:cNvSpPr>
            <a:spLocks noGrp="1"/>
          </p:cNvSpPr>
          <p:nvPr>
            <p:ph idx="1"/>
          </p:nvPr>
        </p:nvSpPr>
        <p:spPr/>
        <p:txBody>
          <a:bodyPr/>
          <a:lstStyle/>
          <a:p>
            <a:r>
              <a:rPr lang="bs-Latn-BA" dirty="0" smtClean="0">
                <a:latin typeface="Microsoft Tai Le"/>
                <a:cs typeface="Microsoft Tai Le"/>
              </a:rPr>
              <a:t>Is the main ingredient in beer</a:t>
            </a:r>
          </a:p>
          <a:p>
            <a:r>
              <a:rPr lang="bs-Latn-BA" dirty="0" smtClean="0">
                <a:latin typeface="Microsoft Tai Le"/>
                <a:cs typeface="Microsoft Tai Le"/>
              </a:rPr>
              <a:t>Contains a variety of chemicals that vary by water source - precipitation, surface water, groundwater</a:t>
            </a:r>
          </a:p>
          <a:p>
            <a:r>
              <a:rPr lang="bs-Latn-BA" dirty="0" smtClean="0">
                <a:latin typeface="Microsoft Tai Le"/>
                <a:cs typeface="Microsoft Tai Le"/>
              </a:rPr>
              <a:t>Impacts beer process and flavor</a:t>
            </a:r>
          </a:p>
          <a:p>
            <a:r>
              <a:rPr lang="bs-Latn-BA" dirty="0" smtClean="0">
                <a:latin typeface="Microsoft Tai Le"/>
                <a:cs typeface="Microsoft Tai Le"/>
              </a:rPr>
              <a:t>Can make the difference between good beer and great beer</a:t>
            </a:r>
          </a:p>
          <a:p>
            <a:pPr marL="0" indent="0">
              <a:buNone/>
            </a:pPr>
            <a:endParaRPr lang="bs-Latn-BA" dirty="0">
              <a:latin typeface="Microsoft Tai Le"/>
              <a:cs typeface="Microsoft Tai Le"/>
            </a:endParaRPr>
          </a:p>
        </p:txBody>
      </p:sp>
    </p:spTree>
    <p:extLst>
      <p:ext uri="{BB962C8B-B14F-4D97-AF65-F5344CB8AC3E}">
        <p14:creationId xmlns:p14="http://schemas.microsoft.com/office/powerpoint/2010/main" val="173932703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304800" y="304800"/>
            <a:ext cx="8534400" cy="914400"/>
          </a:xfrm>
        </p:spPr>
        <p:txBody>
          <a:bodyPr/>
          <a:lstStyle/>
          <a:p>
            <a:r>
              <a:rPr lang="en-US" sz="5400" dirty="0">
                <a:latin typeface="Microsoft Tai Le"/>
                <a:cs typeface="Microsoft Tai Le"/>
              </a:rPr>
              <a:t>Yeast Ranching</a:t>
            </a:r>
          </a:p>
        </p:txBody>
      </p:sp>
      <p:sp>
        <p:nvSpPr>
          <p:cNvPr id="116739" name="Rectangle 3"/>
          <p:cNvSpPr>
            <a:spLocks noChangeArrowheads="1"/>
          </p:cNvSpPr>
          <p:nvPr/>
        </p:nvSpPr>
        <p:spPr bwMode="auto">
          <a:xfrm>
            <a:off x="3124200" y="22860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buClr>
                <a:schemeClr val="tx1"/>
              </a:buClr>
              <a:buSzPct val="70000"/>
              <a:buFont typeface="Wingdings" charset="0"/>
              <a:buChar char="§"/>
            </a:pPr>
            <a:r>
              <a:rPr lang="en-US" sz="3600" dirty="0">
                <a:effectLst>
                  <a:outerShdw blurRad="38100" dist="38100" dir="2700000" algn="tl">
                    <a:srgbClr val="000000"/>
                  </a:outerShdw>
                </a:effectLst>
              </a:rPr>
              <a:t> </a:t>
            </a:r>
            <a:r>
              <a:rPr lang="en-US" sz="3600" dirty="0">
                <a:effectLst>
                  <a:outerShdw blurRad="38100" dist="38100" dir="2700000" algn="tl">
                    <a:srgbClr val="000000"/>
                  </a:outerShdw>
                </a:effectLst>
                <a:latin typeface="Microsoft Tai Le"/>
                <a:cs typeface="Microsoft Tai Le"/>
              </a:rPr>
              <a:t>Cultivation</a:t>
            </a:r>
          </a:p>
          <a:p>
            <a:pPr eaLnBrk="1" hangingPunct="1">
              <a:spcBef>
                <a:spcPct val="20000"/>
              </a:spcBef>
              <a:buClr>
                <a:schemeClr val="tx1"/>
              </a:buClr>
              <a:buSzPct val="70000"/>
              <a:buFont typeface="Wingdings" charset="0"/>
              <a:buChar char="§"/>
            </a:pPr>
            <a:r>
              <a:rPr lang="en-US" sz="3600" dirty="0">
                <a:effectLst>
                  <a:outerShdw blurRad="38100" dist="38100" dir="2700000" algn="tl">
                    <a:srgbClr val="000000"/>
                  </a:outerShdw>
                </a:effectLst>
                <a:latin typeface="Microsoft Tai Le"/>
                <a:cs typeface="Microsoft Tai Le"/>
              </a:rPr>
              <a:t> Process</a:t>
            </a:r>
          </a:p>
          <a:p>
            <a:pPr eaLnBrk="1" hangingPunct="1">
              <a:spcBef>
                <a:spcPct val="20000"/>
              </a:spcBef>
              <a:buClr>
                <a:schemeClr val="tx1"/>
              </a:buClr>
              <a:buSzPct val="70000"/>
              <a:buFont typeface="Wingdings" charset="0"/>
              <a:buChar char="§"/>
            </a:pPr>
            <a:r>
              <a:rPr lang="en-US" sz="3600" dirty="0">
                <a:effectLst>
                  <a:outerShdw blurRad="38100" dist="38100" dir="2700000" algn="tl">
                    <a:srgbClr val="000000"/>
                  </a:outerShdw>
                </a:effectLst>
                <a:latin typeface="Microsoft Tai Le"/>
                <a:cs typeface="Microsoft Tai Le"/>
              </a:rPr>
              <a:t> Storage</a:t>
            </a:r>
          </a:p>
          <a:p>
            <a:pPr eaLnBrk="1" hangingPunct="1">
              <a:spcBef>
                <a:spcPct val="20000"/>
              </a:spcBef>
              <a:buClr>
                <a:schemeClr val="tx1"/>
              </a:buClr>
              <a:buSzPct val="70000"/>
              <a:buFont typeface="Wingdings" charset="0"/>
              <a:buChar char="§"/>
            </a:pPr>
            <a:r>
              <a:rPr lang="en-US" sz="3600" dirty="0">
                <a:effectLst>
                  <a:outerShdw blurRad="38100" dist="38100" dir="2700000" algn="tl">
                    <a:srgbClr val="000000"/>
                  </a:outerShdw>
                </a:effectLst>
                <a:latin typeface="Microsoft Tai Le"/>
                <a:cs typeface="Microsoft Tai Le"/>
              </a:rPr>
              <a:t> How to use</a:t>
            </a:r>
          </a:p>
        </p:txBody>
      </p:sp>
    </p:spTree>
    <p:extLst>
      <p:ext uri="{BB962C8B-B14F-4D97-AF65-F5344CB8AC3E}">
        <p14:creationId xmlns:p14="http://schemas.microsoft.com/office/powerpoint/2010/main" val="4120234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28600"/>
            <a:ext cx="7772400" cy="914400"/>
          </a:xfrm>
        </p:spPr>
        <p:txBody>
          <a:bodyPr/>
          <a:lstStyle/>
          <a:p>
            <a:pPr eaLnBrk="1" fontAlgn="auto" hangingPunct="1">
              <a:spcAft>
                <a:spcPts val="0"/>
              </a:spcAft>
              <a:defRPr/>
            </a:pPr>
            <a:r>
              <a:rPr lang="en-US" dirty="0" smtClean="0">
                <a:latin typeface="Microsoft Tai Le"/>
                <a:ea typeface="+mj-ea"/>
                <a:cs typeface="Microsoft Tai Le"/>
              </a:rPr>
              <a:t>Thank you! Cheers!</a:t>
            </a:r>
            <a:endParaRPr lang="en-US" dirty="0">
              <a:latin typeface="Microsoft Tai Le"/>
              <a:ea typeface="+mj-ea"/>
              <a:cs typeface="Microsoft Tai Le"/>
            </a:endParaRPr>
          </a:p>
        </p:txBody>
      </p:sp>
      <p:sp>
        <p:nvSpPr>
          <p:cNvPr id="50178" name="Subtitle 6"/>
          <p:cNvSpPr>
            <a:spLocks noGrp="1"/>
          </p:cNvSpPr>
          <p:nvPr>
            <p:ph type="subTitle" idx="1"/>
          </p:nvPr>
        </p:nvSpPr>
        <p:spPr>
          <a:xfrm>
            <a:off x="1371600" y="4648200"/>
            <a:ext cx="6172200" cy="1371600"/>
          </a:xfrm>
        </p:spPr>
        <p:txBody>
          <a:bodyPr>
            <a:normAutofit fontScale="77500" lnSpcReduction="20000"/>
          </a:bodyPr>
          <a:lstStyle/>
          <a:p>
            <a:pPr eaLnBrk="1" hangingPunct="1"/>
            <a:r>
              <a:rPr lang="en-US" dirty="0">
                <a:solidFill>
                  <a:srgbClr val="000000"/>
                </a:solidFill>
                <a:latin typeface="Microsoft Tai Le"/>
                <a:cs typeface="Microsoft Tai Le"/>
              </a:rPr>
              <a:t>We hope to see you shortly at Steins Beer Garden, 895 Villa Street in Mountain View, for more discussion of beer and brewing</a:t>
            </a:r>
          </a:p>
        </p:txBody>
      </p:sp>
      <p:sp>
        <p:nvSpPr>
          <p:cNvPr id="4" name="Rectangle 3"/>
          <p:cNvSpPr/>
          <p:nvPr/>
        </p:nvSpPr>
        <p:spPr>
          <a:xfrm>
            <a:off x="1143000" y="3124200"/>
            <a:ext cx="6785782" cy="1107996"/>
          </a:xfrm>
          <a:prstGeom prst="rect">
            <a:avLst/>
          </a:prstGeom>
        </p:spPr>
        <p:txBody>
          <a:bodyPr wrap="none">
            <a:spAutoFit/>
          </a:bodyPr>
          <a:lstStyle/>
          <a:p>
            <a:pPr algn="ctr"/>
            <a:r>
              <a:rPr lang="en-US" sz="2400" b="1" dirty="0">
                <a:latin typeface="Microsoft Tai Le"/>
                <a:cs typeface="Microsoft Tai Le"/>
              </a:rPr>
              <a:t>Visit </a:t>
            </a:r>
            <a:r>
              <a:rPr lang="en-US" sz="2400" b="1" dirty="0">
                <a:latin typeface="Microsoft Tai Le"/>
                <a:cs typeface="Microsoft Tai Le"/>
                <a:hlinkClick r:id="rId2"/>
              </a:rPr>
              <a:t>www.sudzers.org/?p=</a:t>
            </a:r>
            <a:r>
              <a:rPr lang="en-US" sz="2400" b="1" dirty="0" smtClean="0">
                <a:latin typeface="Microsoft Tai Le"/>
                <a:cs typeface="Microsoft Tai Le"/>
                <a:hlinkClick r:id="rId2"/>
              </a:rPr>
              <a:t>1444</a:t>
            </a:r>
            <a:r>
              <a:rPr lang="en-US" sz="2400" b="1" dirty="0" smtClean="0">
                <a:latin typeface="Microsoft Tai Le"/>
                <a:cs typeface="Microsoft Tai Le"/>
              </a:rPr>
              <a:t> to </a:t>
            </a:r>
            <a:r>
              <a:rPr lang="en-US" sz="2400" b="1" dirty="0">
                <a:latin typeface="Microsoft Tai Le"/>
                <a:cs typeface="Microsoft Tai Le"/>
              </a:rPr>
              <a:t>download </a:t>
            </a:r>
            <a:endParaRPr lang="en-US" sz="2400" b="1" dirty="0" smtClean="0">
              <a:latin typeface="Microsoft Tai Le"/>
              <a:cs typeface="Microsoft Tai Le"/>
            </a:endParaRPr>
          </a:p>
          <a:p>
            <a:pPr algn="ctr"/>
            <a:r>
              <a:rPr lang="en-US" sz="2400" b="1" dirty="0" smtClean="0">
                <a:latin typeface="Microsoft Tai Le"/>
                <a:cs typeface="Microsoft Tai Le"/>
              </a:rPr>
              <a:t>or </a:t>
            </a:r>
            <a:r>
              <a:rPr lang="en-US" sz="2400" b="1" dirty="0">
                <a:latin typeface="Microsoft Tai Le"/>
                <a:cs typeface="Microsoft Tai Le"/>
              </a:rPr>
              <a:t>print a copy of this presentation</a:t>
            </a:r>
          </a:p>
          <a:p>
            <a:endParaRPr lang="en-US" dirty="0"/>
          </a:p>
        </p:txBody>
      </p:sp>
      <p:sp>
        <p:nvSpPr>
          <p:cNvPr id="7" name="Subtitle 6"/>
          <p:cNvSpPr txBox="1">
            <a:spLocks/>
          </p:cNvSpPr>
          <p:nvPr/>
        </p:nvSpPr>
        <p:spPr>
          <a:xfrm>
            <a:off x="1371600" y="1905000"/>
            <a:ext cx="6172200" cy="762000"/>
          </a:xfrm>
          <a:prstGeom prst="rect">
            <a:avLst/>
          </a:prstGeom>
          <a:noFill/>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b="1" kern="1200">
                <a:solidFill>
                  <a:schemeClr val="bg1"/>
                </a:solidFill>
                <a:effectLst>
                  <a:outerShdw blurRad="38100" dist="38100" dir="2700000" algn="tl">
                    <a:srgbClr val="000000">
                      <a:alpha val="43137"/>
                    </a:srgbClr>
                  </a:outerShdw>
                </a:effectLst>
                <a:latin typeface="Microsoft New Tai Lue" pitchFamily="34" charset="0"/>
                <a:ea typeface="+mn-ea"/>
                <a:cs typeface="Microsoft New Tai Lue"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icrosoft New Tai Lue" pitchFamily="34" charset="0"/>
                <a:ea typeface="+mn-ea"/>
                <a:cs typeface="Microsoft New Tai Lue"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icrosoft New Tai Lue" pitchFamily="34" charset="0"/>
                <a:ea typeface="+mn-ea"/>
                <a:cs typeface="Microsoft New Tai Lue"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icrosoft New Tai Lue" pitchFamily="34" charset="0"/>
                <a:ea typeface="+mn-ea"/>
                <a:cs typeface="Microsoft New Tai Lue"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icrosoft New Tai Lue" pitchFamily="34" charset="0"/>
                <a:ea typeface="+mn-ea"/>
                <a:cs typeface="Microsoft New Tai Lue"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rgbClr val="000000"/>
                </a:solidFill>
                <a:latin typeface="Microsoft Tai Le"/>
                <a:cs typeface="Microsoft Tai Le"/>
              </a:rPr>
              <a:t>We</a:t>
            </a:r>
            <a:r>
              <a:rPr lang="en-US" sz="2400" dirty="0" smtClean="0">
                <a:solidFill>
                  <a:srgbClr val="000000"/>
                </a:solidFill>
                <a:latin typeface="+mj-lt"/>
                <a:cs typeface="Microsoft Tai Le"/>
              </a:rPr>
              <a:t>’</a:t>
            </a:r>
            <a:r>
              <a:rPr lang="en-US" sz="2400" dirty="0" smtClean="0">
                <a:solidFill>
                  <a:srgbClr val="000000"/>
                </a:solidFill>
                <a:latin typeface="Microsoft Tai Le"/>
                <a:cs typeface="Microsoft Tai Le"/>
              </a:rPr>
              <a:t>re happy to answer any questions</a:t>
            </a:r>
            <a:endParaRPr lang="en-US" sz="2400" dirty="0">
              <a:solidFill>
                <a:srgbClr val="000000"/>
              </a:solidFill>
              <a:latin typeface="Microsoft Tai Le"/>
              <a:cs typeface="Microsoft Tai Le"/>
            </a:endParaRPr>
          </a:p>
        </p:txBody>
      </p:sp>
    </p:spTree>
    <p:extLst>
      <p:ext uri="{BB962C8B-B14F-4D97-AF65-F5344CB8AC3E}">
        <p14:creationId xmlns:p14="http://schemas.microsoft.com/office/powerpoint/2010/main" val="3125219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dirty="0" smtClean="0">
                <a:latin typeface="Microsoft Tai Le"/>
                <a:cs typeface="Microsoft Tai Le"/>
              </a:rPr>
              <a:t>Key Topics - Water</a:t>
            </a:r>
            <a:endParaRPr lang="bs-Latn-BA" dirty="0">
              <a:latin typeface="Microsoft Tai Le"/>
              <a:cs typeface="Microsoft Tai Le"/>
            </a:endParaRPr>
          </a:p>
        </p:txBody>
      </p:sp>
      <p:sp>
        <p:nvSpPr>
          <p:cNvPr id="3" name="Content Placeholder 2"/>
          <p:cNvSpPr>
            <a:spLocks noGrp="1"/>
          </p:cNvSpPr>
          <p:nvPr>
            <p:ph idx="1"/>
          </p:nvPr>
        </p:nvSpPr>
        <p:spPr/>
        <p:txBody>
          <a:bodyPr>
            <a:normAutofit/>
          </a:bodyPr>
          <a:lstStyle/>
          <a:p>
            <a:r>
              <a:rPr lang="bs-Latn-BA" dirty="0" smtClean="0">
                <a:latin typeface="Microsoft Tai Le"/>
                <a:cs typeface="Microsoft Tai Le"/>
              </a:rPr>
              <a:t>Removing chlorine and chloramines</a:t>
            </a:r>
          </a:p>
          <a:p>
            <a:r>
              <a:rPr lang="bs-Latn-BA" dirty="0" smtClean="0">
                <a:latin typeface="Microsoft Tai Le"/>
                <a:cs typeface="Microsoft Tai Le"/>
              </a:rPr>
              <a:t>Managing water profiles</a:t>
            </a:r>
          </a:p>
          <a:p>
            <a:pPr lvl="1"/>
            <a:r>
              <a:rPr lang="en-US" dirty="0">
                <a:latin typeface="Microsoft Tai Le"/>
                <a:cs typeface="Microsoft Tai Le"/>
              </a:rPr>
              <a:t>W</a:t>
            </a:r>
            <a:r>
              <a:rPr lang="bs-Latn-BA" dirty="0">
                <a:latin typeface="Microsoft Tai Le"/>
                <a:cs typeface="Microsoft Tai Le"/>
              </a:rPr>
              <a:t>ater profiles for beer styles</a:t>
            </a:r>
          </a:p>
          <a:p>
            <a:pPr lvl="1"/>
            <a:r>
              <a:rPr lang="en-US" dirty="0" smtClean="0">
                <a:latin typeface="Microsoft Tai Le"/>
                <a:cs typeface="Microsoft Tai Le"/>
              </a:rPr>
              <a:t>I</a:t>
            </a:r>
            <a:r>
              <a:rPr lang="bs-Latn-BA" dirty="0" smtClean="0">
                <a:latin typeface="Microsoft Tai Le"/>
                <a:cs typeface="Microsoft Tai Le"/>
              </a:rPr>
              <a:t>mportant ions for brewing</a:t>
            </a:r>
          </a:p>
          <a:p>
            <a:pPr lvl="1"/>
            <a:r>
              <a:rPr lang="bs-Latn-BA" dirty="0" smtClean="0">
                <a:latin typeface="Microsoft Tai Le"/>
                <a:cs typeface="Microsoft Tai Le"/>
              </a:rPr>
              <a:t>Brewing adjuncts to adjust ion concentrations</a:t>
            </a:r>
          </a:p>
          <a:p>
            <a:pPr lvl="1"/>
            <a:r>
              <a:rPr lang="en-US" dirty="0" smtClean="0">
                <a:latin typeface="Microsoft Tai Le"/>
                <a:cs typeface="Microsoft Tai Le"/>
              </a:rPr>
              <a:t>W</a:t>
            </a:r>
            <a:r>
              <a:rPr lang="bs-Latn-BA" dirty="0" smtClean="0">
                <a:latin typeface="Microsoft Tai Le"/>
                <a:cs typeface="Microsoft Tai Le"/>
              </a:rPr>
              <a:t>ater calculators</a:t>
            </a:r>
          </a:p>
          <a:p>
            <a:pPr>
              <a:buFont typeface="Arial"/>
              <a:buChar char="•"/>
            </a:pPr>
            <a:r>
              <a:rPr lang="bs-Latn-BA" dirty="0">
                <a:latin typeface="Microsoft Tai Le"/>
                <a:cs typeface="Microsoft Tai Le"/>
              </a:rPr>
              <a:t>pH, alkalinity, and </a:t>
            </a:r>
            <a:r>
              <a:rPr lang="bs-Latn-BA" dirty="0" smtClean="0">
                <a:latin typeface="Microsoft Tai Le"/>
                <a:cs typeface="Microsoft Tai Le"/>
              </a:rPr>
              <a:t>hardness</a:t>
            </a:r>
            <a:endParaRPr lang="bs-Latn-BA" dirty="0">
              <a:latin typeface="Microsoft Tai Le"/>
              <a:cs typeface="Microsoft Tai Le"/>
            </a:endParaRPr>
          </a:p>
        </p:txBody>
      </p:sp>
    </p:spTree>
    <p:extLst>
      <p:ext uri="{BB962C8B-B14F-4D97-AF65-F5344CB8AC3E}">
        <p14:creationId xmlns:p14="http://schemas.microsoft.com/office/powerpoint/2010/main" val="17393270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Removing Chlorine and Chloramine</a:t>
            </a:r>
            <a:endParaRPr lang="bs-Latn-BA" sz="4400" dirty="0">
              <a:latin typeface="Microsoft Tai Le"/>
              <a:cs typeface="Microsoft Tai Le"/>
            </a:endParaRPr>
          </a:p>
        </p:txBody>
      </p:sp>
      <p:sp>
        <p:nvSpPr>
          <p:cNvPr id="3" name="Content Placeholder 2"/>
          <p:cNvSpPr>
            <a:spLocks noGrp="1"/>
          </p:cNvSpPr>
          <p:nvPr>
            <p:ph idx="1"/>
          </p:nvPr>
        </p:nvSpPr>
        <p:spPr>
          <a:xfrm>
            <a:off x="457200" y="1752600"/>
            <a:ext cx="6705600" cy="4373563"/>
          </a:xfrm>
        </p:spPr>
        <p:txBody>
          <a:bodyPr>
            <a:normAutofit fontScale="92500" lnSpcReduction="20000"/>
          </a:bodyPr>
          <a:lstStyle/>
          <a:p>
            <a:r>
              <a:rPr lang="bs-Latn-BA" dirty="0" smtClean="0">
                <a:latin typeface="Microsoft Tai Le"/>
                <a:cs typeface="Microsoft Tai Le"/>
              </a:rPr>
              <a:t>Used to disinfect tap water for public health</a:t>
            </a:r>
          </a:p>
          <a:p>
            <a:r>
              <a:rPr lang="bs-Latn-BA" dirty="0" smtClean="0">
                <a:latin typeface="Microsoft Tai Le"/>
                <a:cs typeface="Microsoft Tai Le"/>
              </a:rPr>
              <a:t>Can react with phenols to produce chlorophenols </a:t>
            </a:r>
            <a:r>
              <a:rPr lang="bs-Latn-BA" dirty="0" smtClean="0">
                <a:latin typeface="Microsoft Tai Le"/>
                <a:cs typeface="Microsoft Tai Le"/>
                <a:sym typeface="Wingdings"/>
              </a:rPr>
              <a:t> “band aid beer”</a:t>
            </a:r>
          </a:p>
          <a:p>
            <a:r>
              <a:rPr lang="bs-Latn-BA" dirty="0" smtClean="0">
                <a:latin typeface="Microsoft Tai Le"/>
                <a:cs typeface="Microsoft Tai Le"/>
              </a:rPr>
              <a:t>Chlorine can be removed through carbon filtering, UV light photolysis, boiling, or letting water sit</a:t>
            </a:r>
          </a:p>
          <a:p>
            <a:r>
              <a:rPr lang="bs-Latn-BA" dirty="0" smtClean="0">
                <a:latin typeface="Microsoft Tai Le"/>
                <a:cs typeface="Microsoft Tai Le"/>
              </a:rPr>
              <a:t>Chloramine needs to be broken down chemically with campden tablets (which also remove chlorine)</a:t>
            </a:r>
            <a:endParaRPr lang="bs-Latn-BA" dirty="0">
              <a:latin typeface="Microsoft Tai Le"/>
              <a:cs typeface="Microsoft Tai Le"/>
            </a:endParaRPr>
          </a:p>
        </p:txBody>
      </p:sp>
      <p:pic>
        <p:nvPicPr>
          <p:cNvPr id="4" name="Picture 3" descr="band-ai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362200"/>
            <a:ext cx="1960245" cy="3200400"/>
          </a:xfrm>
          <a:prstGeom prst="rect">
            <a:avLst/>
          </a:prstGeom>
        </p:spPr>
      </p:pic>
    </p:spTree>
    <p:extLst>
      <p:ext uri="{BB962C8B-B14F-4D97-AF65-F5344CB8AC3E}">
        <p14:creationId xmlns:p14="http://schemas.microsoft.com/office/powerpoint/2010/main" val="17393270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p>
            <a:r>
              <a:rPr lang="bs-Latn-BA" sz="4400" dirty="0" smtClean="0">
                <a:latin typeface="Microsoft Tai Le"/>
                <a:cs typeface="Microsoft Tai Le"/>
              </a:rPr>
              <a:t>Water Profiles for Lager Styles</a:t>
            </a:r>
            <a:endParaRPr lang="bs-Latn-BA" sz="4400" dirty="0">
              <a:latin typeface="Microsoft Tai Le"/>
              <a:cs typeface="Microsoft Tai Le"/>
            </a:endParaRPr>
          </a:p>
        </p:txBody>
      </p:sp>
      <p:pic>
        <p:nvPicPr>
          <p:cNvPr id="8" name="Picture 7" descr="Screen Shot 2014-06-15 at 10.47.36 A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7545"/>
            <a:ext cx="9144000" cy="3718901"/>
          </a:xfrm>
          <a:prstGeom prst="rect">
            <a:avLst/>
          </a:prstGeom>
        </p:spPr>
      </p:pic>
      <p:sp>
        <p:nvSpPr>
          <p:cNvPr id="9" name="Rectangle 8"/>
          <p:cNvSpPr/>
          <p:nvPr/>
        </p:nvSpPr>
        <p:spPr>
          <a:xfrm>
            <a:off x="1143000" y="5867400"/>
            <a:ext cx="6781800" cy="646331"/>
          </a:xfrm>
          <a:prstGeom prst="rect">
            <a:avLst/>
          </a:prstGeom>
        </p:spPr>
        <p:txBody>
          <a:bodyPr wrap="square">
            <a:spAutoFit/>
          </a:bodyPr>
          <a:lstStyle/>
          <a:p>
            <a:r>
              <a:rPr lang="en-US" i="1" dirty="0"/>
              <a:t>Source: </a:t>
            </a:r>
            <a:r>
              <a:rPr lang="en-US" i="1" u="sng" dirty="0" smtClean="0"/>
              <a:t>Water: A Comprehensive Guide for Brewer</a:t>
            </a:r>
            <a:r>
              <a:rPr lang="en-US" i="1" dirty="0" smtClean="0"/>
              <a:t>s by John Palmer and Colin Kaminski.©2013 Brewers Publications, pp. 156-157.</a:t>
            </a:r>
            <a:endParaRPr lang="en-US" i="1" dirty="0"/>
          </a:p>
        </p:txBody>
      </p:sp>
    </p:spTree>
    <p:extLst>
      <p:ext uri="{BB962C8B-B14F-4D97-AF65-F5344CB8AC3E}">
        <p14:creationId xmlns:p14="http://schemas.microsoft.com/office/powerpoint/2010/main" val="37317924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am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3560</Words>
  <Application>Microsoft Macintosh PowerPoint</Application>
  <PresentationFormat>On-screen Show (4:3)</PresentationFormat>
  <Paragraphs>396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Game-PowerPoint-Template</vt:lpstr>
      <vt:lpstr>Intermediate Homebrewing</vt:lpstr>
      <vt:lpstr>Andrew Carroll</vt:lpstr>
      <vt:lpstr>Derek Wolfgram</vt:lpstr>
      <vt:lpstr>Doug Weitz</vt:lpstr>
      <vt:lpstr>Primary Components of Beer</vt:lpstr>
      <vt:lpstr>Water</vt:lpstr>
      <vt:lpstr>Key Topics - Water</vt:lpstr>
      <vt:lpstr>Removing Chlorine and Chloramine</vt:lpstr>
      <vt:lpstr>Water Profiles for Lager Styles</vt:lpstr>
      <vt:lpstr>Water Profiles for Ale Styles</vt:lpstr>
      <vt:lpstr>PowerPoint Presentation</vt:lpstr>
      <vt:lpstr>Palo Alto Water</vt:lpstr>
      <vt:lpstr>Palo Alto Water</vt:lpstr>
      <vt:lpstr>Important Ions for Brewing</vt:lpstr>
      <vt:lpstr>Calcium (CA++)</vt:lpstr>
      <vt:lpstr>Magnesium (Mg++)</vt:lpstr>
      <vt:lpstr>Sodium (Na+)</vt:lpstr>
      <vt:lpstr>Sulfate (SO42-) &amp; Chloride (Cl-)</vt:lpstr>
      <vt:lpstr>Brewing Salts</vt:lpstr>
      <vt:lpstr>Water Calculators </vt:lpstr>
      <vt:lpstr>pH and Brewing</vt:lpstr>
      <vt:lpstr>Water Hardness</vt:lpstr>
      <vt:lpstr>Alkalinity</vt:lpstr>
      <vt:lpstr>For More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 Varieties  &amp; Growing Regions</vt:lpstr>
      <vt:lpstr>Hop Varieties (continued)</vt:lpstr>
      <vt:lpstr>Show and Smell</vt:lpstr>
      <vt:lpstr>PowerPoint Presentation</vt:lpstr>
      <vt:lpstr>PowerPoint Presentation</vt:lpstr>
      <vt:lpstr>Hop Flavor Combinations</vt:lpstr>
      <vt:lpstr>Evolution of Brewing  with Hops</vt:lpstr>
      <vt:lpstr>IPA... The West Coast Way</vt:lpstr>
      <vt:lpstr>YEAST MANAGEMENT</vt:lpstr>
      <vt:lpstr>What is Yeast?</vt:lpstr>
      <vt:lpstr>Classification</vt:lpstr>
      <vt:lpstr>Terminology</vt:lpstr>
      <vt:lpstr>Attenuation</vt:lpstr>
      <vt:lpstr>Flocculation</vt:lpstr>
      <vt:lpstr>Temperature</vt:lpstr>
      <vt:lpstr>By-Products</vt:lpstr>
      <vt:lpstr>Yeast Starters</vt:lpstr>
      <vt:lpstr>How To Make A Starter</vt:lpstr>
      <vt:lpstr>How To Make A Starter</vt:lpstr>
      <vt:lpstr>Factors That Affect Yeast Growth &amp; Health</vt:lpstr>
      <vt:lpstr>How Big of a Starter?</vt:lpstr>
      <vt:lpstr>Yeast Ranching</vt:lpstr>
      <vt:lpstr>Thank you! Cheers!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Derek Wolfgram</cp:lastModifiedBy>
  <cp:revision>35</cp:revision>
  <dcterms:created xsi:type="dcterms:W3CDTF">2013-07-25T16:06:40Z</dcterms:created>
  <dcterms:modified xsi:type="dcterms:W3CDTF">2014-06-19T22:55:24Z</dcterms:modified>
</cp:coreProperties>
</file>