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  <p:sldId id="258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9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6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6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0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7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081E-FDFA-BD4E-8197-B84FEB263E57}" type="datetimeFigureOut">
              <a:rPr lang="en-US" smtClean="0"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A52E-BF49-F64B-A7E2-7496985B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4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brunwater/" TargetMode="External"/><Relationship Id="rId4" Type="http://schemas.openxmlformats.org/officeDocument/2006/relationships/hyperlink" Target="http://www.brewersfriend.com/water-chemistry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owtobrew.com/book/section-3/understanding-the-mash-ph/using-salts-for-brewing-water-adjust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Silicon Valley </a:t>
            </a:r>
            <a:r>
              <a:rPr lang="en-US" dirty="0" err="1" smtClean="0"/>
              <a:t>Sudzers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1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http://www.brewerspublications.com/books/water-a-comprehensive-guide-for-brewers/</a:t>
            </a:r>
          </a:p>
          <a:p>
            <a:r>
              <a:rPr lang="en-US" dirty="0" smtClean="0">
                <a:hlinkClick r:id="rId2"/>
              </a:rPr>
              <a:t>http://howtobrew.com/book/section-3/understanding-the-mash-ph/using-salts-for-brewing-water-adjustment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https://sites.google.com/site/brunwater/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http://www.brewersfriend.com/water-chemistry/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9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talk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care about water?</a:t>
            </a:r>
          </a:p>
          <a:p>
            <a:r>
              <a:rPr lang="en-US" dirty="0" smtClean="0"/>
              <a:t>Basics about flavor ions</a:t>
            </a:r>
          </a:p>
          <a:p>
            <a:r>
              <a:rPr lang="en-US" smtClean="0"/>
              <a:t>Equipment for </a:t>
            </a:r>
            <a:r>
              <a:rPr lang="en-US" dirty="0" smtClean="0"/>
              <a:t>building water</a:t>
            </a:r>
          </a:p>
          <a:p>
            <a:r>
              <a:rPr lang="en-US" dirty="0" smtClean="0"/>
              <a:t>Overview of brew day prep and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0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talk isn’t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79874" cy="4525963"/>
          </a:xfrm>
        </p:spPr>
        <p:txBody>
          <a:bodyPr/>
          <a:lstStyle/>
          <a:p>
            <a:r>
              <a:rPr lang="en-US" dirty="0" smtClean="0"/>
              <a:t>Mash chemistry</a:t>
            </a:r>
          </a:p>
          <a:p>
            <a:r>
              <a:rPr lang="en-US" dirty="0" smtClean="0"/>
              <a:t>Reading water reports</a:t>
            </a:r>
          </a:p>
          <a:p>
            <a:r>
              <a:rPr lang="en-US" dirty="0" smtClean="0"/>
              <a:t>Building from tap water</a:t>
            </a:r>
          </a:p>
          <a:p>
            <a:r>
              <a:rPr lang="en-US" dirty="0" smtClean="0"/>
              <a:t>If you want to learn these topics and more, read:</a:t>
            </a:r>
          </a:p>
          <a:p>
            <a:pPr lvl="1"/>
            <a:r>
              <a:rPr lang="en-US" i="1" dirty="0" smtClean="0"/>
              <a:t>Water</a:t>
            </a:r>
            <a:r>
              <a:rPr lang="en-US" dirty="0" smtClean="0"/>
              <a:t> by John Palmer and Colin Kaminski</a:t>
            </a:r>
            <a:endParaRPr lang="en-US" dirty="0"/>
          </a:p>
        </p:txBody>
      </p:sp>
      <p:pic>
        <p:nvPicPr>
          <p:cNvPr id="4" name="Picture 3" descr="Screen Shot 2017-03-11 at 2.11.2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737" y="1609620"/>
            <a:ext cx="3072063" cy="451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6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Mash pH</a:t>
            </a:r>
          </a:p>
          <a:p>
            <a:pPr lvl="1"/>
            <a:r>
              <a:rPr lang="en-US" dirty="0" smtClean="0"/>
              <a:t>Targeting 5.2 to 5.6</a:t>
            </a:r>
          </a:p>
          <a:p>
            <a:r>
              <a:rPr lang="en-US" dirty="0" smtClean="0"/>
              <a:t>Control </a:t>
            </a:r>
            <a:r>
              <a:rPr lang="en-US" dirty="0" err="1" smtClean="0"/>
              <a:t>sparge</a:t>
            </a:r>
            <a:r>
              <a:rPr lang="en-US" dirty="0" smtClean="0"/>
              <a:t> pH</a:t>
            </a:r>
          </a:p>
          <a:p>
            <a:pPr lvl="1"/>
            <a:r>
              <a:rPr lang="en-US" dirty="0" smtClean="0"/>
              <a:t>Ensure pH doesn’t go too high (astringency)</a:t>
            </a:r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Full control of exactly what’s in your beer</a:t>
            </a:r>
          </a:p>
          <a:p>
            <a:pPr lvl="1"/>
            <a:r>
              <a:rPr lang="en-US" dirty="0" smtClean="0"/>
              <a:t>Tap water profiles change</a:t>
            </a:r>
          </a:p>
          <a:p>
            <a:r>
              <a:rPr lang="en-US" dirty="0" smtClean="0"/>
              <a:t>Flavor</a:t>
            </a:r>
          </a:p>
          <a:p>
            <a:pPr lvl="1"/>
            <a:r>
              <a:rPr lang="en-US" dirty="0" smtClean="0"/>
              <a:t>One of the main ingredients of beer</a:t>
            </a:r>
          </a:p>
          <a:p>
            <a:pPr lvl="1"/>
            <a:r>
              <a:rPr lang="en-US" dirty="0" smtClean="0"/>
              <a:t>Minerals in water can enhance, and detract from, your beer’s flavor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7-03-11 at 9.18.55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148" y="348165"/>
            <a:ext cx="2203115" cy="2434334"/>
          </a:xfrm>
          <a:prstGeom prst="rect">
            <a:avLst/>
          </a:prstGeom>
        </p:spPr>
      </p:pic>
      <p:pic>
        <p:nvPicPr>
          <p:cNvPr id="7" name="Picture 6" descr="Screen Shot 2017-03-11 at 9.19.40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476" y="348165"/>
            <a:ext cx="1580377" cy="2434335"/>
          </a:xfrm>
          <a:prstGeom prst="rect">
            <a:avLst/>
          </a:prstGeom>
        </p:spPr>
      </p:pic>
      <p:pic>
        <p:nvPicPr>
          <p:cNvPr id="8" name="Picture 7" descr="Screen Shot 2017-03-11 at 9.22.11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7998" y="348165"/>
            <a:ext cx="3728802" cy="2437832"/>
          </a:xfrm>
          <a:prstGeom prst="rect">
            <a:avLst/>
          </a:prstGeom>
        </p:spPr>
      </p:pic>
      <p:pic>
        <p:nvPicPr>
          <p:cNvPr id="9" name="Picture 8" descr="Screen Shot 2017-03-11 at 9.25.38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148" y="3593432"/>
            <a:ext cx="2495328" cy="2021305"/>
          </a:xfrm>
          <a:prstGeom prst="rect">
            <a:avLst/>
          </a:prstGeom>
        </p:spPr>
      </p:pic>
      <p:pic>
        <p:nvPicPr>
          <p:cNvPr id="12" name="Picture 11" descr="Screen Shot 2017-03-11 at 9.32.48 A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6715" y="3662939"/>
            <a:ext cx="1064588" cy="219242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4148" y="2785997"/>
            <a:ext cx="2495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 meter</a:t>
            </a:r>
            <a:r>
              <a:rPr lang="en-US" dirty="0" smtClean="0"/>
              <a:t>: no strips; temp correction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59475" y="2809860"/>
            <a:ext cx="245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Water</a:t>
            </a:r>
            <a:r>
              <a:rPr lang="en-US" dirty="0" smtClean="0"/>
              <a:t>: distilled; RO,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12008" y="2809860"/>
            <a:ext cx="317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Salts</a:t>
            </a:r>
            <a:r>
              <a:rPr lang="en-US" dirty="0" smtClean="0"/>
              <a:t>: (following slides) </a:t>
            </a:r>
            <a:r>
              <a:rPr lang="en-US" dirty="0" err="1" smtClean="0"/>
              <a:t>MoreBeer</a:t>
            </a:r>
            <a:r>
              <a:rPr lang="en-US" dirty="0" smtClean="0"/>
              <a:t>; Amazon, etc.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59476" y="4438310"/>
            <a:ext cx="297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Digital scale</a:t>
            </a:r>
            <a:r>
              <a:rPr lang="en-US" dirty="0" smtClean="0"/>
              <a:t>: 1/10 gram accuracy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71303" y="4291255"/>
            <a:ext cx="2129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Acid</a:t>
            </a:r>
            <a:r>
              <a:rPr lang="en-US" dirty="0" smtClean="0"/>
              <a:t>: phosphoric</a:t>
            </a:r>
            <a:r>
              <a:rPr lang="en-US" dirty="0"/>
              <a:t> </a:t>
            </a:r>
            <a:r>
              <a:rPr lang="en-US" dirty="0" smtClean="0"/>
              <a:t>or lactic; acidify </a:t>
            </a:r>
            <a:r>
              <a:rPr lang="en-US" dirty="0" err="1" smtClean="0"/>
              <a:t>sparge</a:t>
            </a:r>
            <a:r>
              <a:rPr lang="en-US" dirty="0" smtClean="0"/>
              <a:t> water; </a:t>
            </a:r>
            <a:r>
              <a:rPr lang="en-US" dirty="0" err="1" smtClean="0"/>
              <a:t>MoreBeer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9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 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153724"/>
              </p:ext>
            </p:extLst>
          </p:nvPr>
        </p:nvGraphicFramePr>
        <p:xfrm>
          <a:off x="457200" y="1417638"/>
          <a:ext cx="8229599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432"/>
                <a:gridCol w="69221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635802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Helps drop mash pH;</a:t>
                      </a:r>
                      <a:r>
                        <a:rPr lang="en-US" baseline="0" dirty="0" smtClean="0"/>
                        <a:t> Mostly f</a:t>
                      </a:r>
                      <a:r>
                        <a:rPr lang="en-US" dirty="0" smtClean="0"/>
                        <a:t>lavorless (</a:t>
                      </a:r>
                      <a:r>
                        <a:rPr lang="en-US" dirty="0" err="1" smtClean="0"/>
                        <a:t>minerally</a:t>
                      </a:r>
                      <a:r>
                        <a:rPr lang="en-US" dirty="0" smtClean="0"/>
                        <a:t> at high concentrations); Promotes enzyme activity</a:t>
                      </a:r>
                      <a:r>
                        <a:rPr lang="en-US" baseline="0" dirty="0" smtClean="0"/>
                        <a:t> &amp; clarity; </a:t>
                      </a:r>
                      <a:r>
                        <a:rPr lang="mr-IN" baseline="0" dirty="0" smtClean="0"/>
                        <a:t>…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Magnesium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Necessary</a:t>
                      </a:r>
                      <a:r>
                        <a:rPr lang="en-US" baseline="0" dirty="0" smtClean="0"/>
                        <a:t> yeast nutrient; Barley </a:t>
                      </a:r>
                      <a:r>
                        <a:rPr lang="en-US" baseline="0" dirty="0" err="1" smtClean="0"/>
                        <a:t>wort</a:t>
                      </a:r>
                      <a:r>
                        <a:rPr lang="en-US" baseline="0" dirty="0" smtClean="0"/>
                        <a:t> typically has enough; Sour/bitter at high concentrations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Sulfate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r>
                        <a:rPr lang="en-US" baseline="0" dirty="0" smtClean="0"/>
                        <a:t> hop character more assertive; Defining character for Burton-upon-Trent water; Can increase “linger time” of bitterness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Chloride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Provides</a:t>
                      </a:r>
                      <a:r>
                        <a:rPr lang="en-US" baseline="0" dirty="0" smtClean="0"/>
                        <a:t> rounder, fuller, sweeter malt character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Sodium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sweeten malt character at low concentrations; Will</a:t>
                      </a:r>
                      <a:r>
                        <a:rPr lang="en-US" baseline="0" dirty="0" smtClean="0"/>
                        <a:t> be “salty” at high concentrations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Bicarbonate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Determines mash acidity; Low levels may</a:t>
                      </a:r>
                      <a:r>
                        <a:rPr lang="en-US" baseline="0" dirty="0" smtClean="0"/>
                        <a:t> result in too acidic mash (especially with high dark-malt beers); High levels may reduce efficiency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547894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Sulfate-to-Chloride ratio</a:t>
            </a:r>
            <a:r>
              <a:rPr lang="en-US" dirty="0" smtClean="0"/>
              <a:t>: influences the hoppy-to-malty and dryness-to-fullness balance; 9 to 0.5; Sulfate 50-500ppm; Chloride 50-200ppm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9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 provide the ions we need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663437"/>
              </p:ext>
            </p:extLst>
          </p:nvPr>
        </p:nvGraphicFramePr>
        <p:xfrm>
          <a:off x="457200" y="1417638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95"/>
                <a:gridCol w="1162843"/>
                <a:gridCol w="1728964"/>
                <a:gridCol w="32244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Salt  &amp; Common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Chemical 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635802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 Carbonate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(Chalk)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CaCO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Raises 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r>
                        <a:rPr lang="en-US" baseline="0" dirty="0" smtClean="0"/>
                        <a:t> solubility; Used typically in dark beers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 Sulfate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(Gypsum)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CaSO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Lowers 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 crispness to hop bitterness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 Chloride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CaCl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Lowers 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out malt sweetness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Magnesium</a:t>
                      </a:r>
                      <a:r>
                        <a:rPr lang="en-US" baseline="0" dirty="0" smtClean="0"/>
                        <a:t> Sulfate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(Epsom salt)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MgSO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Lowers pH by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 small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r>
                        <a:rPr lang="en-US" baseline="0" dirty="0" smtClean="0"/>
                        <a:t> crispness to hop bitterness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Sodium Bicarbonate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(Baking Soda)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NaHCO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Raises 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Raises alkalinity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33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brew day prep (day before)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Buy ingredients for recipe</a:t>
            </a:r>
          </a:p>
          <a:p>
            <a:pPr lvl="1"/>
            <a:r>
              <a:rPr lang="en-US" dirty="0" smtClean="0"/>
              <a:t>Amount of grain determines amount of strike water</a:t>
            </a:r>
          </a:p>
          <a:p>
            <a:pPr lvl="1"/>
            <a:r>
              <a:rPr lang="en-US" dirty="0" smtClean="0"/>
              <a:t>Typically 1.5 quarts of water per pound of grain</a:t>
            </a:r>
          </a:p>
          <a:p>
            <a:r>
              <a:rPr lang="en-US" dirty="0" smtClean="0"/>
              <a:t>Get 10gal RO water from Glacier machine</a:t>
            </a:r>
          </a:p>
          <a:p>
            <a:r>
              <a:rPr lang="en-US" dirty="0" smtClean="0"/>
              <a:t>Determine what water profile I want</a:t>
            </a:r>
          </a:p>
          <a:p>
            <a:pPr lvl="1"/>
            <a:r>
              <a:rPr lang="en-US" dirty="0" smtClean="0"/>
              <a:t>E.g., dark balanced, yellow dry, etc.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Bru’n</a:t>
            </a:r>
            <a:r>
              <a:rPr lang="en-US" dirty="0" smtClean="0"/>
              <a:t> water spreadsheet to calculate amount of salts in mash and </a:t>
            </a:r>
            <a:r>
              <a:rPr lang="en-US" dirty="0" err="1" smtClean="0"/>
              <a:t>sparge</a:t>
            </a:r>
            <a:endParaRPr lang="en-US" dirty="0" smtClean="0"/>
          </a:p>
          <a:p>
            <a:pPr lvl="1"/>
            <a:r>
              <a:rPr lang="en-US" dirty="0" smtClean="0"/>
              <a:t>Note, we want low alkalinity in </a:t>
            </a:r>
            <a:r>
              <a:rPr lang="en-US" dirty="0" err="1" smtClean="0"/>
              <a:t>sparge</a:t>
            </a:r>
            <a:r>
              <a:rPr lang="en-US" dirty="0" smtClean="0"/>
              <a:t> water</a:t>
            </a:r>
          </a:p>
          <a:p>
            <a:pPr lvl="1"/>
            <a:r>
              <a:rPr lang="en-US" dirty="0" smtClean="0"/>
              <a:t>And possibly acid (e.g., lactic) in </a:t>
            </a:r>
            <a:r>
              <a:rPr lang="en-US" dirty="0" err="1" smtClean="0"/>
              <a:t>sparge</a:t>
            </a:r>
            <a:r>
              <a:rPr lang="en-US" dirty="0" smtClean="0"/>
              <a:t> water for very light beers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2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Brew day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Pre-mash</a:t>
            </a:r>
          </a:p>
          <a:p>
            <a:pPr lvl="1"/>
            <a:r>
              <a:rPr lang="en-US" dirty="0" smtClean="0"/>
              <a:t>Heat strike water; mill grains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eigh out salts for mash in separate beakers</a:t>
            </a:r>
          </a:p>
          <a:p>
            <a:pPr lvl="2"/>
            <a:r>
              <a:rPr lang="en-US" dirty="0" smtClean="0"/>
              <a:t>Try to dissolve in water (tough with chalk)</a:t>
            </a:r>
          </a:p>
          <a:p>
            <a:r>
              <a:rPr lang="en-US" dirty="0" smtClean="0"/>
              <a:t>Mash</a:t>
            </a:r>
          </a:p>
          <a:p>
            <a:pPr lvl="1"/>
            <a:r>
              <a:rPr lang="en-US" dirty="0" smtClean="0"/>
              <a:t>Combine strike water, grains, and salts</a:t>
            </a:r>
          </a:p>
          <a:p>
            <a:pPr lvl="1"/>
            <a:r>
              <a:rPr lang="en-US" dirty="0" smtClean="0"/>
              <a:t>Measure temp, pH at 0, 30, 60, </a:t>
            </a:r>
            <a:r>
              <a:rPr lang="mr-IN" dirty="0" smtClean="0"/>
              <a:t>…</a:t>
            </a:r>
            <a:r>
              <a:rPr lang="en-US" dirty="0" smtClean="0"/>
              <a:t> minutes</a:t>
            </a:r>
          </a:p>
          <a:p>
            <a:pPr lvl="1"/>
            <a:r>
              <a:rPr lang="en-US" dirty="0" smtClean="0"/>
              <a:t>Heat </a:t>
            </a:r>
            <a:r>
              <a:rPr lang="en-US" dirty="0" err="1" smtClean="0"/>
              <a:t>sparge</a:t>
            </a:r>
            <a:r>
              <a:rPr lang="en-US" dirty="0" smtClean="0"/>
              <a:t> water</a:t>
            </a:r>
          </a:p>
          <a:p>
            <a:pPr lvl="1"/>
            <a:r>
              <a:rPr lang="en-US" dirty="0" smtClean="0"/>
              <a:t>Measure out salts for </a:t>
            </a:r>
            <a:r>
              <a:rPr lang="en-US" dirty="0" err="1" smtClean="0"/>
              <a:t>sparge</a:t>
            </a:r>
            <a:r>
              <a:rPr lang="en-US" dirty="0" smtClean="0"/>
              <a:t> in separate beakers</a:t>
            </a:r>
          </a:p>
          <a:p>
            <a:pPr lvl="1"/>
            <a:r>
              <a:rPr lang="en-US" dirty="0" smtClean="0"/>
              <a:t>Mix </a:t>
            </a:r>
            <a:r>
              <a:rPr lang="en-US" dirty="0" err="1" smtClean="0"/>
              <a:t>sparge</a:t>
            </a:r>
            <a:r>
              <a:rPr lang="en-US" dirty="0" smtClean="0"/>
              <a:t> water, salts, (optional lactic acid) in cooler</a:t>
            </a:r>
          </a:p>
          <a:p>
            <a:r>
              <a:rPr lang="en-US" dirty="0" err="1" smtClean="0"/>
              <a:t>Sparge</a:t>
            </a:r>
            <a:endParaRPr lang="en-US" dirty="0" smtClean="0"/>
          </a:p>
          <a:p>
            <a:pPr lvl="1"/>
            <a:r>
              <a:rPr lang="en-US" dirty="0" smtClean="0"/>
              <a:t>Normal, but measure pH and Specific Gravity every 20 minutes or so (doing a slow mash)</a:t>
            </a:r>
          </a:p>
          <a:p>
            <a:pPr lvl="1"/>
            <a:r>
              <a:rPr lang="en-US" dirty="0" smtClean="0"/>
              <a:t>Stop if pH gets above 5.8 or SG goes below 1.008</a:t>
            </a:r>
          </a:p>
          <a:p>
            <a:pPr lvl="1"/>
            <a:r>
              <a:rPr lang="en-US" dirty="0" smtClean="0"/>
              <a:t>Top off with RO water in boil kettle if necessary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740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669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Water basics</vt:lpstr>
      <vt:lpstr>What this talk is about</vt:lpstr>
      <vt:lpstr>What this talk isn’t about</vt:lpstr>
      <vt:lpstr>Why?</vt:lpstr>
      <vt:lpstr>PowerPoint Presentation</vt:lpstr>
      <vt:lpstr>Flavor ions</vt:lpstr>
      <vt:lpstr>Salts provide the ions we need</vt:lpstr>
      <vt:lpstr>My brew day prep (day before)</vt:lpstr>
      <vt:lpstr>Brew day process</vt:lpstr>
      <vt:lpstr>Sources</vt:lpstr>
    </vt:vector>
  </TitlesOfParts>
  <Company>Facebook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basics</dc:title>
  <dc:creator>Adam Campbell</dc:creator>
  <cp:lastModifiedBy>Adam Campbell</cp:lastModifiedBy>
  <cp:revision>25</cp:revision>
  <dcterms:created xsi:type="dcterms:W3CDTF">2017-03-11T16:55:44Z</dcterms:created>
  <dcterms:modified xsi:type="dcterms:W3CDTF">2017-03-13T15:57:41Z</dcterms:modified>
</cp:coreProperties>
</file>