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1" r:id="rId2"/>
    <p:sldId id="259" r:id="rId3"/>
    <p:sldId id="257" r:id="rId4"/>
    <p:sldId id="263" r:id="rId5"/>
    <p:sldId id="265" r:id="rId6"/>
    <p:sldId id="262" r:id="rId7"/>
    <p:sldId id="260" r:id="rId8"/>
  </p:sldIdLst>
  <p:sldSz cx="9144000" cy="6858000" type="screen4x3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303C18"/>
    <a:srgbClr val="165616"/>
    <a:srgbClr val="FA0000"/>
    <a:srgbClr val="2CB074"/>
    <a:srgbClr val="D722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oleObject" Target="file:////Users/wolfgrams/Documents/Derek/beer/sudzers/Ocifers/Sudzer%20Membership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microsoft.com/office/2011/relationships/chartStyle" Target="style2.xml"/><Relationship Id="rId2" Type="http://schemas.microsoft.com/office/2011/relationships/chartColorStyle" Target="colors2.xml"/><Relationship Id="rId3" Type="http://schemas.openxmlformats.org/officeDocument/2006/relationships/oleObject" Target="file:////Users/wolfgrams/Documents/Derek/beer/sudzers/Ocifers/Sudzer%20Financ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microsoft.com/office/2011/relationships/chartStyle" Target="style3.xml"/><Relationship Id="rId2" Type="http://schemas.microsoft.com/office/2011/relationships/chartColorStyle" Target="colors3.xml"/><Relationship Id="rId3" Type="http://schemas.openxmlformats.org/officeDocument/2006/relationships/oleObject" Target="file:////Users/wolfgrams/Documents/Derek/beer/sudzers/Ocifers/Sudzer%20Financ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microsoft.com/office/2011/relationships/chartStyle" Target="style4.xml"/><Relationship Id="rId2" Type="http://schemas.microsoft.com/office/2011/relationships/chartColorStyle" Target="colors4.xml"/><Relationship Id="rId3" Type="http://schemas.openxmlformats.org/officeDocument/2006/relationships/oleObject" Target="file:////Users/wolfgrams/Documents/Derek/beer/sudzers/Ocifers/Sudzer%20Financ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microsoft.com/office/2011/relationships/chartStyle" Target="style5.xml"/><Relationship Id="rId2" Type="http://schemas.microsoft.com/office/2011/relationships/chartColorStyle" Target="colors5.xml"/><Relationship Id="rId3" Type="http://schemas.openxmlformats.org/officeDocument/2006/relationships/oleObject" Target="file:////Users/wolfgrams/Documents/Derek/beer/sudzers/Ocifers/Sudzer%20Financ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/>
              <a:t>Paid Sudzers Members, 2008-2017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'member history'!$B$2</c:f>
              <c:strCache>
                <c:ptCount val="1"/>
                <c:pt idx="0">
                  <c:v>Paid Members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'member history'!$A$3:$A$12</c:f>
              <c:numCache>
                <c:formatCode>@</c:formatCode>
                <c:ptCount val="10"/>
                <c:pt idx="0">
                  <c:v>2008.0</c:v>
                </c:pt>
                <c:pt idx="1">
                  <c:v>2009.0</c:v>
                </c:pt>
                <c:pt idx="2">
                  <c:v>2010.0</c:v>
                </c:pt>
                <c:pt idx="3">
                  <c:v>2011.0</c:v>
                </c:pt>
                <c:pt idx="4">
                  <c:v>2012.0</c:v>
                </c:pt>
                <c:pt idx="5">
                  <c:v>2013.0</c:v>
                </c:pt>
                <c:pt idx="6">
                  <c:v>2014.0</c:v>
                </c:pt>
                <c:pt idx="7">
                  <c:v>2015.0</c:v>
                </c:pt>
                <c:pt idx="8">
                  <c:v>2016.0</c:v>
                </c:pt>
                <c:pt idx="9">
                  <c:v>2017.0</c:v>
                </c:pt>
              </c:numCache>
            </c:numRef>
          </c:cat>
          <c:val>
            <c:numRef>
              <c:f>'member history'!$B$3:$B$12</c:f>
              <c:numCache>
                <c:formatCode>General</c:formatCode>
                <c:ptCount val="10"/>
                <c:pt idx="0">
                  <c:v>26.0</c:v>
                </c:pt>
                <c:pt idx="1">
                  <c:v>23.0</c:v>
                </c:pt>
                <c:pt idx="2">
                  <c:v>22.0</c:v>
                </c:pt>
                <c:pt idx="3">
                  <c:v>18.0</c:v>
                </c:pt>
                <c:pt idx="4">
                  <c:v>33.0</c:v>
                </c:pt>
                <c:pt idx="5">
                  <c:v>43.0</c:v>
                </c:pt>
                <c:pt idx="6">
                  <c:v>61.0</c:v>
                </c:pt>
                <c:pt idx="7">
                  <c:v>45.0</c:v>
                </c:pt>
                <c:pt idx="8">
                  <c:v>50.0</c:v>
                </c:pt>
                <c:pt idx="9">
                  <c:v>46.0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633564016"/>
        <c:axId val="-633415536"/>
      </c:barChart>
      <c:catAx>
        <c:axId val="-633564016"/>
        <c:scaling>
          <c:orientation val="minMax"/>
        </c:scaling>
        <c:delete val="0"/>
        <c:axPos val="b"/>
        <c:numFmt formatCode="@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633415536"/>
        <c:crosses val="autoZero"/>
        <c:auto val="1"/>
        <c:lblAlgn val="ctr"/>
        <c:lblOffset val="100"/>
        <c:noMultiLvlLbl val="0"/>
      </c:catAx>
      <c:valAx>
        <c:axId val="-6334155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633564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/>
              <a:t>2017 Sudzers</a:t>
            </a:r>
            <a:r>
              <a:rPr lang="en-US" sz="1800" b="1" baseline="0" dirty="0"/>
              <a:t> Revenues = $1,560.00</a:t>
            </a:r>
            <a:endParaRPr lang="en-US" sz="18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'2017 Report'!$C$98:$C$100</c:f>
              <c:strCache>
                <c:ptCount val="3"/>
                <c:pt idx="0">
                  <c:v>Dues</c:v>
                </c:pt>
                <c:pt idx="1">
                  <c:v>Shirt Sales</c:v>
                </c:pt>
                <c:pt idx="2">
                  <c:v>Santa Clara County Fair</c:v>
                </c:pt>
              </c:strCache>
            </c:strRef>
          </c:cat>
          <c:val>
            <c:numRef>
              <c:f>'2017 Report'!$D$98:$D$100</c:f>
              <c:numCache>
                <c:formatCode>_("$"* #,##0.00_);_("$"* \(#,##0.00\);_("$"* "-"??_);_(@_)</c:formatCode>
                <c:ptCount val="3"/>
                <c:pt idx="0">
                  <c:v>1150.0</c:v>
                </c:pt>
                <c:pt idx="1">
                  <c:v>110.0</c:v>
                </c:pt>
                <c:pt idx="2">
                  <c:v>300.0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/>
              <a:t>2017 Sudzers</a:t>
            </a:r>
            <a:r>
              <a:rPr lang="en-US" sz="1800" b="1" baseline="0" dirty="0"/>
              <a:t> Revenues = $1,560.00</a:t>
            </a:r>
            <a:endParaRPr lang="en-US" sz="18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1" dirty="0"/>
              <a:t>2017 Sudzers Expenses = $1,862.18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'2017 Report'!$F$98:$F$107</c:f>
              <c:strCache>
                <c:ptCount val="10"/>
                <c:pt idx="0">
                  <c:v>Shirts</c:v>
                </c:pt>
                <c:pt idx="1">
                  <c:v>Dark Matter </c:v>
                </c:pt>
                <c:pt idx="2">
                  <c:v>Off flavor kit</c:v>
                </c:pt>
                <c:pt idx="3">
                  <c:v>Insurance</c:v>
                </c:pt>
                <c:pt idx="4">
                  <c:v>Membership cards</c:v>
                </c:pt>
                <c:pt idx="5">
                  <c:v>Jockey box supplies/CO2</c:v>
                </c:pt>
                <c:pt idx="6">
                  <c:v>Anchor comp supplies</c:v>
                </c:pt>
                <c:pt idx="7">
                  <c:v>Google Apps</c:v>
                </c:pt>
                <c:pt idx="8">
                  <c:v>Christmas Party</c:v>
                </c:pt>
                <c:pt idx="9">
                  <c:v>Miscellaneous</c:v>
                </c:pt>
              </c:strCache>
            </c:strRef>
          </c:cat>
          <c:val>
            <c:numRef>
              <c:f>'2017 Report'!$G$98:$G$107</c:f>
              <c:numCache>
                <c:formatCode>_("$"* #,##0.00_);_("$"* \(#,##0.00\);_("$"* "-"??_);_(@_)</c:formatCode>
                <c:ptCount val="10"/>
                <c:pt idx="0">
                  <c:v>566.13</c:v>
                </c:pt>
                <c:pt idx="1">
                  <c:v>517.5400000000001</c:v>
                </c:pt>
                <c:pt idx="2">
                  <c:v>159.0</c:v>
                </c:pt>
                <c:pt idx="3">
                  <c:v>133.0</c:v>
                </c:pt>
                <c:pt idx="4">
                  <c:v>119.71</c:v>
                </c:pt>
                <c:pt idx="5">
                  <c:v>111.39</c:v>
                </c:pt>
                <c:pt idx="6">
                  <c:v>97.7</c:v>
                </c:pt>
                <c:pt idx="7">
                  <c:v>57.25</c:v>
                </c:pt>
                <c:pt idx="8">
                  <c:v>53.37</c:v>
                </c:pt>
                <c:pt idx="9">
                  <c:v>47.09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/>
              <a:t>2017 Sudzers</a:t>
            </a:r>
            <a:r>
              <a:rPr lang="en-US" sz="1800" b="1" baseline="0" dirty="0"/>
              <a:t> Revenues = $1,560.00</a:t>
            </a:r>
            <a:endParaRPr lang="en-US" sz="1800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36EE8-1270-3D4B-98D8-54696816395A}" type="datetimeFigureOut">
              <a:rPr lang="en-US" smtClean="0"/>
              <a:t>12/30/17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7BB216-B3A0-BB41-9561-2E2A4C378D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539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53345"/>
            <a:ext cx="7772400" cy="1470025"/>
          </a:xfrm>
        </p:spPr>
        <p:txBody>
          <a:bodyPr anchor="b">
            <a:noAutofit/>
          </a:bodyPr>
          <a:lstStyle>
            <a:lvl1pPr>
              <a:defRPr lang="bs-Latn-BA" sz="5400" b="1" kern="1200" dirty="0">
                <a:ln w="1905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itchFamily="34" charset="0"/>
                <a:ea typeface="+mj-ea"/>
                <a:cs typeface="Microsoft New Tai Lue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67944"/>
            <a:ext cx="6400800" cy="504056"/>
          </a:xfrm>
        </p:spPr>
        <p:txBody>
          <a:bodyPr anchor="t"/>
          <a:lstStyle>
            <a:lvl1pPr marL="0" indent="0" algn="ctr">
              <a:buNone/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s-Latn-B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1FFC-0729-4B4E-874A-BB33F34F7B19}" type="datetimeFigureOut">
              <a:rPr lang="bs-Latn-BA" smtClean="0"/>
              <a:t>30.12.17.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774C-E981-4CCA-AA75-161A658A4D1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406498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1FFC-0729-4B4E-874A-BB33F34F7B19}" type="datetimeFigureOut">
              <a:rPr lang="bs-Latn-BA" smtClean="0"/>
              <a:t>30.12.17.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774C-E981-4CCA-AA75-161A658A4D1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378186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1FFC-0729-4B4E-874A-BB33F34F7B19}" type="datetimeFigureOut">
              <a:rPr lang="bs-Latn-BA" smtClean="0"/>
              <a:t>30.12.17.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774C-E981-4CCA-AA75-161A658A4D1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4194088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19256" cy="1143000"/>
          </a:xfrm>
        </p:spPr>
        <p:txBody>
          <a:bodyPr/>
          <a:lstStyle>
            <a:lvl1pPr>
              <a:defRPr lang="bs-Latn-BA" sz="5400" b="1" kern="1200" dirty="0">
                <a:ln w="1905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itchFamily="34" charset="0"/>
                <a:ea typeface="+mj-ea"/>
                <a:cs typeface="Microsoft New Tai Lue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Microsoft New Tai Lue" pitchFamily="34" charset="0"/>
                <a:cs typeface="Microsoft New Tai Lue" pitchFamily="34" charset="0"/>
              </a:defRPr>
            </a:lvl1pPr>
            <a:lvl2pPr>
              <a:defRPr>
                <a:solidFill>
                  <a:schemeClr val="tx1"/>
                </a:solidFill>
                <a:latin typeface="Microsoft New Tai Lue" pitchFamily="34" charset="0"/>
                <a:cs typeface="Microsoft New Tai Lue" pitchFamily="34" charset="0"/>
              </a:defRPr>
            </a:lvl2pPr>
            <a:lvl3pPr>
              <a:defRPr>
                <a:solidFill>
                  <a:schemeClr val="tx1"/>
                </a:solidFill>
                <a:latin typeface="Microsoft New Tai Lue" pitchFamily="34" charset="0"/>
                <a:cs typeface="Microsoft New Tai Lue" pitchFamily="34" charset="0"/>
              </a:defRPr>
            </a:lvl3pPr>
            <a:lvl4pPr>
              <a:defRPr>
                <a:solidFill>
                  <a:schemeClr val="tx1"/>
                </a:solidFill>
                <a:latin typeface="Microsoft New Tai Lue" pitchFamily="34" charset="0"/>
                <a:cs typeface="Microsoft New Tai Lue" pitchFamily="34" charset="0"/>
              </a:defRPr>
            </a:lvl4pPr>
            <a:lvl5pPr>
              <a:defRPr>
                <a:solidFill>
                  <a:schemeClr val="tx1"/>
                </a:solidFill>
                <a:latin typeface="Microsoft New Tai Lue" pitchFamily="34" charset="0"/>
                <a:cs typeface="Microsoft New Tai Lue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4840" y="624840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Microsoft New Tai Lue" pitchFamily="34" charset="0"/>
                <a:cs typeface="Microsoft New Tai Lue" pitchFamily="34" charset="0"/>
              </a:defRPr>
            </a:lvl1pPr>
          </a:lstStyle>
          <a:p>
            <a:fld id="{4BEA1FFC-0729-4B4E-874A-BB33F34F7B19}" type="datetimeFigureOut">
              <a:rPr lang="bs-Latn-BA" smtClean="0"/>
              <a:pPr/>
              <a:t>30.12.17.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1840" y="6248400"/>
            <a:ext cx="2895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Microsoft New Tai Lue" pitchFamily="34" charset="0"/>
                <a:cs typeface="Microsoft New Tai Lue" pitchFamily="34" charset="0"/>
              </a:defRPr>
            </a:lvl1pPr>
          </a:lstStyle>
          <a:p>
            <a:endParaRPr lang="bs-Latn-B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60840" y="624840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Microsoft New Tai Lue" pitchFamily="34" charset="0"/>
                <a:cs typeface="Microsoft New Tai Lue" pitchFamily="34" charset="0"/>
              </a:defRPr>
            </a:lvl1pPr>
          </a:lstStyle>
          <a:p>
            <a:fld id="{D71A774C-E981-4CCA-AA75-161A658A4D12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3402544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lang="bs-Latn-BA" sz="4000" b="1" kern="1200" dirty="0">
                <a:ln w="1905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itchFamily="34" charset="0"/>
                <a:ea typeface="+mj-ea"/>
                <a:cs typeface="Microsoft New Tai Lue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bs-Latn-B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61048"/>
            <a:ext cx="7772400" cy="432048"/>
          </a:xfrm>
        </p:spPr>
        <p:txBody>
          <a:bodyPr anchor="ctr"/>
          <a:lstStyle>
            <a:lvl1pPr marL="0" indent="0">
              <a:buNone/>
              <a:defRPr sz="2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1FFC-0729-4B4E-874A-BB33F34F7B19}" type="datetimeFigureOut">
              <a:rPr lang="bs-Latn-BA" smtClean="0"/>
              <a:t>30.12.17.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774C-E981-4CCA-AA75-161A658A4D1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721858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1FFC-0729-4B4E-874A-BB33F34F7B19}" type="datetimeFigureOut">
              <a:rPr lang="bs-Latn-BA" smtClean="0"/>
              <a:t>30.12.17.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774C-E981-4CCA-AA75-161A658A4D1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896292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1FFC-0729-4B4E-874A-BB33F34F7B19}" type="datetimeFigureOut">
              <a:rPr lang="bs-Latn-BA" smtClean="0"/>
              <a:t>30.12.17.</a:t>
            </a:fld>
            <a:endParaRPr lang="bs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774C-E981-4CCA-AA75-161A658A4D1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071443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1FFC-0729-4B4E-874A-BB33F34F7B19}" type="datetimeFigureOut">
              <a:rPr lang="bs-Latn-BA" smtClean="0"/>
              <a:t>30.12.17.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774C-E981-4CCA-AA75-161A658A4D1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133948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1FFC-0729-4B4E-874A-BB33F34F7B19}" type="datetimeFigureOut">
              <a:rPr lang="bs-Latn-BA" smtClean="0"/>
              <a:t>30.12.17.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774C-E981-4CCA-AA75-161A658A4D1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753561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1FFC-0729-4B4E-874A-BB33F34F7B19}" type="datetimeFigureOut">
              <a:rPr lang="bs-Latn-BA" smtClean="0"/>
              <a:t>30.12.17.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774C-E981-4CCA-AA75-161A658A4D1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80030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s-Latn-B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bs-Latn-B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1FFC-0729-4B4E-874A-BB33F34F7B19}" type="datetimeFigureOut">
              <a:rPr lang="bs-Latn-BA" smtClean="0"/>
              <a:t>30.12.17.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A774C-E981-4CCA-AA75-161A658A4D12}" type="slidenum">
              <a:rPr lang="bs-Latn-BA" smtClean="0"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48999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bs-Latn-B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56792"/>
            <a:ext cx="8229600" cy="456937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s-Latn-B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3731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4BEA1FFC-0729-4B4E-874A-BB33F34F7B19}" type="datetimeFigureOut">
              <a:rPr lang="bs-Latn-BA" smtClean="0"/>
              <a:pPr/>
              <a:t>30.12.17.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23731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23731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D71A774C-E981-4CCA-AA75-161A658A4D12}" type="slidenum">
              <a:rPr lang="bs-Latn-BA" smtClean="0"/>
              <a:pPr/>
              <a:t>‹#›</a:t>
            </a:fld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141317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lang="bs-Latn-BA" sz="5400" b="1" kern="1200" dirty="0">
          <a:ln w="19050">
            <a:solidFill>
              <a:schemeClr val="tx1">
                <a:lumMod val="95000"/>
                <a:lumOff val="5000"/>
              </a:schemeClr>
            </a:solidFill>
          </a:ln>
          <a:solidFill>
            <a:schemeClr val="tx1">
              <a:lumMod val="95000"/>
              <a:lumOff val="5000"/>
            </a:schemeClr>
          </a:solidFill>
          <a:effectLst/>
          <a:latin typeface="Microsoft New Tai Lue" pitchFamily="34" charset="0"/>
          <a:ea typeface="+mj-ea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latin typeface="Microsoft New Tai Lue" pitchFamily="34" charset="0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Relationship Id="rId3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s-Latn-BA" dirty="0" smtClean="0"/>
              <a:t>2017 Sudzers Financial Report</a:t>
            </a: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bs-Latn-BA" dirty="0" smtClean="0"/>
              <a:t>Derek Wolfgram, Sudzers CFO</a:t>
            </a:r>
          </a:p>
          <a:p>
            <a:r>
              <a:rPr lang="bs-Latn-BA" dirty="0" err="1" smtClean="0"/>
              <a:t>January</a:t>
            </a:r>
            <a:r>
              <a:rPr lang="bs-Latn-BA" dirty="0" smtClean="0"/>
              <a:t> </a:t>
            </a:r>
            <a:r>
              <a:rPr lang="bs-Latn-BA" dirty="0" smtClean="0"/>
              <a:t>14, 2018</a:t>
            </a:r>
            <a:endParaRPr lang="bs-Latn-BA" dirty="0" smtClean="0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420728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r>
              <a:rPr lang="bs-Latn-BA" sz="4000" dirty="0" smtClean="0"/>
              <a:t>Membership</a:t>
            </a:r>
            <a:endParaRPr lang="bs-Latn-BA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bs-Latn-BA" dirty="0" smtClean="0"/>
          </a:p>
          <a:p>
            <a:pPr marL="3657600" lvl="8" indent="0">
              <a:buNone/>
            </a:pPr>
            <a:endParaRPr lang="bs-Latn-BA" dirty="0"/>
          </a:p>
          <a:p>
            <a:pPr marL="0" indent="0">
              <a:buNone/>
            </a:pPr>
            <a:endParaRPr lang="bs-Latn-BA" sz="2000" dirty="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8624827"/>
              </p:ext>
            </p:extLst>
          </p:nvPr>
        </p:nvGraphicFramePr>
        <p:xfrm>
          <a:off x="457200" y="2209800"/>
          <a:ext cx="5257800" cy="4133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019800" y="3641936"/>
            <a:ext cx="2959143" cy="12695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74320" lvl="1" indent="-274320">
              <a:spcBef>
                <a:spcPts val="480"/>
              </a:spcBef>
              <a:buFont typeface="Arial"/>
              <a:buChar char="•"/>
            </a:pPr>
            <a:r>
              <a:rPr lang="bs-Latn-BA" sz="1600" dirty="0" smtClean="0"/>
              <a:t>46 </a:t>
            </a:r>
            <a:r>
              <a:rPr lang="bs-Latn-BA" sz="1600" dirty="0" err="1"/>
              <a:t>paid</a:t>
            </a:r>
            <a:r>
              <a:rPr lang="bs-Latn-BA" sz="1600" dirty="0"/>
              <a:t> </a:t>
            </a:r>
            <a:r>
              <a:rPr lang="bs-Latn-BA" sz="1600" dirty="0" err="1"/>
              <a:t>members</a:t>
            </a:r>
            <a:r>
              <a:rPr lang="bs-Latn-BA" sz="1600" dirty="0"/>
              <a:t> in </a:t>
            </a:r>
            <a:r>
              <a:rPr lang="bs-Latn-BA" sz="1600" dirty="0" smtClean="0"/>
              <a:t>2017</a:t>
            </a:r>
            <a:endParaRPr lang="bs-Latn-BA" sz="1600" dirty="0"/>
          </a:p>
          <a:p>
            <a:pPr marL="274320" lvl="1" indent="-274320">
              <a:spcBef>
                <a:spcPts val="480"/>
              </a:spcBef>
              <a:buFont typeface="Arial"/>
              <a:buChar char="•"/>
            </a:pPr>
            <a:r>
              <a:rPr lang="bs-Latn-BA" sz="1600" dirty="0" smtClean="0"/>
              <a:t>32 </a:t>
            </a:r>
            <a:r>
              <a:rPr lang="bs-Latn-BA" sz="1600" dirty="0" err="1"/>
              <a:t>continuing</a:t>
            </a:r>
            <a:r>
              <a:rPr lang="bs-Latn-BA" sz="1600" dirty="0"/>
              <a:t> </a:t>
            </a:r>
            <a:r>
              <a:rPr lang="bs-Latn-BA" sz="1600" dirty="0" err="1"/>
              <a:t>members</a:t>
            </a:r>
            <a:endParaRPr lang="bs-Latn-BA" sz="1600" dirty="0"/>
          </a:p>
          <a:p>
            <a:pPr marL="274320" lvl="1" indent="-274320">
              <a:spcBef>
                <a:spcPts val="480"/>
              </a:spcBef>
              <a:buFont typeface="Arial"/>
              <a:buChar char="•"/>
            </a:pPr>
            <a:r>
              <a:rPr lang="bs-Latn-BA" sz="1600" dirty="0" smtClean="0"/>
              <a:t>14 </a:t>
            </a:r>
            <a:r>
              <a:rPr lang="bs-Latn-BA" sz="1600" dirty="0" err="1"/>
              <a:t>new</a:t>
            </a:r>
            <a:r>
              <a:rPr lang="bs-Latn-BA" sz="1600" dirty="0"/>
              <a:t> </a:t>
            </a:r>
            <a:r>
              <a:rPr lang="bs-Latn-BA" sz="1600" dirty="0" err="1"/>
              <a:t>or</a:t>
            </a:r>
            <a:r>
              <a:rPr lang="bs-Latn-BA" sz="1600" dirty="0"/>
              <a:t> </a:t>
            </a:r>
            <a:r>
              <a:rPr lang="bs-Latn-BA" sz="1600" dirty="0" err="1"/>
              <a:t>returning</a:t>
            </a:r>
            <a:r>
              <a:rPr lang="bs-Latn-BA" sz="1600" dirty="0"/>
              <a:t> </a:t>
            </a:r>
            <a:r>
              <a:rPr lang="bs-Latn-BA" sz="1600" dirty="0" err="1"/>
              <a:t>members</a:t>
            </a:r>
            <a:endParaRPr lang="bs-Latn-BA" sz="1600" dirty="0"/>
          </a:p>
          <a:p>
            <a:pPr marL="274320" lvl="1" indent="-274320">
              <a:spcBef>
                <a:spcPts val="480"/>
              </a:spcBef>
              <a:buFont typeface="Arial"/>
              <a:buChar char="•"/>
            </a:pPr>
            <a:r>
              <a:rPr lang="bs-Latn-BA" sz="1600" dirty="0" smtClean="0"/>
              <a:t>18 </a:t>
            </a:r>
            <a:r>
              <a:rPr lang="bs-Latn-BA" sz="1600" dirty="0" err="1"/>
              <a:t>departed</a:t>
            </a:r>
            <a:r>
              <a:rPr lang="bs-Latn-BA" sz="1600" dirty="0"/>
              <a:t> </a:t>
            </a:r>
            <a:r>
              <a:rPr lang="bs-Latn-BA" sz="1600" dirty="0" err="1"/>
              <a:t>members</a:t>
            </a:r>
            <a:endParaRPr lang="bs-Latn-BA" sz="1600" dirty="0"/>
          </a:p>
        </p:txBody>
      </p:sp>
    </p:spTree>
    <p:extLst>
      <p:ext uri="{BB962C8B-B14F-4D97-AF65-F5344CB8AC3E}">
        <p14:creationId xmlns:p14="http://schemas.microsoft.com/office/powerpoint/2010/main" val="269277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r>
              <a:rPr lang="bs-Latn-BA" sz="4000" dirty="0" smtClean="0"/>
              <a:t>Financials</a:t>
            </a:r>
            <a:endParaRPr lang="bs-Latn-BA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7526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</a:t>
            </a:r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8897056"/>
              </p:ext>
            </p:extLst>
          </p:nvPr>
        </p:nvGraphicFramePr>
        <p:xfrm>
          <a:off x="794928" y="1600200"/>
          <a:ext cx="75438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94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r>
              <a:rPr lang="bs-Latn-BA" sz="4000" dirty="0" smtClean="0"/>
              <a:t>Financials</a:t>
            </a:r>
            <a:endParaRPr lang="bs-Latn-BA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7526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</a:t>
            </a:r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794928" y="1600200"/>
          <a:ext cx="75438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3229372"/>
              </p:ext>
            </p:extLst>
          </p:nvPr>
        </p:nvGraphicFramePr>
        <p:xfrm>
          <a:off x="642528" y="1627598"/>
          <a:ext cx="78486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934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r>
              <a:rPr lang="bs-Latn-BA" sz="4000" dirty="0" smtClean="0"/>
              <a:t>Financials</a:t>
            </a:r>
            <a:endParaRPr lang="bs-Latn-BA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7526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</a:t>
            </a:r>
            <a:endParaRPr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794928" y="1600200"/>
          <a:ext cx="75438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111074"/>
              </p:ext>
            </p:extLst>
          </p:nvPr>
        </p:nvGraphicFramePr>
        <p:xfrm>
          <a:off x="685800" y="2122788"/>
          <a:ext cx="7652927" cy="43393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4498"/>
                <a:gridCol w="1023909"/>
                <a:gridCol w="960575"/>
                <a:gridCol w="1942260"/>
                <a:gridCol w="981685"/>
              </a:tblGrid>
              <a:tr h="35015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Revenues</a:t>
                      </a:r>
                      <a:endParaRPr lang="en-US" sz="16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u="none" strike="noStrike">
                          <a:effectLst/>
                        </a:rPr>
                        <a:t> </a:t>
                      </a:r>
                      <a:endParaRPr lang="sk-SK" sz="1600" b="1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1" u="none" strike="noStrike">
                          <a:effectLst/>
                        </a:rPr>
                        <a:t> </a:t>
                      </a:r>
                      <a:endParaRPr lang="sk-SK" sz="1600" b="1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Expenses</a:t>
                      </a:r>
                      <a:endParaRPr lang="en-US" sz="16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>
                          <a:effectLst/>
                        </a:rPr>
                        <a:t> </a:t>
                      </a:r>
                      <a:endParaRPr lang="sk-SK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</a:tr>
              <a:tr h="35015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Dues</a:t>
                      </a:r>
                      <a:endParaRPr lang="en-US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 $1,150.00 </a:t>
                      </a:r>
                      <a:endParaRPr lang="en-US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>
                          <a:effectLst/>
                        </a:rPr>
                        <a:t> </a:t>
                      </a:r>
                      <a:endParaRPr lang="sk-SK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Shirts</a:t>
                      </a:r>
                      <a:endParaRPr lang="en-US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 $566.13 </a:t>
                      </a:r>
                      <a:endParaRPr lang="en-US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</a:tr>
              <a:tr h="35015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Shirt Sales</a:t>
                      </a:r>
                      <a:endParaRPr lang="en-US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 $110.00 </a:t>
                      </a:r>
                      <a:endParaRPr lang="en-US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>
                          <a:effectLst/>
                        </a:rPr>
                        <a:t> </a:t>
                      </a:r>
                      <a:endParaRPr lang="sk-SK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Dark Matter </a:t>
                      </a:r>
                      <a:endParaRPr lang="en-US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 $517.54 </a:t>
                      </a:r>
                      <a:endParaRPr lang="en-US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</a:tr>
              <a:tr h="35015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Santa Clara County Fair</a:t>
                      </a:r>
                      <a:endParaRPr lang="en-US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 $300.00 </a:t>
                      </a:r>
                      <a:endParaRPr lang="en-US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>
                          <a:effectLst/>
                        </a:rPr>
                        <a:t> </a:t>
                      </a:r>
                      <a:endParaRPr lang="sk-SK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Off flavor kit</a:t>
                      </a:r>
                      <a:endParaRPr lang="en-US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 $159.00 </a:t>
                      </a:r>
                      <a:endParaRPr lang="en-US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</a:tr>
              <a:tr h="35015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Total</a:t>
                      </a:r>
                      <a:endParaRPr lang="en-US" sz="16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 $1,560.00 </a:t>
                      </a:r>
                      <a:endParaRPr lang="en-US" sz="16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>
                          <a:effectLst/>
                        </a:rPr>
                        <a:t> </a:t>
                      </a:r>
                      <a:endParaRPr lang="sk-SK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Insurance</a:t>
                      </a:r>
                      <a:endParaRPr lang="en-US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 $133.00 </a:t>
                      </a:r>
                      <a:endParaRPr lang="en-US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</a:tr>
              <a:tr h="350151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>
                          <a:effectLst/>
                        </a:rPr>
                        <a:t> </a:t>
                      </a:r>
                      <a:endParaRPr lang="sk-SK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 dirty="0">
                          <a:effectLst/>
                        </a:rPr>
                        <a:t> </a:t>
                      </a:r>
                      <a:endParaRPr lang="sk-SK" sz="16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>
                          <a:effectLst/>
                        </a:rPr>
                        <a:t> </a:t>
                      </a:r>
                      <a:endParaRPr lang="sk-SK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Membership cards</a:t>
                      </a:r>
                      <a:endParaRPr lang="en-US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 $119.71 </a:t>
                      </a:r>
                      <a:endParaRPr lang="en-US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</a:tr>
              <a:tr h="350151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>
                          <a:effectLst/>
                        </a:rPr>
                        <a:t> </a:t>
                      </a:r>
                      <a:endParaRPr lang="sk-SK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>
                          <a:effectLst/>
                        </a:rPr>
                        <a:t> </a:t>
                      </a:r>
                      <a:endParaRPr lang="sk-SK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>
                          <a:effectLst/>
                        </a:rPr>
                        <a:t> </a:t>
                      </a:r>
                      <a:endParaRPr lang="sk-SK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Jockey box supplies/CO2</a:t>
                      </a:r>
                      <a:endParaRPr lang="en-US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 $111.39 </a:t>
                      </a:r>
                      <a:endParaRPr lang="en-US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</a:tr>
              <a:tr h="350151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 dirty="0">
                          <a:effectLst/>
                        </a:rPr>
                        <a:t> </a:t>
                      </a:r>
                      <a:endParaRPr lang="sk-SK" sz="16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>
                          <a:effectLst/>
                        </a:rPr>
                        <a:t> </a:t>
                      </a:r>
                      <a:endParaRPr lang="sk-SK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>
                          <a:effectLst/>
                        </a:rPr>
                        <a:t> </a:t>
                      </a:r>
                      <a:endParaRPr lang="sk-SK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Anchor comp supplies</a:t>
                      </a:r>
                      <a:endParaRPr lang="en-US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 $97.70 </a:t>
                      </a:r>
                      <a:endParaRPr lang="en-US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</a:tr>
              <a:tr h="350151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>
                          <a:effectLst/>
                        </a:rPr>
                        <a:t> </a:t>
                      </a:r>
                      <a:endParaRPr lang="sk-SK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>
                          <a:effectLst/>
                        </a:rPr>
                        <a:t> </a:t>
                      </a:r>
                      <a:endParaRPr lang="sk-SK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>
                          <a:effectLst/>
                        </a:rPr>
                        <a:t> </a:t>
                      </a:r>
                      <a:endParaRPr lang="sk-SK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Google Apps</a:t>
                      </a:r>
                      <a:endParaRPr lang="en-US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 $57.25 </a:t>
                      </a:r>
                      <a:endParaRPr lang="en-US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</a:tr>
              <a:tr h="350151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>
                          <a:effectLst/>
                        </a:rPr>
                        <a:t> </a:t>
                      </a:r>
                      <a:endParaRPr lang="sk-SK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 dirty="0">
                          <a:effectLst/>
                        </a:rPr>
                        <a:t> </a:t>
                      </a:r>
                      <a:endParaRPr lang="sk-SK" sz="16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>
                          <a:effectLst/>
                        </a:rPr>
                        <a:t> </a:t>
                      </a:r>
                      <a:endParaRPr lang="sk-SK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Christmas Party</a:t>
                      </a:r>
                      <a:endParaRPr lang="en-US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 $53.37 </a:t>
                      </a:r>
                      <a:endParaRPr lang="en-US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</a:tr>
              <a:tr h="350151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>
                          <a:effectLst/>
                        </a:rPr>
                        <a:t> </a:t>
                      </a:r>
                      <a:endParaRPr lang="sk-SK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>
                          <a:effectLst/>
                        </a:rPr>
                        <a:t> </a:t>
                      </a:r>
                      <a:endParaRPr lang="sk-SK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>
                          <a:effectLst/>
                        </a:rPr>
                        <a:t> </a:t>
                      </a:r>
                      <a:endParaRPr lang="sk-SK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Miscellaneous</a:t>
                      </a:r>
                      <a:endParaRPr lang="en-US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 $47.09 </a:t>
                      </a:r>
                      <a:endParaRPr lang="en-US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</a:tr>
              <a:tr h="350151"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>
                          <a:effectLst/>
                        </a:rPr>
                        <a:t> </a:t>
                      </a:r>
                      <a:endParaRPr lang="sk-SK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>
                          <a:effectLst/>
                        </a:rPr>
                        <a:t> </a:t>
                      </a:r>
                      <a:endParaRPr lang="sk-SK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u="none" strike="noStrike">
                          <a:effectLst/>
                        </a:rPr>
                        <a:t> </a:t>
                      </a:r>
                      <a:endParaRPr lang="sk-SK" sz="1600" b="0" i="0" u="none" strike="noStrike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Total</a:t>
                      </a:r>
                      <a:endParaRPr lang="en-US" sz="16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u="none" strike="noStrike" dirty="0">
                          <a:effectLst/>
                        </a:rPr>
                        <a:t> $1,862.18 </a:t>
                      </a:r>
                      <a:endParaRPr lang="en-US" sz="16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511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r>
              <a:rPr lang="bs-Latn-BA" sz="4000" dirty="0" smtClean="0"/>
              <a:t>Financial </a:t>
            </a:r>
            <a:r>
              <a:rPr lang="bs-Latn-BA" sz="4000" dirty="0" err="1" smtClean="0"/>
              <a:t>History</a:t>
            </a:r>
            <a:endParaRPr lang="bs-Latn-BA" sz="4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52810"/>
              </p:ext>
            </p:extLst>
          </p:nvPr>
        </p:nvGraphicFramePr>
        <p:xfrm>
          <a:off x="566327" y="2971800"/>
          <a:ext cx="8001001" cy="20030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0360"/>
                <a:gridCol w="2859641"/>
                <a:gridCol w="1066800"/>
                <a:gridCol w="1129472"/>
                <a:gridCol w="1994728"/>
              </a:tblGrid>
              <a:tr h="425450"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Beginning of Year balance</a:t>
                      </a:r>
                      <a:endParaRPr lang="en-US" sz="18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Revenues</a:t>
                      </a:r>
                      <a:endParaRPr lang="en-US" sz="18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Expenses</a:t>
                      </a:r>
                      <a:endParaRPr lang="en-US" sz="18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End of Year Balance</a:t>
                      </a:r>
                      <a:endParaRPr lang="en-US" sz="18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b"/>
                </a:tc>
              </a:tr>
              <a:tr h="454875"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1" u="none" strike="noStrike" dirty="0">
                          <a:effectLst/>
                        </a:rPr>
                        <a:t>2015</a:t>
                      </a:r>
                      <a:endParaRPr lang="is-IS" sz="18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 $451.41 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 $1,405.00 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 $(863.33)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 $993.08 </a:t>
                      </a:r>
                      <a:endParaRPr lang="en-US" sz="18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b"/>
                </a:tc>
              </a:tr>
              <a:tr h="454875"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1" u="none" strike="noStrike" dirty="0">
                          <a:effectLst/>
                        </a:rPr>
                        <a:t>2016</a:t>
                      </a:r>
                      <a:endParaRPr lang="is-IS" sz="18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 $993.08 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 $1,912.34 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 $(1,733.83)</a:t>
                      </a:r>
                      <a:endParaRPr lang="en-US" sz="18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 $1,171.59 </a:t>
                      </a:r>
                      <a:endParaRPr lang="en-US" sz="18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b"/>
                </a:tc>
              </a:tr>
              <a:tr h="454875">
                <a:tc>
                  <a:txBody>
                    <a:bodyPr/>
                    <a:lstStyle/>
                    <a:p>
                      <a:pPr algn="r" fontAlgn="b"/>
                      <a:r>
                        <a:rPr lang="is-IS" sz="1800" b="1" u="none" strike="noStrike" dirty="0">
                          <a:effectLst/>
                        </a:rPr>
                        <a:t>2017</a:t>
                      </a:r>
                      <a:endParaRPr lang="is-IS" sz="18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 $1,171.59 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 $1,560.00 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>
                          <a:effectLst/>
                        </a:rPr>
                        <a:t> $(1,862.18)</a:t>
                      </a:r>
                      <a:endParaRPr lang="en-US" sz="1800" b="0" i="0" u="none" strike="noStrike"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u="none" strike="noStrike" dirty="0">
                          <a:effectLst/>
                        </a:rPr>
                        <a:t> $869.41 </a:t>
                      </a:r>
                      <a:endParaRPr lang="en-US" sz="18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314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/>
          <a:lstStyle/>
          <a:p>
            <a:r>
              <a:rPr lang="bs-Latn-BA" sz="4000" dirty="0" smtClean="0"/>
              <a:t>Inventory</a:t>
            </a:r>
            <a:endParaRPr lang="bs-Latn-BA" sz="4000" dirty="0"/>
          </a:p>
        </p:txBody>
      </p:sp>
      <p:sp>
        <p:nvSpPr>
          <p:cNvPr id="6" name="TextBox 5"/>
          <p:cNvSpPr txBox="1"/>
          <p:nvPr/>
        </p:nvSpPr>
        <p:spPr>
          <a:xfrm>
            <a:off x="381000" y="1752600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	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6399426"/>
              </p:ext>
            </p:extLst>
          </p:nvPr>
        </p:nvGraphicFramePr>
        <p:xfrm>
          <a:off x="1524000" y="1600200"/>
          <a:ext cx="6400801" cy="51180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2846"/>
                <a:gridCol w="773388"/>
                <a:gridCol w="783565"/>
                <a:gridCol w="895501"/>
                <a:gridCol w="895501"/>
              </a:tblGrid>
              <a:tr h="127686"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b="1" u="none" strike="noStrike" dirty="0">
                          <a:effectLst/>
                        </a:rPr>
                        <a:t>2017</a:t>
                      </a:r>
                      <a:endParaRPr lang="is-IS" sz="9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err="1">
                          <a:effectLst/>
                        </a:rPr>
                        <a:t>Qty</a:t>
                      </a:r>
                      <a:endParaRPr lang="en-US" sz="9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 Each </a:t>
                      </a:r>
                      <a:endParaRPr lang="en-US" sz="9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 err="1">
                          <a:effectLst/>
                        </a:rPr>
                        <a:t>Inv</a:t>
                      </a:r>
                      <a:endParaRPr lang="en-US" sz="9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effectLst/>
                        </a:rPr>
                        <a:t>Sales</a:t>
                      </a:r>
                      <a:endParaRPr lang="en-US" sz="9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</a:tr>
              <a:tr h="127686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</a:tr>
              <a:tr h="1276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Gen 3 T-Shirts, Space Invaders</a:t>
                      </a:r>
                      <a:endParaRPr lang="en-US" sz="9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900" u="none" strike="noStrike" dirty="0">
                          <a:effectLst/>
                        </a:rPr>
                        <a:t> </a:t>
                      </a:r>
                      <a:endParaRPr lang="sk-SK" sz="9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900" u="none" strike="noStrike">
                          <a:effectLst/>
                        </a:rPr>
                        <a:t> </a:t>
                      </a:r>
                      <a:endParaRPr lang="sk-SK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900" u="none" strike="noStrike">
                          <a:effectLst/>
                        </a:rPr>
                        <a:t> </a:t>
                      </a:r>
                      <a:endParaRPr lang="sk-SK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900" u="none" strike="noStrike">
                          <a:effectLst/>
                        </a:rPr>
                        <a:t> </a:t>
                      </a:r>
                      <a:endParaRPr lang="sk-SK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</a:tr>
              <a:tr h="1276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Beginning on hand inventory</a:t>
                      </a:r>
                      <a:endParaRPr lang="en-US" sz="9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 $5.00 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 $5.00 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900" u="none" strike="noStrike">
                          <a:effectLst/>
                        </a:rPr>
                        <a:t> </a:t>
                      </a:r>
                      <a:endParaRPr lang="sk-SK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</a:tr>
              <a:tr h="1276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Sales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0</a:t>
                      </a:r>
                      <a:endParaRPr lang="en-US" sz="9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 $5.00 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900" u="none" strike="noStrike">
                          <a:effectLst/>
                        </a:rPr>
                        <a:t> </a:t>
                      </a:r>
                      <a:endParaRPr lang="sk-SK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r-IN" sz="900" u="none" strike="noStrike">
                          <a:effectLst/>
                        </a:rPr>
                        <a:t> $-   </a:t>
                      </a:r>
                      <a:endParaRPr lang="mr-IN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</a:tr>
              <a:tr h="1276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Comps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1</a:t>
                      </a:r>
                      <a:endParaRPr lang="en-US" sz="9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900" u="none" strike="noStrike">
                          <a:effectLst/>
                        </a:rPr>
                        <a:t> </a:t>
                      </a:r>
                      <a:endParaRPr lang="sk-SK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900" u="none" strike="noStrike">
                          <a:effectLst/>
                        </a:rPr>
                        <a:t> </a:t>
                      </a:r>
                      <a:endParaRPr lang="sk-SK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900" u="none" strike="noStrike">
                          <a:effectLst/>
                        </a:rPr>
                        <a:t> </a:t>
                      </a:r>
                      <a:endParaRPr lang="sk-SK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</a:tr>
              <a:tr h="1276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Ending on hand inventory</a:t>
                      </a:r>
                      <a:endParaRPr lang="en-US" sz="9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 $5.00 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r-IN" sz="900" u="none" strike="noStrike">
                          <a:effectLst/>
                        </a:rPr>
                        <a:t> $-   </a:t>
                      </a:r>
                      <a:endParaRPr lang="mr-IN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900" u="none" strike="noStrike">
                          <a:effectLst/>
                        </a:rPr>
                        <a:t> </a:t>
                      </a:r>
                      <a:endParaRPr lang="sk-SK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</a:tr>
              <a:tr h="127686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</a:tr>
              <a:tr h="1276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Gen 5 T-Shirts, Dark Matter</a:t>
                      </a:r>
                      <a:endParaRPr lang="en-US" sz="900" b="1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900" u="none" strike="noStrike">
                          <a:effectLst/>
                        </a:rPr>
                        <a:t> </a:t>
                      </a:r>
                      <a:endParaRPr lang="sk-SK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900" u="none" strike="noStrike">
                          <a:effectLst/>
                        </a:rPr>
                        <a:t> </a:t>
                      </a:r>
                      <a:endParaRPr lang="sk-SK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900" u="none" strike="noStrike">
                          <a:effectLst/>
                        </a:rPr>
                        <a:t> </a:t>
                      </a:r>
                      <a:endParaRPr lang="sk-SK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900" u="none" strike="noStrike">
                          <a:effectLst/>
                        </a:rPr>
                        <a:t> </a:t>
                      </a:r>
                      <a:endParaRPr lang="sk-SK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</a:tr>
              <a:tr h="1276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Beginning on hand inventory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</a:rPr>
                        <a:t>2</a:t>
                      </a:r>
                      <a:endParaRPr lang="is-I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 $5.00 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 $10.00 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900" u="none" strike="noStrike">
                          <a:effectLst/>
                        </a:rPr>
                        <a:t> </a:t>
                      </a:r>
                      <a:endParaRPr lang="sk-SK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</a:tr>
              <a:tr h="1276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Sales</a:t>
                      </a:r>
                      <a:endParaRPr lang="en-US" sz="9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 $5.00 </a:t>
                      </a:r>
                      <a:endParaRPr lang="en-US" sz="9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 $5.00 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</a:tr>
              <a:tr h="1276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Ending on hand inventory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 $5.00 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 $5.00 </a:t>
                      </a:r>
                      <a:endParaRPr lang="en-US" sz="9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900" u="none" strike="noStrike">
                          <a:effectLst/>
                        </a:rPr>
                        <a:t> </a:t>
                      </a:r>
                      <a:endParaRPr lang="sk-SK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</a:tr>
              <a:tr h="127686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</a:tr>
              <a:tr h="1276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Gen 6 T-Shirts, Prohibition</a:t>
                      </a:r>
                      <a:endParaRPr lang="en-US" sz="900" b="1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900" u="none" strike="noStrike">
                          <a:effectLst/>
                        </a:rPr>
                        <a:t> </a:t>
                      </a:r>
                      <a:endParaRPr lang="sk-SK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900" u="none" strike="noStrike">
                          <a:effectLst/>
                        </a:rPr>
                        <a:t> </a:t>
                      </a:r>
                      <a:endParaRPr lang="sk-SK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900" u="none" strike="noStrike" dirty="0">
                          <a:effectLst/>
                        </a:rPr>
                        <a:t> </a:t>
                      </a:r>
                      <a:endParaRPr lang="sk-SK" sz="9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900" u="none" strike="noStrike">
                          <a:effectLst/>
                        </a:rPr>
                        <a:t> </a:t>
                      </a:r>
                      <a:endParaRPr lang="sk-SK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</a:tr>
              <a:tr h="1276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Initial inventory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 $5.00 </a:t>
                      </a:r>
                      <a:endParaRPr lang="en-US" sz="9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 $15.00 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900" u="none" strike="noStrike">
                          <a:effectLst/>
                        </a:rPr>
                        <a:t> </a:t>
                      </a:r>
                      <a:endParaRPr lang="sk-SK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</a:tr>
              <a:tr h="1276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Sales</a:t>
                      </a:r>
                      <a:endParaRPr lang="en-US" sz="9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0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 $5.00 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r-IN" sz="900" u="none" strike="noStrike">
                          <a:effectLst/>
                        </a:rPr>
                        <a:t> $-   </a:t>
                      </a:r>
                      <a:endParaRPr lang="mr-IN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</a:tr>
              <a:tr h="1276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Ending on hand inventory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 $5.00 </a:t>
                      </a:r>
                      <a:endParaRPr lang="en-US" sz="9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 $15.00 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900" u="none" strike="noStrike">
                          <a:effectLst/>
                        </a:rPr>
                        <a:t> </a:t>
                      </a:r>
                      <a:endParaRPr lang="sk-SK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</a:tr>
              <a:tr h="127686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</a:tr>
              <a:tr h="1276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Gen 7 T-Shirts, Waffle</a:t>
                      </a:r>
                      <a:endParaRPr lang="en-US" sz="900" b="1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900" u="none" strike="noStrike" dirty="0">
                          <a:effectLst/>
                        </a:rPr>
                        <a:t> </a:t>
                      </a:r>
                      <a:endParaRPr lang="sk-SK" sz="9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900" u="none" strike="noStrike">
                          <a:effectLst/>
                        </a:rPr>
                        <a:t> </a:t>
                      </a:r>
                      <a:endParaRPr lang="sk-SK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900" u="none" strike="noStrike">
                          <a:effectLst/>
                        </a:rPr>
                        <a:t> </a:t>
                      </a:r>
                      <a:endParaRPr lang="sk-SK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900" u="none" strike="noStrike" dirty="0">
                          <a:effectLst/>
                        </a:rPr>
                        <a:t> </a:t>
                      </a:r>
                      <a:endParaRPr lang="sk-SK" sz="9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</a:tr>
              <a:tr h="1276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Initial inventory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11</a:t>
                      </a:r>
                      <a:endParaRPr lang="cs-CZ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 $10.00 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 $110.00 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900" u="none" strike="noStrike">
                          <a:effectLst/>
                        </a:rPr>
                        <a:t> </a:t>
                      </a:r>
                      <a:endParaRPr lang="sk-SK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</a:tr>
              <a:tr h="1276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Sales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 $10.00 </a:t>
                      </a:r>
                      <a:endParaRPr lang="en-US" sz="9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 $30.00 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</a:tr>
              <a:tr h="1276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Comps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900" u="none" strike="noStrike">
                          <a:effectLst/>
                        </a:rPr>
                        <a:t> </a:t>
                      </a:r>
                      <a:endParaRPr lang="sk-SK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900" u="none" strike="noStrike">
                          <a:effectLst/>
                        </a:rPr>
                        <a:t> </a:t>
                      </a:r>
                      <a:endParaRPr lang="sk-SK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</a:tr>
              <a:tr h="1276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Ending on hand inventory</a:t>
                      </a:r>
                      <a:endParaRPr lang="en-US" sz="9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 $10.00 </a:t>
                      </a:r>
                      <a:endParaRPr lang="en-US" sz="9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 $70.00 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900" u="none" strike="noStrike">
                          <a:effectLst/>
                        </a:rPr>
                        <a:t> </a:t>
                      </a:r>
                      <a:endParaRPr lang="sk-SK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</a:tr>
              <a:tr h="127686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</a:tr>
              <a:tr h="1276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Gen 8 Shirts, Polo</a:t>
                      </a:r>
                      <a:endParaRPr lang="en-US" sz="900" b="1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900" u="none" strike="noStrike">
                          <a:effectLst/>
                        </a:rPr>
                        <a:t> </a:t>
                      </a:r>
                      <a:endParaRPr lang="sk-SK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900" u="none" strike="noStrike">
                          <a:effectLst/>
                        </a:rPr>
                        <a:t> </a:t>
                      </a:r>
                      <a:endParaRPr lang="sk-SK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900" u="none" strike="noStrike" dirty="0">
                          <a:effectLst/>
                        </a:rPr>
                        <a:t> </a:t>
                      </a:r>
                      <a:endParaRPr lang="sk-SK" sz="9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900" u="none" strike="noStrike">
                          <a:effectLst/>
                        </a:rPr>
                        <a:t> </a:t>
                      </a:r>
                      <a:endParaRPr lang="sk-SK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</a:tr>
              <a:tr h="1276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Initial inventory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53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 $15.00 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 $795.00 </a:t>
                      </a:r>
                      <a:endParaRPr lang="en-US" sz="9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900" u="none" strike="noStrike">
                          <a:effectLst/>
                        </a:rPr>
                        <a:t> </a:t>
                      </a:r>
                      <a:endParaRPr lang="sk-SK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</a:tr>
              <a:tr h="1276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Sales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 $15.00 </a:t>
                      </a:r>
                      <a:endParaRPr lang="en-US" sz="9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 $75.00 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</a:tr>
              <a:tr h="1276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Comps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900" u="none" strike="noStrike">
                          <a:effectLst/>
                        </a:rPr>
                        <a:t>37</a:t>
                      </a:r>
                      <a:endParaRPr lang="is-I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900" u="none" strike="noStrike">
                          <a:effectLst/>
                        </a:rPr>
                        <a:t> </a:t>
                      </a:r>
                      <a:endParaRPr lang="sk-SK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900" u="none" strike="noStrike">
                          <a:effectLst/>
                        </a:rPr>
                        <a:t> </a:t>
                      </a:r>
                      <a:endParaRPr lang="sk-SK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</a:tr>
              <a:tr h="1276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Comps/sales not yet picked up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900" u="none" strike="noStrike">
                          <a:effectLst/>
                        </a:rPr>
                        <a:t> </a:t>
                      </a:r>
                      <a:endParaRPr lang="sk-SK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900" u="none" strike="noStrike">
                          <a:effectLst/>
                        </a:rPr>
                        <a:t> </a:t>
                      </a:r>
                      <a:endParaRPr lang="sk-SK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</a:tr>
              <a:tr h="1276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Ending on hand inventory for sales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900" u="none" strike="noStrike">
                          <a:effectLst/>
                        </a:rPr>
                        <a:t>11</a:t>
                      </a:r>
                      <a:endParaRPr lang="cs-CZ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 $15.00 </a:t>
                      </a:r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>
                          <a:effectLst/>
                        </a:rPr>
                        <a:t> $165.00 </a:t>
                      </a:r>
                      <a:endParaRPr lang="en-US" sz="9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900" u="none" strike="noStrike">
                          <a:effectLst/>
                        </a:rPr>
                        <a:t> </a:t>
                      </a:r>
                      <a:endParaRPr lang="sk-SK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</a:tr>
              <a:tr h="127686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900" b="1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</a:tr>
              <a:tr h="1276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BOH Shirt Inventory</a:t>
                      </a:r>
                      <a:endParaRPr lang="en-US" sz="900" b="1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70</a:t>
                      </a:r>
                      <a:endParaRPr lang="en-US" sz="900" b="1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900" u="none" strike="noStrike" dirty="0">
                          <a:effectLst/>
                        </a:rPr>
                        <a:t> </a:t>
                      </a:r>
                      <a:endParaRPr lang="sk-SK" sz="9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 $895.00 </a:t>
                      </a:r>
                      <a:endParaRPr lang="en-US" sz="9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900" u="none" strike="noStrike">
                          <a:effectLst/>
                        </a:rPr>
                        <a:t> </a:t>
                      </a:r>
                      <a:endParaRPr lang="sk-SK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</a:tr>
              <a:tr h="12768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EOH Shirt Inventory</a:t>
                      </a:r>
                      <a:endParaRPr lang="en-US" sz="12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1" u="none" strike="noStrike" dirty="0">
                          <a:effectLst/>
                        </a:rPr>
                        <a:t>22</a:t>
                      </a:r>
                      <a:endParaRPr lang="is-IS" sz="12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1" u="none" strike="noStrike" dirty="0">
                          <a:effectLst/>
                        </a:rPr>
                        <a:t> </a:t>
                      </a:r>
                      <a:endParaRPr lang="sk-SK" sz="12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 $255.00 </a:t>
                      </a:r>
                      <a:endParaRPr lang="en-US" sz="12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200" b="1" u="none" strike="noStrike" dirty="0">
                          <a:effectLst/>
                        </a:rPr>
                        <a:t> </a:t>
                      </a:r>
                      <a:endParaRPr lang="sk-SK" sz="12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</a:tr>
              <a:tr h="1276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2017 Shirt Sales</a:t>
                      </a:r>
                      <a:endParaRPr lang="en-US" sz="9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</a:t>
                      </a:r>
                      <a:endParaRPr lang="en-US" sz="900" b="1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900" u="none" strike="noStrike" dirty="0">
                          <a:effectLst/>
                        </a:rPr>
                        <a:t> </a:t>
                      </a:r>
                      <a:endParaRPr lang="sk-SK" sz="900" b="1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900" u="none" strike="noStrike">
                          <a:effectLst/>
                        </a:rPr>
                        <a:t> </a:t>
                      </a:r>
                      <a:endParaRPr lang="sk-SK" sz="900" b="1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>
                          <a:effectLst/>
                        </a:rPr>
                        <a:t> $110.00 </a:t>
                      </a:r>
                      <a:endParaRPr lang="en-US" sz="900" b="1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</a:tr>
              <a:tr h="127686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>
                          <a:effectLst/>
                        </a:rPr>
                        <a:t>2017 Shirt Comps</a:t>
                      </a:r>
                      <a:endParaRPr lang="en-US" sz="900" b="1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900" u="none" strike="noStrike">
                          <a:effectLst/>
                        </a:rPr>
                        <a:t>39</a:t>
                      </a:r>
                      <a:endParaRPr lang="uk-UA" sz="900" b="1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effectLst/>
                        <a:latin typeface="Arial" charset="0"/>
                      </a:endParaRPr>
                    </a:p>
                  </a:txBody>
                  <a:tcPr marL="7765" marR="7765" marT="776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870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me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</TotalTime>
  <Words>406</Words>
  <Application>Microsoft Macintosh PowerPoint</Application>
  <PresentationFormat>On-screen Show (4:3)</PresentationFormat>
  <Paragraphs>237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Mangal</vt:lpstr>
      <vt:lpstr>Microsoft New Tai Lue</vt:lpstr>
      <vt:lpstr>Arial</vt:lpstr>
      <vt:lpstr>Game-PowerPoint-Template</vt:lpstr>
      <vt:lpstr>2017 Sudzers Financial Report</vt:lpstr>
      <vt:lpstr>Membership</vt:lpstr>
      <vt:lpstr>Financials</vt:lpstr>
      <vt:lpstr>Financials</vt:lpstr>
      <vt:lpstr>Financials</vt:lpstr>
      <vt:lpstr>Financial History</vt:lpstr>
      <vt:lpstr>Inventory</vt:lpstr>
    </vt:vector>
  </TitlesOfParts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Windows User</dc:creator>
  <cp:lastModifiedBy>Grazier, Sarah</cp:lastModifiedBy>
  <cp:revision>17</cp:revision>
  <dcterms:created xsi:type="dcterms:W3CDTF">2013-07-25T16:06:40Z</dcterms:created>
  <dcterms:modified xsi:type="dcterms:W3CDTF">2017-12-30T19:42:26Z</dcterms:modified>
</cp:coreProperties>
</file>