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9" r:id="rId3"/>
    <p:sldId id="257" r:id="rId4"/>
    <p:sldId id="263" r:id="rId5"/>
    <p:sldId id="265" r:id="rId6"/>
    <p:sldId id="262" r:id="rId7"/>
    <p:sldId id="260" r:id="rId8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03C18"/>
    <a:srgbClr val="165616"/>
    <a:srgbClr val="FA0000"/>
    <a:srgbClr val="2CB074"/>
    <a:srgbClr val="D72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wolfgrams/Documents/Derek/beer/sudzers/Ocifers/Sudzer%20Membershi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wolfgrams/Documents/Derek/beer/sudzers/Ocifers/Sudzer%20Finan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wolfgrams/Documents/Derek/beer/sudzers/Ocifers/Sudzer%20Finan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wolfgrams/Documents/Derek/beer/sudzers/Ocifers/Sudzer%20Financ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/Users/wolfgrams/Documents/Derek/beer/sudzers/Ocifers/Sudzer%20Fin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Paid Sudzers Members, 2008-2017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'member history'!$B$2</c:f>
              <c:strCache>
                <c:ptCount val="1"/>
                <c:pt idx="0">
                  <c:v>Paid Members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'member history'!$A$3:$A$12</c:f>
              <c:numCache>
                <c:formatCode>@</c:formatCode>
                <c:ptCount val="10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  <c:pt idx="7">
                  <c:v>2015.0</c:v>
                </c:pt>
                <c:pt idx="8">
                  <c:v>2016.0</c:v>
                </c:pt>
                <c:pt idx="9">
                  <c:v>2017.0</c:v>
                </c:pt>
              </c:numCache>
            </c:numRef>
          </c:cat>
          <c:val>
            <c:numRef>
              <c:f>'member history'!$B$3:$B$12</c:f>
              <c:numCache>
                <c:formatCode>General</c:formatCode>
                <c:ptCount val="10"/>
                <c:pt idx="0">
                  <c:v>26.0</c:v>
                </c:pt>
                <c:pt idx="1">
                  <c:v>23.0</c:v>
                </c:pt>
                <c:pt idx="2">
                  <c:v>22.0</c:v>
                </c:pt>
                <c:pt idx="3">
                  <c:v>18.0</c:v>
                </c:pt>
                <c:pt idx="4">
                  <c:v>33.0</c:v>
                </c:pt>
                <c:pt idx="5">
                  <c:v>43.0</c:v>
                </c:pt>
                <c:pt idx="6">
                  <c:v>61.0</c:v>
                </c:pt>
                <c:pt idx="7">
                  <c:v>45.0</c:v>
                </c:pt>
                <c:pt idx="8">
                  <c:v>50.0</c:v>
                </c:pt>
                <c:pt idx="9">
                  <c:v>46.0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33564016"/>
        <c:axId val="-633415536"/>
      </c:barChart>
      <c:catAx>
        <c:axId val="-633564016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33415536"/>
        <c:crosses val="autoZero"/>
        <c:auto val="1"/>
        <c:lblAlgn val="ctr"/>
        <c:lblOffset val="100"/>
        <c:noMultiLvlLbl val="0"/>
      </c:catAx>
      <c:valAx>
        <c:axId val="-63341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3356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2017 Sudzers</a:t>
            </a:r>
            <a:r>
              <a:rPr lang="en-US" sz="1800" b="1" baseline="0" dirty="0"/>
              <a:t> Revenues = $1,560.00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'2017 Report'!$C$98:$C$100</c:f>
              <c:strCache>
                <c:ptCount val="3"/>
                <c:pt idx="0">
                  <c:v>Dues</c:v>
                </c:pt>
                <c:pt idx="1">
                  <c:v>Shirt Sales</c:v>
                </c:pt>
                <c:pt idx="2">
                  <c:v>Santa Clara County Fair</c:v>
                </c:pt>
              </c:strCache>
            </c:strRef>
          </c:cat>
          <c:val>
            <c:numRef>
              <c:f>'2017 Report'!$D$98:$D$100</c:f>
              <c:numCache>
                <c:formatCode>_("$"* #,##0.00_);_("$"* \(#,##0.00\);_("$"* "-"??_);_(@_)</c:formatCode>
                <c:ptCount val="3"/>
                <c:pt idx="0">
                  <c:v>1150.0</c:v>
                </c:pt>
                <c:pt idx="1">
                  <c:v>110.0</c:v>
                </c:pt>
                <c:pt idx="2">
                  <c:v>300.0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2017 Sudzers</a:t>
            </a:r>
            <a:r>
              <a:rPr lang="en-US" sz="1800" b="1" baseline="0" dirty="0"/>
              <a:t> Revenues = $1,560.00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2017 Sudzers Expenses = $1,862.18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'2017 Report'!$F$98:$F$107</c:f>
              <c:strCache>
                <c:ptCount val="10"/>
                <c:pt idx="0">
                  <c:v>Shirts</c:v>
                </c:pt>
                <c:pt idx="1">
                  <c:v>Dark Matter </c:v>
                </c:pt>
                <c:pt idx="2">
                  <c:v>Off flavor kit</c:v>
                </c:pt>
                <c:pt idx="3">
                  <c:v>Insurance</c:v>
                </c:pt>
                <c:pt idx="4">
                  <c:v>Membership cards</c:v>
                </c:pt>
                <c:pt idx="5">
                  <c:v>Jockey box supplies/CO2</c:v>
                </c:pt>
                <c:pt idx="6">
                  <c:v>Anchor comp supplies</c:v>
                </c:pt>
                <c:pt idx="7">
                  <c:v>Google Apps</c:v>
                </c:pt>
                <c:pt idx="8">
                  <c:v>Christmas Party</c:v>
                </c:pt>
                <c:pt idx="9">
                  <c:v>Miscellaneous</c:v>
                </c:pt>
              </c:strCache>
            </c:strRef>
          </c:cat>
          <c:val>
            <c:numRef>
              <c:f>'2017 Report'!$G$98:$G$107</c:f>
              <c:numCache>
                <c:formatCode>_("$"* #,##0.00_);_("$"* \(#,##0.00\);_("$"* "-"??_);_(@_)</c:formatCode>
                <c:ptCount val="10"/>
                <c:pt idx="0">
                  <c:v>566.13</c:v>
                </c:pt>
                <c:pt idx="1">
                  <c:v>517.5400000000001</c:v>
                </c:pt>
                <c:pt idx="2">
                  <c:v>159.0</c:v>
                </c:pt>
                <c:pt idx="3">
                  <c:v>133.0</c:v>
                </c:pt>
                <c:pt idx="4">
                  <c:v>119.71</c:v>
                </c:pt>
                <c:pt idx="5">
                  <c:v>111.39</c:v>
                </c:pt>
                <c:pt idx="6">
                  <c:v>97.7</c:v>
                </c:pt>
                <c:pt idx="7">
                  <c:v>57.25</c:v>
                </c:pt>
                <c:pt idx="8">
                  <c:v>53.37</c:v>
                </c:pt>
                <c:pt idx="9">
                  <c:v>47.09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2017 Sudzers</a:t>
            </a:r>
            <a:r>
              <a:rPr lang="en-US" sz="1800" b="1" baseline="0" dirty="0"/>
              <a:t> Revenues = $1,560.00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6EE8-1270-3D4B-98D8-54696816395A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BB216-B3A0-BB41-9561-2E2A4C37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3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3345"/>
            <a:ext cx="7772400" cy="1470025"/>
          </a:xfrm>
        </p:spPr>
        <p:txBody>
          <a:bodyPr anchor="b">
            <a:noAutofit/>
          </a:bodyPr>
          <a:lstStyle>
            <a:lvl1pPr>
              <a:defRPr lang="bs-Latn-BA" sz="54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67944"/>
            <a:ext cx="6400800" cy="504056"/>
          </a:xfrm>
        </p:spPr>
        <p:txBody>
          <a:bodyPr anchor="t"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30.12.17.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0649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30.12.17.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7818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30.12.17.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9408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19256" cy="1143000"/>
          </a:xfrm>
        </p:spPr>
        <p:txBody>
          <a:bodyPr/>
          <a:lstStyle>
            <a:lvl1pPr>
              <a:defRPr lang="bs-Latn-BA" sz="54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  <a:lvl2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2pPr>
            <a:lvl3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3pPr>
            <a:lvl4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4pPr>
            <a:lvl5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40" y="62484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fld id="{4BEA1FFC-0729-4B4E-874A-BB33F34F7B19}" type="datetimeFigureOut">
              <a:rPr lang="bs-Latn-BA" smtClean="0"/>
              <a:pPr/>
              <a:t>30.12.17.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24840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0840" y="62484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fld id="{D71A774C-E981-4CCA-AA75-161A658A4D1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0254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lang="bs-Latn-BA" sz="40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61048"/>
            <a:ext cx="7772400" cy="432048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30.12.17.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2185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30.12.17.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9629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30.12.17.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7144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30.12.17.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3394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30.12.17.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5356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30.12.17.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003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30.12.17.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899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BEA1FFC-0729-4B4E-874A-BB33F34F7B19}" type="datetimeFigureOut">
              <a:rPr lang="bs-Latn-BA" smtClean="0"/>
              <a:pPr/>
              <a:t>30.12.17.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D71A774C-E981-4CCA-AA75-161A658A4D1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1317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bs-Latn-BA" sz="5400" b="1" kern="1200" dirty="0">
          <a:ln w="19050">
            <a:solidFill>
              <a:schemeClr val="tx1">
                <a:lumMod val="95000"/>
                <a:lumOff val="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/>
          <a:latin typeface="Microsoft New Tai Lue" pitchFamily="34" charset="0"/>
          <a:ea typeface="+mj-ea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2017 Sudzers Financial Report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bs-Latn-BA" dirty="0" smtClean="0"/>
              <a:t>Derek Wolfgram, Sudzers CFO</a:t>
            </a:r>
          </a:p>
          <a:p>
            <a:r>
              <a:rPr lang="bs-Latn-BA" dirty="0" err="1" smtClean="0"/>
              <a:t>January</a:t>
            </a:r>
            <a:r>
              <a:rPr lang="bs-Latn-BA" dirty="0" smtClean="0"/>
              <a:t> </a:t>
            </a:r>
            <a:r>
              <a:rPr lang="bs-Latn-BA" dirty="0" smtClean="0"/>
              <a:t>14, 2018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2072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smtClean="0"/>
              <a:t>Membership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s-Latn-BA" dirty="0" smtClean="0"/>
          </a:p>
          <a:p>
            <a:pPr marL="3657600" lvl="8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sz="20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624827"/>
              </p:ext>
            </p:extLst>
          </p:nvPr>
        </p:nvGraphicFramePr>
        <p:xfrm>
          <a:off x="457200" y="2209800"/>
          <a:ext cx="5257800" cy="4133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19800" y="3641936"/>
            <a:ext cx="2959143" cy="1269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 smtClean="0"/>
              <a:t>46 </a:t>
            </a:r>
            <a:r>
              <a:rPr lang="bs-Latn-BA" sz="1600" dirty="0" err="1"/>
              <a:t>paid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r>
              <a:rPr lang="bs-Latn-BA" sz="1600" dirty="0"/>
              <a:t> in </a:t>
            </a:r>
            <a:r>
              <a:rPr lang="bs-Latn-BA" sz="1600" dirty="0" smtClean="0"/>
              <a:t>2017</a:t>
            </a:r>
            <a:endParaRPr lang="bs-Latn-BA" sz="1600" dirty="0"/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 smtClean="0"/>
              <a:t>32 </a:t>
            </a:r>
            <a:r>
              <a:rPr lang="bs-Latn-BA" sz="1600" dirty="0" err="1"/>
              <a:t>continuing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 smtClean="0"/>
              <a:t>14 </a:t>
            </a:r>
            <a:r>
              <a:rPr lang="bs-Latn-BA" sz="1600" dirty="0" err="1"/>
              <a:t>new</a:t>
            </a:r>
            <a:r>
              <a:rPr lang="bs-Latn-BA" sz="1600" dirty="0"/>
              <a:t> </a:t>
            </a:r>
            <a:r>
              <a:rPr lang="bs-Latn-BA" sz="1600" dirty="0" err="1"/>
              <a:t>or</a:t>
            </a:r>
            <a:r>
              <a:rPr lang="bs-Latn-BA" sz="1600" dirty="0"/>
              <a:t> </a:t>
            </a:r>
            <a:r>
              <a:rPr lang="bs-Latn-BA" sz="1600" dirty="0" err="1"/>
              <a:t>returning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 smtClean="0"/>
              <a:t>18 </a:t>
            </a:r>
            <a:r>
              <a:rPr lang="bs-Latn-BA" sz="1600" dirty="0" err="1"/>
              <a:t>departed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</p:txBody>
      </p:sp>
    </p:spTree>
    <p:extLst>
      <p:ext uri="{BB962C8B-B14F-4D97-AF65-F5344CB8AC3E}">
        <p14:creationId xmlns:p14="http://schemas.microsoft.com/office/powerpoint/2010/main" val="26927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smtClean="0"/>
              <a:t>Financials</a:t>
            </a:r>
            <a:endParaRPr lang="bs-Latn-B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897056"/>
              </p:ext>
            </p:extLst>
          </p:nvPr>
        </p:nvGraphicFramePr>
        <p:xfrm>
          <a:off x="794928" y="16002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smtClean="0"/>
              <a:t>Financials</a:t>
            </a:r>
            <a:endParaRPr lang="bs-Latn-B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94928" y="16002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229372"/>
              </p:ext>
            </p:extLst>
          </p:nvPr>
        </p:nvGraphicFramePr>
        <p:xfrm>
          <a:off x="642528" y="1627598"/>
          <a:ext cx="7848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3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smtClean="0"/>
              <a:t>Financials</a:t>
            </a:r>
            <a:endParaRPr lang="bs-Latn-B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94928" y="16002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111074"/>
              </p:ext>
            </p:extLst>
          </p:nvPr>
        </p:nvGraphicFramePr>
        <p:xfrm>
          <a:off x="685800" y="2122788"/>
          <a:ext cx="7652927" cy="4339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4498"/>
                <a:gridCol w="1023909"/>
                <a:gridCol w="960575"/>
                <a:gridCol w="1942260"/>
                <a:gridCol w="981685"/>
              </a:tblGrid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Revenues</a:t>
                      </a:r>
                      <a:endParaRPr lang="en-US" sz="16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 </a:t>
                      </a:r>
                      <a:endParaRPr lang="sk-SK" sz="16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 </a:t>
                      </a:r>
                      <a:endParaRPr lang="sk-SK" sz="1600" b="1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Expenses</a:t>
                      </a:r>
                      <a:endParaRPr lang="en-US" sz="16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Dues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$1,150.00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Shirts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$566.13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Shirt Sales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$110.00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Dark Matter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$517.54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Santa Clara County Fair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$300.00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Off flavor kit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$159.00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 $1,560.00 </a:t>
                      </a:r>
                      <a:endParaRPr lang="en-US" sz="16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Insurance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$133.00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 </a:t>
                      </a:r>
                      <a:endParaRPr lang="sk-SK" sz="16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Membership cards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$119.71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Jockey box supplies/CO2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$111.39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 </a:t>
                      </a:r>
                      <a:endParaRPr lang="sk-SK" sz="16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Anchor comp supplies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$97.70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Google Apps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$57.25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 </a:t>
                      </a:r>
                      <a:endParaRPr lang="sk-SK" sz="16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Christmas Party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$53.37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Miscellaneous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 $47.09 </a:t>
                      </a:r>
                      <a:endParaRPr lang="en-US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  <a:tr h="350151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 $1,862.18 </a:t>
                      </a:r>
                      <a:endParaRPr lang="en-US" sz="16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1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smtClean="0"/>
              <a:t>Financial </a:t>
            </a:r>
            <a:r>
              <a:rPr lang="bs-Latn-BA" sz="4000" dirty="0" err="1" smtClean="0"/>
              <a:t>History</a:t>
            </a:r>
            <a:endParaRPr lang="bs-Latn-BA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52810"/>
              </p:ext>
            </p:extLst>
          </p:nvPr>
        </p:nvGraphicFramePr>
        <p:xfrm>
          <a:off x="566327" y="2971800"/>
          <a:ext cx="8001001" cy="2003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0360"/>
                <a:gridCol w="2859641"/>
                <a:gridCol w="1066800"/>
                <a:gridCol w="1129472"/>
                <a:gridCol w="1994728"/>
              </a:tblGrid>
              <a:tr h="42545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Beginning of Year balance</a:t>
                      </a:r>
                      <a:endParaRPr lang="en-US" sz="18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Revenues</a:t>
                      </a:r>
                      <a:endParaRPr lang="en-US" sz="18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Expenses</a:t>
                      </a:r>
                      <a:endParaRPr lang="en-US" sz="18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End of Year Balance</a:t>
                      </a:r>
                      <a:endParaRPr lang="en-US" sz="18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</a:tr>
              <a:tr h="454875"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u="none" strike="noStrike" dirty="0">
                          <a:effectLst/>
                        </a:rPr>
                        <a:t>2015</a:t>
                      </a:r>
                      <a:endParaRPr lang="is-IS" sz="18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$451.41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$1,405.00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$(863.33)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$993.08 </a:t>
                      </a:r>
                      <a:endParaRPr lang="en-US" sz="18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</a:tr>
              <a:tr h="454875"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u="none" strike="noStrike" dirty="0">
                          <a:effectLst/>
                        </a:rPr>
                        <a:t>2016</a:t>
                      </a:r>
                      <a:endParaRPr lang="is-IS" sz="18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$993.08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$1,912.34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$(1,733.83)</a:t>
                      </a:r>
                      <a:endParaRPr lang="en-US" sz="18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$1,171.59 </a:t>
                      </a:r>
                      <a:endParaRPr lang="en-US" sz="18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</a:tr>
              <a:tr h="454875"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u="none" strike="noStrike" dirty="0">
                          <a:effectLst/>
                        </a:rPr>
                        <a:t>2017</a:t>
                      </a:r>
                      <a:endParaRPr lang="is-IS" sz="18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$1,171.59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$1,560.00 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$(1,862.18)</a:t>
                      </a:r>
                      <a:endParaRPr lang="en-US" sz="1800" b="0" i="0" u="none" strike="noStrike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$869.41 </a:t>
                      </a:r>
                      <a:endParaRPr lang="en-US" sz="18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smtClean="0"/>
              <a:t>Inventory</a:t>
            </a:r>
            <a:endParaRPr lang="bs-Latn-B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399426"/>
              </p:ext>
            </p:extLst>
          </p:nvPr>
        </p:nvGraphicFramePr>
        <p:xfrm>
          <a:off x="1524000" y="1600200"/>
          <a:ext cx="6400801" cy="5118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846"/>
                <a:gridCol w="773388"/>
                <a:gridCol w="783565"/>
                <a:gridCol w="895501"/>
                <a:gridCol w="895501"/>
              </a:tblGrid>
              <a:tr h="127686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u="none" strike="noStrike" dirty="0">
                          <a:effectLst/>
                        </a:rPr>
                        <a:t>2017</a:t>
                      </a:r>
                      <a:endParaRPr lang="is-I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err="1">
                          <a:effectLst/>
                        </a:rPr>
                        <a:t>Qty</a:t>
                      </a:r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 Each </a:t>
                      </a:r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err="1">
                          <a:effectLst/>
                        </a:rPr>
                        <a:t>Inv</a:t>
                      </a:r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Sales</a:t>
                      </a:r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Gen 3 T-Shirts, Space Invaders</a:t>
                      </a:r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Beginning on hand inventory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Sales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900" u="none" strike="noStrike">
                          <a:effectLst/>
                        </a:rPr>
                        <a:t> $-   </a:t>
                      </a:r>
                      <a:endParaRPr lang="mr-IN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Comps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Ending on hand inventory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900" u="none" strike="noStrike">
                          <a:effectLst/>
                        </a:rPr>
                        <a:t> $-   </a:t>
                      </a:r>
                      <a:endParaRPr lang="mr-IN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Gen 5 T-Shirts, Dark Matter</a:t>
                      </a:r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Beginning on hand inventory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</a:rPr>
                        <a:t>2</a:t>
                      </a:r>
                      <a:endParaRPr lang="is-I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$10.00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Sales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 $5.00 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Ending on hand inventory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 $5.00 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Gen 6 T-Shirts, Prohibition</a:t>
                      </a:r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Initial inventory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 $5.00 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$15.00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Sales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900" u="none" strike="noStrike">
                          <a:effectLst/>
                        </a:rPr>
                        <a:t> $-   </a:t>
                      </a:r>
                      <a:endParaRPr lang="mr-IN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Ending on hand inventory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 $5.00 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$15.00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Gen 7 T-Shirts, Waffle</a:t>
                      </a:r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Initial inventory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11</a:t>
                      </a:r>
                      <a:endParaRPr lang="cs-CZ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$10.00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$110.00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Sales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 $10.00 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$30.00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Comps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Ending on hand inventory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 $10.00 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$70.00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Gen 8 Shirts, Polo</a:t>
                      </a:r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Initial inventory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53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$15.00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 $795.00 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Sales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 $15.00 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$75.00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Comps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u="none" strike="noStrike">
                          <a:effectLst/>
                        </a:rPr>
                        <a:t>37</a:t>
                      </a:r>
                      <a:endParaRPr lang="is-I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Comps/sales not yet picked up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Ending on hand inventory for sales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11</a:t>
                      </a:r>
                      <a:endParaRPr lang="cs-CZ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$15.00 </a:t>
                      </a:r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 $165.00 </a:t>
                      </a:r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BOH Shirt Inventory</a:t>
                      </a:r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70</a:t>
                      </a:r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 $895.00 </a:t>
                      </a:r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EOH Shirt Inventory</a:t>
                      </a:r>
                      <a:endParaRPr lang="en-US" sz="12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u="none" strike="noStrike" dirty="0">
                          <a:effectLst/>
                        </a:rPr>
                        <a:t>22</a:t>
                      </a:r>
                      <a:endParaRPr lang="is-IS" sz="12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u="none" strike="noStrike" dirty="0">
                          <a:effectLst/>
                        </a:rPr>
                        <a:t> </a:t>
                      </a:r>
                      <a:endParaRPr lang="sk-SK" sz="12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$255.00 </a:t>
                      </a:r>
                      <a:endParaRPr lang="en-US" sz="12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u="none" strike="noStrike" dirty="0">
                          <a:effectLst/>
                        </a:rPr>
                        <a:t> </a:t>
                      </a:r>
                      <a:endParaRPr lang="sk-SK" sz="12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2017 Shirt Sales</a:t>
                      </a:r>
                      <a:endParaRPr lang="en-US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 dirty="0">
                          <a:effectLst/>
                        </a:rPr>
                        <a:t> </a:t>
                      </a:r>
                      <a:endParaRPr lang="sk-SK" sz="900" b="1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 $110.00 </a:t>
                      </a:r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  <a:tr h="12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2017 Shirt Comps</a:t>
                      </a:r>
                      <a:endParaRPr lang="en-US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u="none" strike="noStrike">
                          <a:effectLst/>
                        </a:rPr>
                        <a:t>39</a:t>
                      </a:r>
                      <a:endParaRPr lang="uk-UA" sz="900" b="1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7765" marR="7765" marT="776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406</Words>
  <Application>Microsoft Macintosh PowerPoint</Application>
  <PresentationFormat>On-screen Show (4:3)</PresentationFormat>
  <Paragraphs>237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Mangal</vt:lpstr>
      <vt:lpstr>Microsoft New Tai Lue</vt:lpstr>
      <vt:lpstr>Arial</vt:lpstr>
      <vt:lpstr>Game-PowerPoint-Template</vt:lpstr>
      <vt:lpstr>2017 Sudzers Financial Report</vt:lpstr>
      <vt:lpstr>Membership</vt:lpstr>
      <vt:lpstr>Financials</vt:lpstr>
      <vt:lpstr>Financials</vt:lpstr>
      <vt:lpstr>Financials</vt:lpstr>
      <vt:lpstr>Financial History</vt:lpstr>
      <vt:lpstr>Inventory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Windows User</dc:creator>
  <cp:lastModifiedBy>Grazier, Sarah</cp:lastModifiedBy>
  <cp:revision>17</cp:revision>
  <dcterms:created xsi:type="dcterms:W3CDTF">2013-07-25T16:06:40Z</dcterms:created>
  <dcterms:modified xsi:type="dcterms:W3CDTF">2017-12-30T19:42:26Z</dcterms:modified>
</cp:coreProperties>
</file>