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70" r:id="rId3"/>
    <p:sldId id="273" r:id="rId4"/>
    <p:sldId id="272" r:id="rId5"/>
    <p:sldId id="271" r:id="rId6"/>
    <p:sldId id="275" r:id="rId7"/>
    <p:sldId id="274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457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Neissa" userId="9f81c827139253d0" providerId="LiveId" clId="{1A822C87-638B-4811-9CB8-1BBF97A1173B}"/>
    <pc:docChg chg="custSel addSld modSld">
      <pc:chgData name="Matt Neissa" userId="9f81c827139253d0" providerId="LiveId" clId="{1A822C87-638B-4811-9CB8-1BBF97A1173B}" dt="2018-03-08T20:48:04.857" v="3038" actId="20577"/>
      <pc:docMkLst>
        <pc:docMk/>
      </pc:docMkLst>
      <pc:sldChg chg="modSp">
        <pc:chgData name="Matt Neissa" userId="9f81c827139253d0" providerId="LiveId" clId="{1A822C87-638B-4811-9CB8-1BBF97A1173B}" dt="2018-03-08T20:27:19.637" v="2030" actId="255"/>
        <pc:sldMkLst>
          <pc:docMk/>
          <pc:sldMk cId="1276719446" sldId="269"/>
        </pc:sldMkLst>
        <pc:spChg chg="mod">
          <ac:chgData name="Matt Neissa" userId="9f81c827139253d0" providerId="LiveId" clId="{1A822C87-638B-4811-9CB8-1BBF97A1173B}" dt="2018-03-08T20:27:19.637" v="2030" actId="255"/>
          <ac:spMkLst>
            <pc:docMk/>
            <pc:sldMk cId="1276719446" sldId="269"/>
            <ac:spMk id="2" creationId="{00000000-0000-0000-0000-000000000000}"/>
          </ac:spMkLst>
        </pc:spChg>
        <pc:spChg chg="mod">
          <ac:chgData name="Matt Neissa" userId="9f81c827139253d0" providerId="LiveId" clId="{1A822C87-638B-4811-9CB8-1BBF97A1173B}" dt="2018-03-08T20:26:35.412" v="2027" actId="20577"/>
          <ac:spMkLst>
            <pc:docMk/>
            <pc:sldMk cId="1276719446" sldId="269"/>
            <ac:spMk id="7" creationId="{129B6EB7-BCD9-458D-90AB-574827BC9C75}"/>
          </ac:spMkLst>
        </pc:spChg>
      </pc:sldChg>
      <pc:sldChg chg="modSp">
        <pc:chgData name="Matt Neissa" userId="9f81c827139253d0" providerId="LiveId" clId="{1A822C87-638B-4811-9CB8-1BBF97A1173B}" dt="2018-03-08T18:43:26.558" v="445" actId="20577"/>
        <pc:sldMkLst>
          <pc:docMk/>
          <pc:sldMk cId="4162621045" sldId="270"/>
        </pc:sldMkLst>
        <pc:spChg chg="mod">
          <ac:chgData name="Matt Neissa" userId="9f81c827139253d0" providerId="LiveId" clId="{1A822C87-638B-4811-9CB8-1BBF97A1173B}" dt="2018-03-08T18:41:55.024" v="347" actId="122"/>
          <ac:spMkLst>
            <pc:docMk/>
            <pc:sldMk cId="4162621045" sldId="270"/>
            <ac:spMk id="2" creationId="{302D2423-93B9-43B2-913C-CD2809EB3CE2}"/>
          </ac:spMkLst>
        </pc:spChg>
        <pc:spChg chg="mod">
          <ac:chgData name="Matt Neissa" userId="9f81c827139253d0" providerId="LiveId" clId="{1A822C87-638B-4811-9CB8-1BBF97A1173B}" dt="2018-03-08T18:43:26.558" v="445" actId="20577"/>
          <ac:spMkLst>
            <pc:docMk/>
            <pc:sldMk cId="4162621045" sldId="270"/>
            <ac:spMk id="3" creationId="{DEFC83D8-8284-4762-8204-88E3B7561924}"/>
          </ac:spMkLst>
        </pc:spChg>
      </pc:sldChg>
      <pc:sldChg chg="modSp add">
        <pc:chgData name="Matt Neissa" userId="9f81c827139253d0" providerId="LiveId" clId="{1A822C87-638B-4811-9CB8-1BBF97A1173B}" dt="2018-03-08T20:25:10.837" v="1961" actId="20577"/>
        <pc:sldMkLst>
          <pc:docMk/>
          <pc:sldMk cId="3555186837" sldId="271"/>
        </pc:sldMkLst>
        <pc:spChg chg="mod">
          <ac:chgData name="Matt Neissa" userId="9f81c827139253d0" providerId="LiveId" clId="{1A822C87-638B-4811-9CB8-1BBF97A1173B}" dt="2018-03-08T18:44:50.831" v="536" actId="122"/>
          <ac:spMkLst>
            <pc:docMk/>
            <pc:sldMk cId="3555186837" sldId="271"/>
            <ac:spMk id="2" creationId="{302D2423-93B9-43B2-913C-CD2809EB3CE2}"/>
          </ac:spMkLst>
        </pc:spChg>
        <pc:spChg chg="mod">
          <ac:chgData name="Matt Neissa" userId="9f81c827139253d0" providerId="LiveId" clId="{1A822C87-638B-4811-9CB8-1BBF97A1173B}" dt="2018-03-08T20:25:10.837" v="1961" actId="20577"/>
          <ac:spMkLst>
            <pc:docMk/>
            <pc:sldMk cId="3555186837" sldId="271"/>
            <ac:spMk id="3" creationId="{DEFC83D8-8284-4762-8204-88E3B7561924}"/>
          </ac:spMkLst>
        </pc:spChg>
      </pc:sldChg>
      <pc:sldChg chg="addSp modSp add">
        <pc:chgData name="Matt Neissa" userId="9f81c827139253d0" providerId="LiveId" clId="{1A822C87-638B-4811-9CB8-1BBF97A1173B}" dt="2018-03-08T20:46:59.268" v="3017" actId="115"/>
        <pc:sldMkLst>
          <pc:docMk/>
          <pc:sldMk cId="4041137912" sldId="272"/>
        </pc:sldMkLst>
        <pc:spChg chg="mod">
          <ac:chgData name="Matt Neissa" userId="9f81c827139253d0" providerId="LiveId" clId="{1A822C87-638B-4811-9CB8-1BBF97A1173B}" dt="2018-03-08T20:46:59.268" v="3017" actId="115"/>
          <ac:spMkLst>
            <pc:docMk/>
            <pc:sldMk cId="4041137912" sldId="272"/>
            <ac:spMk id="2" creationId="{302D2423-93B9-43B2-913C-CD2809EB3CE2}"/>
          </ac:spMkLst>
        </pc:spChg>
        <pc:spChg chg="mod">
          <ac:chgData name="Matt Neissa" userId="9f81c827139253d0" providerId="LiveId" clId="{1A822C87-638B-4811-9CB8-1BBF97A1173B}" dt="2018-03-08T19:54:53.271" v="728" actId="20578"/>
          <ac:spMkLst>
            <pc:docMk/>
            <pc:sldMk cId="4041137912" sldId="272"/>
            <ac:spMk id="3" creationId="{DEFC83D8-8284-4762-8204-88E3B7561924}"/>
          </ac:spMkLst>
        </pc:spChg>
        <pc:spChg chg="add mod">
          <ac:chgData name="Matt Neissa" userId="9f81c827139253d0" providerId="LiveId" clId="{1A822C87-638B-4811-9CB8-1BBF97A1173B}" dt="2018-03-08T19:59:29.942" v="978" actId="20577"/>
          <ac:spMkLst>
            <pc:docMk/>
            <pc:sldMk cId="4041137912" sldId="272"/>
            <ac:spMk id="4" creationId="{3BF57041-2D37-470A-91C8-72E1646E5460}"/>
          </ac:spMkLst>
        </pc:spChg>
      </pc:sldChg>
      <pc:sldChg chg="modSp add">
        <pc:chgData name="Matt Neissa" userId="9f81c827139253d0" providerId="LiveId" clId="{1A822C87-638B-4811-9CB8-1BBF97A1173B}" dt="2018-03-08T20:31:29.157" v="2471" actId="20577"/>
        <pc:sldMkLst>
          <pc:docMk/>
          <pc:sldMk cId="3692650204" sldId="273"/>
        </pc:sldMkLst>
        <pc:spChg chg="mod">
          <ac:chgData name="Matt Neissa" userId="9f81c827139253d0" providerId="LiveId" clId="{1A822C87-638B-4811-9CB8-1BBF97A1173B}" dt="2018-03-08T18:44:29.976" v="534" actId="122"/>
          <ac:spMkLst>
            <pc:docMk/>
            <pc:sldMk cId="3692650204" sldId="273"/>
            <ac:spMk id="2" creationId="{302D2423-93B9-43B2-913C-CD2809EB3CE2}"/>
          </ac:spMkLst>
        </pc:spChg>
        <pc:spChg chg="mod">
          <ac:chgData name="Matt Neissa" userId="9f81c827139253d0" providerId="LiveId" clId="{1A822C87-638B-4811-9CB8-1BBF97A1173B}" dt="2018-03-08T20:31:29.157" v="2471" actId="20577"/>
          <ac:spMkLst>
            <pc:docMk/>
            <pc:sldMk cId="3692650204" sldId="273"/>
            <ac:spMk id="3" creationId="{DEFC83D8-8284-4762-8204-88E3B7561924}"/>
          </ac:spMkLst>
        </pc:spChg>
      </pc:sldChg>
      <pc:sldChg chg="modSp add">
        <pc:chgData name="Matt Neissa" userId="9f81c827139253d0" providerId="LiveId" clId="{1A822C87-638B-4811-9CB8-1BBF97A1173B}" dt="2018-03-08T20:45:42.577" v="3011" actId="122"/>
        <pc:sldMkLst>
          <pc:docMk/>
          <pc:sldMk cId="3293998686" sldId="274"/>
        </pc:sldMkLst>
        <pc:spChg chg="mod">
          <ac:chgData name="Matt Neissa" userId="9f81c827139253d0" providerId="LiveId" clId="{1A822C87-638B-4811-9CB8-1BBF97A1173B}" dt="2018-03-08T19:48:53.101" v="585" actId="20577"/>
          <ac:spMkLst>
            <pc:docMk/>
            <pc:sldMk cId="3293998686" sldId="274"/>
            <ac:spMk id="2" creationId="{302D2423-93B9-43B2-913C-CD2809EB3CE2}"/>
          </ac:spMkLst>
        </pc:spChg>
        <pc:spChg chg="mod">
          <ac:chgData name="Matt Neissa" userId="9f81c827139253d0" providerId="LiveId" clId="{1A822C87-638B-4811-9CB8-1BBF97A1173B}" dt="2018-03-08T20:45:42.577" v="3011" actId="122"/>
          <ac:spMkLst>
            <pc:docMk/>
            <pc:sldMk cId="3293998686" sldId="274"/>
            <ac:spMk id="3" creationId="{DEFC83D8-8284-4762-8204-88E3B7561924}"/>
          </ac:spMkLst>
        </pc:spChg>
      </pc:sldChg>
      <pc:sldChg chg="modSp add">
        <pc:chgData name="Matt Neissa" userId="9f81c827139253d0" providerId="LiveId" clId="{1A822C87-638B-4811-9CB8-1BBF97A1173B}" dt="2018-03-08T20:48:04.857" v="3038" actId="20577"/>
        <pc:sldMkLst>
          <pc:docMk/>
          <pc:sldMk cId="3071155505" sldId="275"/>
        </pc:sldMkLst>
        <pc:spChg chg="mod">
          <ac:chgData name="Matt Neissa" userId="9f81c827139253d0" providerId="LiveId" clId="{1A822C87-638B-4811-9CB8-1BBF97A1173B}" dt="2018-03-08T19:48:36.916" v="565" actId="20577"/>
          <ac:spMkLst>
            <pc:docMk/>
            <pc:sldMk cId="3071155505" sldId="275"/>
            <ac:spMk id="2" creationId="{302D2423-93B9-43B2-913C-CD2809EB3CE2}"/>
          </ac:spMkLst>
        </pc:spChg>
        <pc:spChg chg="mod">
          <ac:chgData name="Matt Neissa" userId="9f81c827139253d0" providerId="LiveId" clId="{1A822C87-638B-4811-9CB8-1BBF97A1173B}" dt="2018-03-08T20:48:04.857" v="3038" actId="20577"/>
          <ac:spMkLst>
            <pc:docMk/>
            <pc:sldMk cId="3071155505" sldId="275"/>
            <ac:spMk id="3" creationId="{DEFC83D8-8284-4762-8204-88E3B7561924}"/>
          </ac:spMkLst>
        </pc:spChg>
      </pc:sldChg>
      <pc:sldChg chg="delSp modSp add">
        <pc:chgData name="Matt Neissa" userId="9f81c827139253d0" providerId="LiveId" clId="{1A822C87-638B-4811-9CB8-1BBF97A1173B}" dt="2018-03-08T19:50:01.195" v="627" actId="1076"/>
        <pc:sldMkLst>
          <pc:docMk/>
          <pc:sldMk cId="2298239013" sldId="276"/>
        </pc:sldMkLst>
        <pc:spChg chg="mod">
          <ac:chgData name="Matt Neissa" userId="9f81c827139253d0" providerId="LiveId" clId="{1A822C87-638B-4811-9CB8-1BBF97A1173B}" dt="2018-03-08T19:50:01.195" v="627" actId="1076"/>
          <ac:spMkLst>
            <pc:docMk/>
            <pc:sldMk cId="2298239013" sldId="276"/>
            <ac:spMk id="2" creationId="{302D2423-93B9-43B2-913C-CD2809EB3CE2}"/>
          </ac:spMkLst>
        </pc:spChg>
        <pc:spChg chg="del">
          <ac:chgData name="Matt Neissa" userId="9f81c827139253d0" providerId="LiveId" clId="{1A822C87-638B-4811-9CB8-1BBF97A1173B}" dt="2018-03-08T19:49:29.401" v="625" actId="478"/>
          <ac:spMkLst>
            <pc:docMk/>
            <pc:sldMk cId="2298239013" sldId="276"/>
            <ac:spMk id="3" creationId="{DEFC83D8-8284-4762-8204-88E3B7561924}"/>
          </ac:spMkLst>
        </pc:spChg>
      </pc:sldChg>
    </pc:docChg>
  </pc:docChgLst>
  <pc:docChgLst>
    <pc:chgData name="Matt Neissa" userId="9f81c827139253d0" providerId="LiveId" clId="{E5DE45AF-CFBB-4DBB-8966-1A03206CC6A3}"/>
    <pc:docChg chg="custSel modSld">
      <pc:chgData name="Matt Neissa" userId="9f81c827139253d0" providerId="LiveId" clId="{E5DE45AF-CFBB-4DBB-8966-1A03206CC6A3}" dt="2018-03-11T21:39:40.584" v="567" actId="20577"/>
      <pc:docMkLst>
        <pc:docMk/>
      </pc:docMkLst>
      <pc:sldChg chg="modSp">
        <pc:chgData name="Matt Neissa" userId="9f81c827139253d0" providerId="LiveId" clId="{E5DE45AF-CFBB-4DBB-8966-1A03206CC6A3}" dt="2018-03-11T21:35:37.507" v="252" actId="20577"/>
        <pc:sldMkLst>
          <pc:docMk/>
          <pc:sldMk cId="3692650204" sldId="273"/>
        </pc:sldMkLst>
        <pc:spChg chg="mod">
          <ac:chgData name="Matt Neissa" userId="9f81c827139253d0" providerId="LiveId" clId="{E5DE45AF-CFBB-4DBB-8966-1A03206CC6A3}" dt="2018-03-11T21:35:37.507" v="252" actId="20577"/>
          <ac:spMkLst>
            <pc:docMk/>
            <pc:sldMk cId="3692650204" sldId="273"/>
            <ac:spMk id="3" creationId="{DEFC83D8-8284-4762-8204-88E3B7561924}"/>
          </ac:spMkLst>
        </pc:spChg>
      </pc:sldChg>
      <pc:sldChg chg="modSp">
        <pc:chgData name="Matt Neissa" userId="9f81c827139253d0" providerId="LiveId" clId="{E5DE45AF-CFBB-4DBB-8966-1A03206CC6A3}" dt="2018-03-11T21:39:40.584" v="567" actId="20577"/>
        <pc:sldMkLst>
          <pc:docMk/>
          <pc:sldMk cId="3293998686" sldId="274"/>
        </pc:sldMkLst>
        <pc:spChg chg="mod">
          <ac:chgData name="Matt Neissa" userId="9f81c827139253d0" providerId="LiveId" clId="{E5DE45AF-CFBB-4DBB-8966-1A03206CC6A3}" dt="2018-03-11T21:39:40.584" v="567" actId="20577"/>
          <ac:spMkLst>
            <pc:docMk/>
            <pc:sldMk cId="3293998686" sldId="274"/>
            <ac:spMk id="3" creationId="{DEFC83D8-8284-4762-8204-88E3B75619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A02D-4DC8-4D61-94C6-223D176B9640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4F4CA-907E-45A4-85CE-FC90A285A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1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659-D854-4251-BA97-D1AE30F7A75F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C4B-C30C-41A4-95C6-F9921422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1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659-D854-4251-BA97-D1AE30F7A75F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C4B-C30C-41A4-95C6-F9921422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3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659-D854-4251-BA97-D1AE30F7A75F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C4B-C30C-41A4-95C6-F9921422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708" y="365125"/>
            <a:ext cx="889109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4901"/>
            <a:ext cx="10515600" cy="40620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659-D854-4251-BA97-D1AE30F7A75F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C4B-C30C-41A4-95C6-F99214220A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887"/>
            <a:ext cx="1562318" cy="15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70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659-D854-4251-BA97-D1AE30F7A75F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C4B-C30C-41A4-95C6-F9921422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6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659-D854-4251-BA97-D1AE30F7A75F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C4B-C30C-41A4-95C6-F9921422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7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659-D854-4251-BA97-D1AE30F7A75F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C4B-C30C-41A4-95C6-F9921422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659-D854-4251-BA97-D1AE30F7A75F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C4B-C30C-41A4-95C6-F9921422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659-D854-4251-BA97-D1AE30F7A75F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C4B-C30C-41A4-95C6-F9921422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659-D854-4251-BA97-D1AE30F7A75F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C4B-C30C-41A4-95C6-F9921422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F659-D854-4251-BA97-D1AE30F7A75F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C4B-C30C-41A4-95C6-F9921422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2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DF659-D854-4251-BA97-D1AE30F7A75F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9C4B-C30C-41A4-95C6-F99214220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9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02" y="2766218"/>
            <a:ext cx="8782396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Homebrew Yeast Harvesting and Reuse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B6EB7-BCD9-458D-90AB-574827BC9C75}"/>
              </a:ext>
            </a:extLst>
          </p:cNvPr>
          <p:cNvSpPr txBox="1"/>
          <p:nvPr/>
        </p:nvSpPr>
        <p:spPr>
          <a:xfrm>
            <a:off x="621772" y="5338883"/>
            <a:ext cx="458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 Neissa</a:t>
            </a:r>
          </a:p>
          <a:p>
            <a:r>
              <a:rPr lang="en-US" dirty="0"/>
              <a:t>Yeast Propagation Engineer</a:t>
            </a:r>
          </a:p>
          <a:p>
            <a:r>
              <a:rPr lang="en-US" b="1" dirty="0"/>
              <a:t>GigaYeast Inc.</a:t>
            </a:r>
          </a:p>
        </p:txBody>
      </p:sp>
    </p:spTree>
    <p:extLst>
      <p:ext uri="{BB962C8B-B14F-4D97-AF65-F5344CB8AC3E}">
        <p14:creationId xmlns:p14="http://schemas.microsoft.com/office/powerpoint/2010/main" val="127671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2423-93B9-43B2-913C-CD2809EB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83D8-8284-4762-8204-88E3B7561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Boston, MA</a:t>
            </a:r>
          </a:p>
          <a:p>
            <a:r>
              <a:rPr lang="en-US" dirty="0"/>
              <a:t>BS in Microbiology from Stanford</a:t>
            </a:r>
          </a:p>
          <a:p>
            <a:r>
              <a:rPr lang="en-US" dirty="0"/>
              <a:t>BS in Brewing Sciences from Germany</a:t>
            </a:r>
          </a:p>
          <a:p>
            <a:r>
              <a:rPr lang="en-US" dirty="0"/>
              <a:t>Avid homebrewer for over a decade!</a:t>
            </a:r>
          </a:p>
          <a:p>
            <a:r>
              <a:rPr lang="en-US" dirty="0"/>
              <a:t>Focus on juicy (New England style) IPAs and German Lagers</a:t>
            </a:r>
          </a:p>
        </p:txBody>
      </p:sp>
    </p:spTree>
    <p:extLst>
      <p:ext uri="{BB962C8B-B14F-4D97-AF65-F5344CB8AC3E}">
        <p14:creationId xmlns:p14="http://schemas.microsoft.com/office/powerpoint/2010/main" val="416262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2423-93B9-43B2-913C-CD2809EB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Benefits of Harvesting and Reusing Yeast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83D8-8284-4762-8204-88E3B7561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fermentations!</a:t>
            </a:r>
          </a:p>
          <a:p>
            <a:pPr lvl="1"/>
            <a:r>
              <a:rPr lang="en-US" dirty="0"/>
              <a:t>Pitch more yeast with higher viability</a:t>
            </a:r>
          </a:p>
          <a:p>
            <a:pPr lvl="1"/>
            <a:r>
              <a:rPr lang="en-US" dirty="0"/>
              <a:t>Shorter lag phase and faster finish</a:t>
            </a:r>
          </a:p>
          <a:p>
            <a:pPr lvl="1"/>
            <a:r>
              <a:rPr lang="en-US" dirty="0"/>
              <a:t>Lower potential for contamination</a:t>
            </a:r>
          </a:p>
          <a:p>
            <a:pPr lvl="1"/>
            <a:r>
              <a:rPr lang="en-US" dirty="0"/>
              <a:t>Cleaner profile through suppressed ester formation</a:t>
            </a:r>
          </a:p>
          <a:p>
            <a:r>
              <a:rPr lang="en-US" dirty="0"/>
              <a:t>Cost Savings</a:t>
            </a:r>
          </a:p>
          <a:p>
            <a:pPr lvl="1"/>
            <a:r>
              <a:rPr lang="en-US" dirty="0"/>
              <a:t>Lowers overall cost per batch</a:t>
            </a:r>
          </a:p>
          <a:p>
            <a:r>
              <a:rPr lang="en-US" dirty="0"/>
              <a:t>Avoids common problem of LHBS not having the yeast you want!</a:t>
            </a:r>
          </a:p>
        </p:txBody>
      </p:sp>
    </p:spTree>
    <p:extLst>
      <p:ext uri="{BB962C8B-B14F-4D97-AF65-F5344CB8AC3E}">
        <p14:creationId xmlns:p14="http://schemas.microsoft.com/office/powerpoint/2010/main" val="369265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2423-93B9-43B2-913C-CD2809EB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</a:t>
            </a:r>
            <a:r>
              <a:rPr lang="en-US" i="1" u="sng" dirty="0"/>
              <a:t>should</a:t>
            </a:r>
            <a:r>
              <a:rPr lang="en-US" dirty="0"/>
              <a:t> or </a:t>
            </a:r>
            <a:r>
              <a:rPr lang="en-US" i="1" u="sng" dirty="0"/>
              <a:t>shouldn’t</a:t>
            </a:r>
            <a:r>
              <a:rPr lang="en-US" dirty="0"/>
              <a:t> you Harvest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83D8-8284-4762-8204-88E3B756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29649"/>
            <a:ext cx="5257800" cy="406206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00B050"/>
                </a:solidFill>
              </a:rPr>
              <a:t>YES</a:t>
            </a:r>
          </a:p>
          <a:p>
            <a:r>
              <a:rPr lang="en-US" dirty="0"/>
              <a:t>Observe a strong fermentation</a:t>
            </a:r>
          </a:p>
          <a:p>
            <a:r>
              <a:rPr lang="en-US" dirty="0"/>
              <a:t>Immediately after or during primary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F57041-2D37-470A-91C8-72E1646E5460}"/>
              </a:ext>
            </a:extLst>
          </p:cNvPr>
          <p:cNvSpPr/>
          <p:nvPr/>
        </p:nvSpPr>
        <p:spPr>
          <a:xfrm>
            <a:off x="6202287" y="2129649"/>
            <a:ext cx="53899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</a:rPr>
              <a:t>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Slow or sluggish fermentation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Aged beers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Fermented under pressure (&gt;10psi)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Dry hopped during primary*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Any off flavors or potential signs of contamination</a:t>
            </a:r>
          </a:p>
        </p:txBody>
      </p:sp>
    </p:spTree>
    <p:extLst>
      <p:ext uri="{BB962C8B-B14F-4D97-AF65-F5344CB8AC3E}">
        <p14:creationId xmlns:p14="http://schemas.microsoft.com/office/powerpoint/2010/main" val="404113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2423-93B9-43B2-913C-CD2809EB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Harvest Yeast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83D8-8284-4762-8204-88E3B7561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00B050"/>
                </a:solidFill>
              </a:rPr>
              <a:t>Mission Critical: Everything must be clean and sanitary!</a:t>
            </a:r>
          </a:p>
          <a:p>
            <a:r>
              <a:rPr lang="en-US" dirty="0"/>
              <a:t>Equipment: Yeast Brink e.g. quart glass jars or other sanitary vessel with lid </a:t>
            </a:r>
          </a:p>
          <a:p>
            <a:pPr marL="0" indent="0">
              <a:buNone/>
            </a:pPr>
            <a:r>
              <a:rPr lang="en-US" dirty="0"/>
              <a:t>Carboy / Bucket: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Rack beer to next vessel leaving the yeast cake and a little (~1L) beer on top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Swirl remaining beer to resuspend yeast cake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Pour slurry into sanitary vessel and cap </a:t>
            </a:r>
            <a:r>
              <a:rPr lang="en-US" i="1" u="sng" dirty="0"/>
              <a:t>loosely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Label with strain and date harvested</a:t>
            </a:r>
          </a:p>
          <a:p>
            <a:pPr marL="0" indent="0">
              <a:buNone/>
            </a:pPr>
            <a:r>
              <a:rPr lang="en-US" dirty="0"/>
              <a:t>Conical: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bottom dump valve and drain yeast slurry to sanitary vessel till clear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Cap </a:t>
            </a:r>
            <a:r>
              <a:rPr lang="en-US" i="1" u="sng" dirty="0"/>
              <a:t>loosely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Label with strain and date harvested</a:t>
            </a:r>
            <a:endParaRPr lang="en-US" i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8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2423-93B9-43B2-913C-CD2809EB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Storage Conditions and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83D8-8284-4762-8204-88E3B7561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jars loosely capped at fridge temps </a:t>
            </a:r>
            <a:r>
              <a:rPr lang="en-US" dirty="0">
                <a:solidFill>
                  <a:srgbClr val="00B050"/>
                </a:solidFill>
              </a:rPr>
              <a:t>(4C / 38F)</a:t>
            </a:r>
          </a:p>
          <a:p>
            <a:pPr lvl="1"/>
            <a:r>
              <a:rPr lang="en-US" dirty="0"/>
              <a:t>Do Not Freeze!</a:t>
            </a:r>
          </a:p>
          <a:p>
            <a:r>
              <a:rPr lang="en-US" dirty="0"/>
              <a:t>The yeast will flocculate out over time resulting in a firm yeast cake of 100-500mL of the 1L collected</a:t>
            </a:r>
          </a:p>
          <a:p>
            <a:r>
              <a:rPr lang="en-US" dirty="0"/>
              <a:t>Yeast is viable for 1 month post harvest but better to use before that</a:t>
            </a:r>
          </a:p>
          <a:p>
            <a:pPr lvl="1"/>
            <a:r>
              <a:rPr lang="en-US" dirty="0"/>
              <a:t>Ideal is 1-2wks post harvest</a:t>
            </a:r>
          </a:p>
        </p:txBody>
      </p:sp>
    </p:spTree>
    <p:extLst>
      <p:ext uri="{BB962C8B-B14F-4D97-AF65-F5344CB8AC3E}">
        <p14:creationId xmlns:p14="http://schemas.microsoft.com/office/powerpoint/2010/main" val="307115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2423-93B9-43B2-913C-CD2809EB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Re-Pitching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C83D8-8284-4762-8204-88E3B7561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How old is my yeast?</a:t>
            </a:r>
          </a:p>
          <a:p>
            <a:pPr lvl="1"/>
            <a:r>
              <a:rPr lang="en-US" dirty="0"/>
              <a:t>1-2wks: No need for a starter, can pitch directly and oxygenate</a:t>
            </a:r>
          </a:p>
          <a:p>
            <a:pPr lvl="1"/>
            <a:r>
              <a:rPr lang="en-US" dirty="0"/>
              <a:t>2-4wks: Recommend making a vitality starter (small, 500mL (10P 1.040) stirred for 4-8hrs)  </a:t>
            </a:r>
          </a:p>
          <a:p>
            <a:pPr lvl="1"/>
            <a:r>
              <a:rPr lang="en-US" dirty="0"/>
              <a:t>4+wks: Need full starter 1-3L for 24-48hrs or purchase new yeast</a:t>
            </a:r>
          </a:p>
          <a:p>
            <a:r>
              <a:rPr lang="en-US" dirty="0"/>
              <a:t>Remove yeast from fridge and allow to warm to fermentation temperature</a:t>
            </a:r>
          </a:p>
          <a:p>
            <a:r>
              <a:rPr lang="en-US" dirty="0"/>
              <a:t>If needed decant off beer and swirl to resuspend yeast</a:t>
            </a:r>
          </a:p>
          <a:p>
            <a:pPr lvl="1"/>
            <a:r>
              <a:rPr lang="en-US" dirty="0"/>
              <a:t>Can save some if you would like to prep a new starter for next time</a:t>
            </a:r>
          </a:p>
          <a:p>
            <a:r>
              <a:rPr lang="en-US" dirty="0"/>
              <a:t>Sanitize jar lid and dump into starter or fermenter</a:t>
            </a:r>
          </a:p>
          <a:p>
            <a:r>
              <a:rPr lang="en-US" dirty="0"/>
              <a:t>Can repeat the harvest and pitch process as many times as you would like however recommend less than </a:t>
            </a:r>
            <a:r>
              <a:rPr lang="en-US"/>
              <a:t>6 generations</a:t>
            </a:r>
            <a:endParaRPr lang="en-US" dirty="0"/>
          </a:p>
          <a:p>
            <a:pPr marL="0" indent="0" algn="ctr">
              <a:buNone/>
            </a:pPr>
            <a:r>
              <a:rPr lang="en-US" i="1" dirty="0"/>
              <a:t>When in doubt, better to buy new yeast and start over!</a:t>
            </a:r>
          </a:p>
        </p:txBody>
      </p:sp>
    </p:spTree>
    <p:extLst>
      <p:ext uri="{BB962C8B-B14F-4D97-AF65-F5344CB8AC3E}">
        <p14:creationId xmlns:p14="http://schemas.microsoft.com/office/powerpoint/2010/main" val="329399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2423-93B9-43B2-913C-CD2809EB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454" y="2867436"/>
            <a:ext cx="8891091" cy="1325563"/>
          </a:xfrm>
        </p:spPr>
        <p:txBody>
          <a:bodyPr/>
          <a:lstStyle/>
          <a:p>
            <a:pPr algn="ctr"/>
            <a:r>
              <a:rPr lang="en-US" dirty="0"/>
              <a:t>Thank You and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298239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434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Homebrew Yeast Harvesting and Reuse</vt:lpstr>
      <vt:lpstr>About Me</vt:lpstr>
      <vt:lpstr>Benefits of Harvesting and Reusing Yeast</vt:lpstr>
      <vt:lpstr>When should or shouldn’t you Harvest</vt:lpstr>
      <vt:lpstr>How to Harvest Yeast</vt:lpstr>
      <vt:lpstr>Storage Conditions and Time</vt:lpstr>
      <vt:lpstr>Re-Pitching Protocol</vt:lpstr>
      <vt:lpstr>Thank You and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withee</dc:creator>
  <cp:lastModifiedBy>Matt Neissa</cp:lastModifiedBy>
  <cp:revision>38</cp:revision>
  <dcterms:created xsi:type="dcterms:W3CDTF">2017-05-30T20:41:18Z</dcterms:created>
  <dcterms:modified xsi:type="dcterms:W3CDTF">2018-03-11T21:39:43Z</dcterms:modified>
</cp:coreProperties>
</file>