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68" r:id="rId3"/>
    <p:sldId id="267" r:id="rId4"/>
    <p:sldId id="269" r:id="rId5"/>
    <p:sldId id="266" r:id="rId6"/>
    <p:sldId id="262" r:id="rId7"/>
    <p:sldId id="263" r:id="rId8"/>
    <p:sldId id="265" r:id="rId9"/>
    <p:sldId id="258" r:id="rId10"/>
    <p:sldId id="260" r:id="rId11"/>
    <p:sldId id="261" r:id="rId12"/>
    <p:sldId id="259"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17" d="100"/>
          <a:sy n="117" d="100"/>
        </p:scale>
        <p:origin x="3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2B4D3-574E-4E62-9289-6D245ECA314C}" type="datetimeFigureOut">
              <a:rPr lang="en-US" smtClean="0"/>
              <a:t>5/7/18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6D56E-5FF8-4A62-9558-D8F711F9FA91}" type="slidenum">
              <a:rPr lang="en-US" smtClean="0"/>
              <a:t>‹#›</a:t>
            </a:fld>
            <a:endParaRPr lang="en-US"/>
          </a:p>
        </p:txBody>
      </p:sp>
    </p:spTree>
    <p:extLst>
      <p:ext uri="{BB962C8B-B14F-4D97-AF65-F5344CB8AC3E}">
        <p14:creationId xmlns:p14="http://schemas.microsoft.com/office/powerpoint/2010/main" val="2954622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86D56E-5FF8-4A62-9558-D8F711F9FA91}" type="slidenum">
              <a:rPr lang="en-US" smtClean="0"/>
              <a:t>7</a:t>
            </a:fld>
            <a:endParaRPr lang="en-US"/>
          </a:p>
        </p:txBody>
      </p:sp>
    </p:spTree>
    <p:extLst>
      <p:ext uri="{BB962C8B-B14F-4D97-AF65-F5344CB8AC3E}">
        <p14:creationId xmlns:p14="http://schemas.microsoft.com/office/powerpoint/2010/main" val="68310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4F0442-43A2-4B5A-BCDD-C7ED00333DB4}" type="datetimeFigureOut">
              <a:rPr lang="en-US" smtClean="0"/>
              <a:t>5/7/18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170169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F0442-43A2-4B5A-BCDD-C7ED00333DB4}" type="datetimeFigureOut">
              <a:rPr lang="en-US" smtClean="0"/>
              <a:t>5/7/18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2908349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F0442-43A2-4B5A-BCDD-C7ED00333DB4}" type="datetimeFigureOut">
              <a:rPr lang="en-US" smtClean="0"/>
              <a:t>5/7/18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1012870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F0442-43A2-4B5A-BCDD-C7ED00333DB4}" type="datetimeFigureOut">
              <a:rPr lang="en-US" smtClean="0"/>
              <a:t>5/7/18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3774194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F0442-43A2-4B5A-BCDD-C7ED00333DB4}" type="datetimeFigureOut">
              <a:rPr lang="en-US" smtClean="0"/>
              <a:t>5/7/18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1638708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F0442-43A2-4B5A-BCDD-C7ED00333DB4}" type="datetimeFigureOut">
              <a:rPr lang="en-US" smtClean="0"/>
              <a:t>5/7/18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209043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F0442-43A2-4B5A-BCDD-C7ED00333DB4}" type="datetimeFigureOut">
              <a:rPr lang="en-US" smtClean="0"/>
              <a:t>5/7/18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415698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F0442-43A2-4B5A-BCDD-C7ED00333DB4}" type="datetimeFigureOut">
              <a:rPr lang="en-US" smtClean="0"/>
              <a:t>5/7/18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63662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F0442-43A2-4B5A-BCDD-C7ED00333DB4}" type="datetimeFigureOut">
              <a:rPr lang="en-US" smtClean="0"/>
              <a:t>5/7/18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320532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4F0442-43A2-4B5A-BCDD-C7ED00333DB4}" type="datetimeFigureOut">
              <a:rPr lang="en-US" smtClean="0"/>
              <a:t>5/7/18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382262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4F0442-43A2-4B5A-BCDD-C7ED00333DB4}" type="datetimeFigureOut">
              <a:rPr lang="en-US" smtClean="0"/>
              <a:t>5/7/18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43DC8-1B57-4E0C-8D17-970EC967DA08}" type="slidenum">
              <a:rPr lang="en-US" smtClean="0"/>
              <a:t>‹#›</a:t>
            </a:fld>
            <a:endParaRPr lang="en-US"/>
          </a:p>
        </p:txBody>
      </p:sp>
    </p:spTree>
    <p:extLst>
      <p:ext uri="{BB962C8B-B14F-4D97-AF65-F5344CB8AC3E}">
        <p14:creationId xmlns:p14="http://schemas.microsoft.com/office/powerpoint/2010/main" val="138259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F0442-43A2-4B5A-BCDD-C7ED00333DB4}" type="datetimeFigureOut">
              <a:rPr lang="en-US" smtClean="0"/>
              <a:t>5/7/18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43DC8-1B57-4E0C-8D17-970EC967DA08}" type="slidenum">
              <a:rPr lang="en-US" smtClean="0"/>
              <a:t>‹#›</a:t>
            </a:fld>
            <a:endParaRPr lang="en-US"/>
          </a:p>
        </p:txBody>
      </p:sp>
    </p:spTree>
    <p:extLst>
      <p:ext uri="{BB962C8B-B14F-4D97-AF65-F5344CB8AC3E}">
        <p14:creationId xmlns:p14="http://schemas.microsoft.com/office/powerpoint/2010/main" val="3058632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antaclaraca.gov/government/departments/water-sewer-utilities/water-utility/water-quality"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sites.google.com/site/brunwate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www.brewersfriend.com/"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3025" y="1388866"/>
            <a:ext cx="7694141" cy="4851295"/>
          </a:xfrm>
          <a:prstGeom prst="rect">
            <a:avLst/>
          </a:prstGeom>
          <a:effectLst>
            <a:glow rad="609600">
              <a:schemeClr val="tx1">
                <a:alpha val="40000"/>
              </a:schemeClr>
            </a:glow>
          </a:effectLst>
        </p:spPr>
      </p:pic>
      <p:sp>
        <p:nvSpPr>
          <p:cNvPr id="2" name="Title 1"/>
          <p:cNvSpPr>
            <a:spLocks noGrp="1"/>
          </p:cNvSpPr>
          <p:nvPr>
            <p:ph type="ctrTitle"/>
          </p:nvPr>
        </p:nvSpPr>
        <p:spPr>
          <a:xfrm>
            <a:off x="1598644" y="104404"/>
            <a:ext cx="9144000" cy="996915"/>
          </a:xfrm>
        </p:spPr>
        <p:txBody>
          <a:bodyPr/>
          <a:lstStyle/>
          <a:p>
            <a:r>
              <a:rPr lang="en-US" dirty="0">
                <a:effectLst>
                  <a:outerShdw blurRad="330200" algn="ctr" rotWithShape="0">
                    <a:schemeClr val="tx2"/>
                  </a:outerShdw>
                </a:effectLst>
                <a:latin typeface="Berlin Sans FB" panose="020E0602020502020306" pitchFamily="34" charset="0"/>
              </a:rPr>
              <a:t>Danny’s Brew House</a:t>
            </a:r>
          </a:p>
        </p:txBody>
      </p:sp>
    </p:spTree>
    <p:extLst>
      <p:ext uri="{BB962C8B-B14F-4D97-AF65-F5344CB8AC3E}">
        <p14:creationId xmlns:p14="http://schemas.microsoft.com/office/powerpoint/2010/main" val="3411162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256" y="-267288"/>
            <a:ext cx="10515600" cy="1325563"/>
          </a:xfrm>
        </p:spPr>
        <p:txBody>
          <a:bodyPr/>
          <a:lstStyle/>
          <a:p>
            <a:pPr algn="ctr"/>
            <a:r>
              <a:rPr lang="en-US" dirty="0">
                <a:latin typeface="Berlin Sans FB" panose="020E0602020502020306" pitchFamily="34" charset="0"/>
              </a:rPr>
              <a:t>Fermentation</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868280" y="1534972"/>
            <a:ext cx="6084251" cy="4563188"/>
          </a:xfrm>
          <a:prstGeom prst="rect">
            <a:avLst/>
          </a:prstGeom>
          <a:effectLst>
            <a:glow rad="228600">
              <a:schemeClr val="tx1">
                <a:alpha val="40000"/>
              </a:schemeClr>
            </a:glow>
          </a:effectLst>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60445" y="1534887"/>
            <a:ext cx="6083559" cy="4562669"/>
          </a:xfrm>
          <a:prstGeom prst="rect">
            <a:avLst/>
          </a:prstGeom>
          <a:effectLst>
            <a:glow rad="228600">
              <a:schemeClr val="tx1">
                <a:alpha val="40000"/>
              </a:schemeClr>
            </a:glo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3382205" y="2611396"/>
            <a:ext cx="5371070" cy="3122141"/>
          </a:xfrm>
          <a:prstGeom prst="rect">
            <a:avLst/>
          </a:prstGeom>
          <a:effectLst>
            <a:outerShdw blurRad="50800" dist="50800" dir="5400000" sx="105000" sy="105000" algn="ctr" rotWithShape="0">
              <a:schemeClr val="bg1"/>
            </a:outerShdw>
          </a:effectLst>
        </p:spPr>
      </p:pic>
    </p:spTree>
    <p:extLst>
      <p:ext uri="{BB962C8B-B14F-4D97-AF65-F5344CB8AC3E}">
        <p14:creationId xmlns:p14="http://schemas.microsoft.com/office/powerpoint/2010/main" val="334958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09" y="-21697"/>
            <a:ext cx="11476652" cy="1325563"/>
          </a:xfrm>
        </p:spPr>
        <p:txBody>
          <a:bodyPr/>
          <a:lstStyle/>
          <a:p>
            <a:pPr algn="ctr"/>
            <a:r>
              <a:rPr lang="en-US" dirty="0">
                <a:latin typeface="Berlin Sans FB" panose="020E0602020502020306" pitchFamily="34" charset="0"/>
              </a:rPr>
              <a:t>   Mill                    scales                 hop plants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822036" y="1669241"/>
            <a:ext cx="6010797" cy="4366728"/>
          </a:xfrm>
          <a:effectLst>
            <a:glow rad="228600">
              <a:schemeClr val="tx1">
                <a:alpha val="40000"/>
              </a:schemeClr>
            </a:glow>
          </a:effectLst>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89641" y="911650"/>
            <a:ext cx="4102360" cy="5946350"/>
          </a:xfrm>
          <a:prstGeom prst="rect">
            <a:avLst/>
          </a:prstGeom>
          <a:effectLst>
            <a:glow rad="228600">
              <a:schemeClr val="tx1">
                <a:alpha val="40000"/>
              </a:schemeClr>
            </a:glow>
          </a:effectLst>
        </p:spPr>
      </p:pic>
      <p:pic>
        <p:nvPicPr>
          <p:cNvPr id="9" name="Content Placeholder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349661" y="1437105"/>
            <a:ext cx="3461655" cy="2569101"/>
          </a:xfrm>
          <a:prstGeom prst="rect">
            <a:avLst/>
          </a:prstGeom>
          <a:effectLst>
            <a:glow rad="228600">
              <a:schemeClr val="tx1">
                <a:alpha val="40000"/>
              </a:schemeClr>
            </a:glow>
            <a:outerShdw blurRad="50800" dist="50800" dir="5400000" sx="105000" sy="105000" algn="ctr" rotWithShape="0">
              <a:schemeClr val="bg1"/>
            </a:outerShdw>
          </a:effectLst>
        </p:spPr>
      </p:pic>
    </p:spTree>
    <p:extLst>
      <p:ext uri="{BB962C8B-B14F-4D97-AF65-F5344CB8AC3E}">
        <p14:creationId xmlns:p14="http://schemas.microsoft.com/office/powerpoint/2010/main" val="1879948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657" y="0"/>
            <a:ext cx="10515600" cy="1325563"/>
          </a:xfrm>
        </p:spPr>
        <p:txBody>
          <a:bodyPr/>
          <a:lstStyle/>
          <a:p>
            <a:pPr algn="ctr"/>
            <a:r>
              <a:rPr lang="en-US" dirty="0">
                <a:latin typeface="Berlin Sans FB" panose="020E0602020502020306" pitchFamily="34" charset="0"/>
              </a:rPr>
              <a:t>Kegerator</a:t>
            </a:r>
          </a:p>
        </p:txBody>
      </p:sp>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48090" y="1946873"/>
            <a:ext cx="5584083" cy="3947886"/>
          </a:xfrm>
          <a:prstGeom prst="rect">
            <a:avLst/>
          </a:prstGeom>
          <a:effectLst>
            <a:glow rad="228600">
              <a:schemeClr val="tx1">
                <a:alpha val="40000"/>
              </a:schemeClr>
            </a:glow>
          </a:effectLst>
        </p:spPr>
      </p:pic>
      <p:pic>
        <p:nvPicPr>
          <p:cNvPr id="10"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5400000">
            <a:off x="6219348" y="1826814"/>
            <a:ext cx="5584051" cy="4188037"/>
          </a:xfrm>
          <a:effectLst>
            <a:glow rad="228600">
              <a:schemeClr val="tx1">
                <a:alpha val="40000"/>
              </a:schemeClr>
            </a:glow>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32333" y="3468130"/>
            <a:ext cx="1880157" cy="852221"/>
          </a:xfrm>
          <a:prstGeom prst="rect">
            <a:avLst/>
          </a:prstGeom>
        </p:spPr>
      </p:pic>
      <p:sp>
        <p:nvSpPr>
          <p:cNvPr id="5" name="TextBox 4"/>
          <p:cNvSpPr txBox="1"/>
          <p:nvPr/>
        </p:nvSpPr>
        <p:spPr>
          <a:xfrm>
            <a:off x="4893787" y="4390767"/>
            <a:ext cx="1818703" cy="646331"/>
          </a:xfrm>
          <a:prstGeom prst="rect">
            <a:avLst/>
          </a:prstGeom>
          <a:noFill/>
        </p:spPr>
        <p:txBody>
          <a:bodyPr wrap="none" rtlCol="0">
            <a:spAutoFit/>
          </a:bodyPr>
          <a:lstStyle/>
          <a:p>
            <a:r>
              <a:rPr lang="en-US" dirty="0"/>
              <a:t>Used kegs $56.59</a:t>
            </a:r>
          </a:p>
          <a:p>
            <a:r>
              <a:rPr lang="en-US" dirty="0"/>
              <a:t>+free shipping</a:t>
            </a:r>
          </a:p>
        </p:txBody>
      </p:sp>
    </p:spTree>
    <p:extLst>
      <p:ext uri="{BB962C8B-B14F-4D97-AF65-F5344CB8AC3E}">
        <p14:creationId xmlns:p14="http://schemas.microsoft.com/office/powerpoint/2010/main" val="3669790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70" y="77797"/>
            <a:ext cx="10515600" cy="1325563"/>
          </a:xfrm>
        </p:spPr>
        <p:txBody>
          <a:bodyPr/>
          <a:lstStyle/>
          <a:p>
            <a:pPr algn="ctr"/>
            <a:r>
              <a:rPr lang="en-US" dirty="0">
                <a:latin typeface="Berlin Sans FB" panose="020E0602020502020306" pitchFamily="34" charset="0"/>
              </a:rPr>
              <a:t>Questions?</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9209" y="1088572"/>
            <a:ext cx="5554922" cy="5554922"/>
          </a:xfrm>
          <a:prstGeom prst="rect">
            <a:avLst/>
          </a:prstGeom>
          <a:effectLst>
            <a:glow rad="228600">
              <a:schemeClr val="tx1">
                <a:alpha val="40000"/>
              </a:schemeClr>
            </a:glow>
          </a:effectLst>
        </p:spPr>
      </p:pic>
    </p:spTree>
    <p:extLst>
      <p:ext uri="{BB962C8B-B14F-4D97-AF65-F5344CB8AC3E}">
        <p14:creationId xmlns:p14="http://schemas.microsoft.com/office/powerpoint/2010/main" val="167026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619" y="979078"/>
            <a:ext cx="6727373" cy="5583126"/>
          </a:xfrm>
          <a:prstGeom prst="rect">
            <a:avLst/>
          </a:prstGeom>
          <a:effectLst>
            <a:glow rad="228600">
              <a:schemeClr val="tx1">
                <a:alpha val="40000"/>
              </a:schemeClr>
            </a:glow>
          </a:effectLst>
        </p:spPr>
      </p:pic>
      <p:sp>
        <p:nvSpPr>
          <p:cNvPr id="2" name="Title 1"/>
          <p:cNvSpPr>
            <a:spLocks noGrp="1"/>
          </p:cNvSpPr>
          <p:nvPr>
            <p:ph type="title"/>
          </p:nvPr>
        </p:nvSpPr>
        <p:spPr>
          <a:xfrm>
            <a:off x="261256" y="-239507"/>
            <a:ext cx="10515600" cy="1325563"/>
          </a:xfrm>
        </p:spPr>
        <p:txBody>
          <a:bodyPr/>
          <a:lstStyle/>
          <a:p>
            <a:pPr algn="ctr"/>
            <a:r>
              <a:rPr lang="en-US" dirty="0">
                <a:latin typeface="Berlin Sans FB" panose="020E0602020502020306" pitchFamily="34" charset="0"/>
              </a:rPr>
              <a:t>City Water</a:t>
            </a:r>
          </a:p>
        </p:txBody>
      </p:sp>
      <p:sp>
        <p:nvSpPr>
          <p:cNvPr id="5" name="Rectangle 4"/>
          <p:cNvSpPr/>
          <p:nvPr/>
        </p:nvSpPr>
        <p:spPr>
          <a:xfrm>
            <a:off x="7097485" y="979078"/>
            <a:ext cx="4761722" cy="5170646"/>
          </a:xfrm>
          <a:prstGeom prst="rect">
            <a:avLst/>
          </a:prstGeom>
        </p:spPr>
        <p:txBody>
          <a:bodyPr wrap="square">
            <a:spAutoFit/>
          </a:bodyPr>
          <a:lstStyle/>
          <a:p>
            <a:r>
              <a:rPr lang="en-US" sz="2400" b="1" dirty="0"/>
              <a:t>The City operates 26 wells that tap the underground aquifers and make up about 62% of the City's potable water supply.</a:t>
            </a:r>
            <a:r>
              <a:rPr lang="en-US" sz="2400" dirty="0"/>
              <a:t> </a:t>
            </a:r>
          </a:p>
          <a:p>
            <a:endParaRPr lang="en-US" dirty="0"/>
          </a:p>
          <a:p>
            <a:r>
              <a:rPr lang="en-US" dirty="0"/>
              <a:t>The remaining water is supplied by water imported from the two wholesale water agencies. Sources available to the City include an extensive local underground aquifer and imported water supplies delivered by two wholesale water agencies: the Santa Clara Valley Water District (SCVWD) and the San Francisco </a:t>
            </a:r>
            <a:r>
              <a:rPr lang="en-US" dirty="0" err="1"/>
              <a:t>Hetch</a:t>
            </a:r>
            <a:r>
              <a:rPr lang="en-US" dirty="0"/>
              <a:t> </a:t>
            </a:r>
            <a:r>
              <a:rPr lang="en-US" dirty="0" err="1"/>
              <a:t>Hetchy</a:t>
            </a:r>
            <a:r>
              <a:rPr lang="en-US" dirty="0"/>
              <a:t> system.</a:t>
            </a:r>
          </a:p>
          <a:p>
            <a:br>
              <a:rPr lang="en-US" dirty="0"/>
            </a:br>
            <a:r>
              <a:rPr lang="en-US" dirty="0">
                <a:hlinkClick r:id="rId3"/>
              </a:rPr>
              <a:t>http://santaclaraca.gov/government/departments/water-sewer-utilities/water-utility/water-quality</a:t>
            </a:r>
            <a:r>
              <a:rPr lang="en-US" dirty="0"/>
              <a:t> </a:t>
            </a:r>
          </a:p>
        </p:txBody>
      </p:sp>
    </p:spTree>
    <p:extLst>
      <p:ext uri="{BB962C8B-B14F-4D97-AF65-F5344CB8AC3E}">
        <p14:creationId xmlns:p14="http://schemas.microsoft.com/office/powerpoint/2010/main" val="332643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4232"/>
            <a:ext cx="10515600" cy="1325563"/>
          </a:xfrm>
        </p:spPr>
        <p:txBody>
          <a:bodyPr/>
          <a:lstStyle/>
          <a:p>
            <a:pPr algn="ctr"/>
            <a:r>
              <a:rPr lang="en-US" dirty="0" err="1">
                <a:latin typeface="Berlin Sans FB" panose="020E0602020502020306" pitchFamily="34" charset="0"/>
              </a:rPr>
              <a:t>Bru’n</a:t>
            </a:r>
            <a:r>
              <a:rPr lang="en-US" dirty="0">
                <a:latin typeface="Berlin Sans FB" panose="020E0602020502020306" pitchFamily="34" charset="0"/>
              </a:rPr>
              <a:t> Water</a:t>
            </a:r>
          </a:p>
        </p:txBody>
      </p:sp>
      <p:sp>
        <p:nvSpPr>
          <p:cNvPr id="3" name="Rectangle 2"/>
          <p:cNvSpPr/>
          <p:nvPr/>
        </p:nvSpPr>
        <p:spPr>
          <a:xfrm>
            <a:off x="4067912" y="478434"/>
            <a:ext cx="4109074" cy="369332"/>
          </a:xfrm>
          <a:prstGeom prst="rect">
            <a:avLst/>
          </a:prstGeom>
        </p:spPr>
        <p:txBody>
          <a:bodyPr wrap="none">
            <a:spAutoFit/>
          </a:bodyPr>
          <a:lstStyle/>
          <a:p>
            <a:r>
              <a:rPr lang="en-US" dirty="0">
                <a:hlinkClick r:id="rId2"/>
              </a:rPr>
              <a:t>https://sites.google.com/site/brunwater/</a:t>
            </a:r>
            <a:r>
              <a:rPr lang="en-US" dirty="0"/>
              <a:t> </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2333" y="971331"/>
            <a:ext cx="6169667" cy="501471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971332"/>
            <a:ext cx="6022332" cy="4894010"/>
          </a:xfrm>
          <a:prstGeom prst="rect">
            <a:avLst/>
          </a:prstGeom>
        </p:spPr>
      </p:pic>
    </p:spTree>
    <p:extLst>
      <p:ext uri="{BB962C8B-B14F-4D97-AF65-F5344CB8AC3E}">
        <p14:creationId xmlns:p14="http://schemas.microsoft.com/office/powerpoint/2010/main" val="2095440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14865" y="0"/>
            <a:ext cx="9409260" cy="1133823"/>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4604" y="1195857"/>
            <a:ext cx="3181740" cy="5533053"/>
          </a:xfrm>
          <a:prstGeom prst="rect">
            <a:avLst/>
          </a:prstGeom>
          <a:effectLst>
            <a:glow rad="228600">
              <a:schemeClr val="tx1">
                <a:alpha val="40000"/>
              </a:schemeClr>
            </a:glow>
          </a:effec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58524" y="4012801"/>
            <a:ext cx="3301019" cy="2845199"/>
          </a:xfrm>
          <a:prstGeom prst="rect">
            <a:avLst/>
          </a:prstGeom>
          <a:effectLst>
            <a:glow rad="228600">
              <a:schemeClr val="tx1">
                <a:alpha val="40000"/>
              </a:schemeClr>
            </a:glow>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76725" y="1567517"/>
            <a:ext cx="3626500" cy="4789731"/>
          </a:xfrm>
          <a:prstGeom prst="rect">
            <a:avLst/>
          </a:prstGeom>
          <a:effectLst>
            <a:glow rad="228600">
              <a:schemeClr val="tx1">
                <a:alpha val="40000"/>
              </a:schemeClr>
            </a:glow>
          </a:effectLst>
        </p:spPr>
      </p:pic>
      <p:sp>
        <p:nvSpPr>
          <p:cNvPr id="2" name="Rectangle 1"/>
          <p:cNvSpPr/>
          <p:nvPr/>
        </p:nvSpPr>
        <p:spPr>
          <a:xfrm>
            <a:off x="7884766" y="197579"/>
            <a:ext cx="3368166" cy="369332"/>
          </a:xfrm>
          <a:prstGeom prst="rect">
            <a:avLst/>
          </a:prstGeom>
        </p:spPr>
        <p:txBody>
          <a:bodyPr wrap="none">
            <a:spAutoFit/>
          </a:bodyPr>
          <a:lstStyle/>
          <a:p>
            <a:r>
              <a:rPr lang="en-US" dirty="0">
                <a:hlinkClick r:id="rId6"/>
              </a:rPr>
              <a:t>https://www.brewersfriend.com/</a:t>
            </a:r>
            <a:r>
              <a:rPr lang="en-US" dirty="0"/>
              <a:t> </a:t>
            </a:r>
          </a:p>
        </p:txBody>
      </p:sp>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4280933" y="1153491"/>
            <a:ext cx="3011202" cy="2258402"/>
          </a:xfrm>
          <a:prstGeom prst="rect">
            <a:avLst/>
          </a:prstGeom>
          <a:effectLst>
            <a:glow rad="228600">
              <a:schemeClr val="tx1">
                <a:alpha val="40000"/>
              </a:schemeClr>
            </a:glow>
          </a:effectLst>
        </p:spPr>
      </p:pic>
    </p:spTree>
    <p:extLst>
      <p:ext uri="{BB962C8B-B14F-4D97-AF65-F5344CB8AC3E}">
        <p14:creationId xmlns:p14="http://schemas.microsoft.com/office/powerpoint/2010/main" val="754584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7969" y="-211355"/>
            <a:ext cx="2344535" cy="1998620"/>
          </a:xfrm>
          <a:prstGeom prst="rect">
            <a:avLst/>
          </a:prstGeom>
          <a:effectLst>
            <a:glow rad="228600">
              <a:schemeClr val="tx1">
                <a:alpha val="40000"/>
              </a:schemeClr>
            </a:glo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0101" y="1322173"/>
            <a:ext cx="3240273" cy="5535827"/>
          </a:xfrm>
          <a:prstGeom prst="rect">
            <a:avLst/>
          </a:prstGeom>
          <a:effectLst>
            <a:glow rad="228600">
              <a:schemeClr val="tx1">
                <a:alpha val="40000"/>
              </a:schemeClr>
            </a:glo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53168" y="1025829"/>
            <a:ext cx="3440583" cy="5832171"/>
          </a:xfrm>
          <a:prstGeom prst="rect">
            <a:avLst/>
          </a:prstGeom>
          <a:effectLst>
            <a:glow rad="228600">
              <a:schemeClr val="tx1">
                <a:alpha val="40000"/>
              </a:schemeClr>
            </a:glow>
          </a:effectLst>
        </p:spPr>
      </p:pic>
      <p:pic>
        <p:nvPicPr>
          <p:cNvPr id="5" name="Content Placeholder 4"/>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338883" y="1039565"/>
            <a:ext cx="3450574" cy="5818436"/>
          </a:xfrm>
          <a:effectLst>
            <a:glow rad="228600">
              <a:schemeClr val="tx1">
                <a:alpha val="40000"/>
              </a:schemeClr>
            </a:glow>
          </a:effectLst>
        </p:spPr>
      </p:pic>
    </p:spTree>
    <p:extLst>
      <p:ext uri="{BB962C8B-B14F-4D97-AF65-F5344CB8AC3E}">
        <p14:creationId xmlns:p14="http://schemas.microsoft.com/office/powerpoint/2010/main" val="805131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714" y="-13"/>
            <a:ext cx="10515600" cy="1325563"/>
          </a:xfrm>
        </p:spPr>
        <p:txBody>
          <a:bodyPr/>
          <a:lstStyle/>
          <a:p>
            <a:pPr algn="ctr"/>
            <a:r>
              <a:rPr lang="en-US" dirty="0">
                <a:latin typeface="Berlin Sans FB" panose="020E0602020502020306" pitchFamily="34" charset="0"/>
              </a:rPr>
              <a:t>All grain tier system</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61780" y="1936399"/>
            <a:ext cx="5527473" cy="4145605"/>
          </a:xfrm>
          <a:prstGeom prst="rect">
            <a:avLst/>
          </a:prstGeom>
          <a:effectLst>
            <a:glow rad="228600">
              <a:schemeClr val="tx1">
                <a:alpha val="40000"/>
              </a:schemeClr>
            </a:glow>
          </a:effectLst>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24421" y="1294268"/>
            <a:ext cx="4343893" cy="5429866"/>
          </a:xfrm>
          <a:prstGeom prst="rect">
            <a:avLst/>
          </a:prstGeom>
          <a:effectLst>
            <a:glow rad="228600">
              <a:schemeClr val="tx1">
                <a:alpha val="40000"/>
              </a:schemeClr>
            </a:glow>
            <a:outerShdw blurRad="50800" dist="50800" dir="5400000" sx="103000" sy="103000" algn="ctr" rotWithShape="0">
              <a:schemeClr val="bg1"/>
            </a:outerShdw>
          </a:effectLst>
        </p:spPr>
      </p:pic>
    </p:spTree>
    <p:extLst>
      <p:ext uri="{BB962C8B-B14F-4D97-AF65-F5344CB8AC3E}">
        <p14:creationId xmlns:p14="http://schemas.microsoft.com/office/powerpoint/2010/main" val="3658075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1600" y="-195943"/>
            <a:ext cx="11034485" cy="1325563"/>
          </a:xfrm>
        </p:spPr>
        <p:txBody>
          <a:bodyPr/>
          <a:lstStyle/>
          <a:p>
            <a:pPr algn="ctr"/>
            <a:r>
              <a:rPr lang="en-US" dirty="0">
                <a:latin typeface="Berlin Sans FB" panose="020E0602020502020306" pitchFamily="34" charset="0"/>
              </a:rPr>
              <a:t>New RIMS stuff</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1"/>
          <a:stretch/>
        </p:blipFill>
        <p:spPr>
          <a:xfrm rot="5400000">
            <a:off x="-7169" y="1234606"/>
            <a:ext cx="3511383" cy="3233436"/>
          </a:xfrm>
          <a:prstGeom prst="rect">
            <a:avLst/>
          </a:prstGeom>
          <a:effectLst>
            <a:glow rad="228600">
              <a:schemeClr val="tx1">
                <a:alpha val="40000"/>
              </a:schemeClr>
            </a:glow>
          </a:effectLst>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1" b="-1513"/>
          <a:stretch/>
        </p:blipFill>
        <p:spPr>
          <a:xfrm rot="5400000">
            <a:off x="3103359" y="1798158"/>
            <a:ext cx="4269042" cy="3638354"/>
          </a:xfrm>
          <a:prstGeom prst="rect">
            <a:avLst/>
          </a:prstGeom>
          <a:effectLst>
            <a:glow rad="228600">
              <a:schemeClr val="tx1">
                <a:alpha val="40000"/>
              </a:schemeClr>
            </a:glow>
          </a:effec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l="-614"/>
          <a:stretch/>
        </p:blipFill>
        <p:spPr>
          <a:xfrm>
            <a:off x="7241059" y="1128584"/>
            <a:ext cx="5140409" cy="3676213"/>
          </a:xfrm>
          <a:prstGeom prst="rect">
            <a:avLst/>
          </a:prstGeom>
          <a:effectLst>
            <a:glow rad="228600">
              <a:schemeClr val="tx1">
                <a:alpha val="40000"/>
              </a:schemeClr>
            </a:glow>
          </a:effectLst>
        </p:spPr>
      </p:pic>
      <p:sp>
        <p:nvSpPr>
          <p:cNvPr id="8" name="TextBox 7"/>
          <p:cNvSpPr txBox="1"/>
          <p:nvPr/>
        </p:nvSpPr>
        <p:spPr>
          <a:xfrm>
            <a:off x="478971" y="4804797"/>
            <a:ext cx="1346844" cy="523220"/>
          </a:xfrm>
          <a:prstGeom prst="rect">
            <a:avLst/>
          </a:prstGeom>
          <a:noFill/>
        </p:spPr>
        <p:txBody>
          <a:bodyPr wrap="none" rtlCol="0">
            <a:spAutoFit/>
          </a:bodyPr>
          <a:lstStyle/>
          <a:p>
            <a:r>
              <a:rPr lang="en-US" sz="2800" dirty="0"/>
              <a:t>Mash in</a:t>
            </a:r>
          </a:p>
        </p:txBody>
      </p:sp>
      <p:sp>
        <p:nvSpPr>
          <p:cNvPr id="9" name="TextBox 8"/>
          <p:cNvSpPr txBox="1"/>
          <p:nvPr/>
        </p:nvSpPr>
        <p:spPr>
          <a:xfrm>
            <a:off x="4655308" y="5976257"/>
            <a:ext cx="1791388" cy="523220"/>
          </a:xfrm>
          <a:prstGeom prst="rect">
            <a:avLst/>
          </a:prstGeom>
          <a:noFill/>
        </p:spPr>
        <p:txBody>
          <a:bodyPr wrap="none" rtlCol="0">
            <a:spAutoFit/>
          </a:bodyPr>
          <a:lstStyle/>
          <a:p>
            <a:r>
              <a:rPr lang="en-US" sz="2800" dirty="0"/>
              <a:t>Recirculate</a:t>
            </a:r>
          </a:p>
        </p:txBody>
      </p:sp>
      <p:sp>
        <p:nvSpPr>
          <p:cNvPr id="10" name="TextBox 9"/>
          <p:cNvSpPr txBox="1"/>
          <p:nvPr/>
        </p:nvSpPr>
        <p:spPr>
          <a:xfrm>
            <a:off x="8741229" y="5174129"/>
            <a:ext cx="1574470" cy="523220"/>
          </a:xfrm>
          <a:prstGeom prst="rect">
            <a:avLst/>
          </a:prstGeom>
          <a:noFill/>
        </p:spPr>
        <p:txBody>
          <a:bodyPr wrap="none" rtlCol="0">
            <a:spAutoFit/>
          </a:bodyPr>
          <a:lstStyle/>
          <a:p>
            <a:r>
              <a:rPr lang="en-US" sz="2800" dirty="0"/>
              <a:t>Mash out</a:t>
            </a:r>
          </a:p>
        </p:txBody>
      </p:sp>
    </p:spTree>
    <p:extLst>
      <p:ext uri="{BB962C8B-B14F-4D97-AF65-F5344CB8AC3E}">
        <p14:creationId xmlns:p14="http://schemas.microsoft.com/office/powerpoint/2010/main" val="3197570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1" y="127037"/>
            <a:ext cx="10515600" cy="1325563"/>
          </a:xfrm>
        </p:spPr>
        <p:txBody>
          <a:bodyPr/>
          <a:lstStyle/>
          <a:p>
            <a:r>
              <a:rPr lang="en-US" dirty="0">
                <a:latin typeface="Berlin Sans FB" panose="020E0602020502020306" pitchFamily="34" charset="0"/>
              </a:rPr>
              <a:t>The boil</a:t>
            </a:r>
          </a:p>
        </p:txBody>
      </p:sp>
      <p:pic>
        <p:nvPicPr>
          <p:cNvPr id="12" name="604D19C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083" r="15703" b="-1280"/>
          <a:stretch/>
        </p:blipFill>
        <p:spPr>
          <a:xfrm rot="5400000">
            <a:off x="7439604" y="2315827"/>
            <a:ext cx="5403879" cy="4062760"/>
          </a:xfrm>
          <a:prstGeom prst="rect">
            <a:avLst/>
          </a:prstGeom>
          <a:effectLst>
            <a:glow rad="228600">
              <a:schemeClr val="tx1">
                <a:alpha val="40000"/>
              </a:schemeClr>
            </a:glow>
          </a:effec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055813"/>
            <a:ext cx="4309015" cy="4316995"/>
          </a:xfrm>
          <a:prstGeom prst="rect">
            <a:avLst/>
          </a:prstGeom>
          <a:effectLst>
            <a:glow rad="228600">
              <a:schemeClr val="tx1">
                <a:alpha val="40000"/>
              </a:schemeClr>
            </a:glow>
          </a:effec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3894165" y="3186253"/>
            <a:ext cx="4630848" cy="3473136"/>
          </a:xfrm>
          <a:prstGeom prst="rect">
            <a:avLst/>
          </a:prstGeom>
          <a:effectLst>
            <a:glow rad="228600">
              <a:schemeClr val="tx1">
                <a:alpha val="40000"/>
              </a:schemeClr>
            </a:glow>
          </a:effectLst>
        </p:spPr>
      </p:pic>
      <p:pic>
        <p:nvPicPr>
          <p:cNvPr id="8" name="Content Placeholder 8"/>
          <p:cNvPicPr>
            <a:picLocks noChangeAspect="1"/>
          </p:cNvPicPr>
          <p:nvPr/>
        </p:nvPicPr>
        <p:blipFill rotWithShape="1">
          <a:blip r:embed="rId7" cstate="email">
            <a:extLst>
              <a:ext uri="{28A0092B-C50C-407E-A947-70E740481C1C}">
                <a14:useLocalDpi xmlns:a14="http://schemas.microsoft.com/office/drawing/2010/main"/>
              </a:ext>
            </a:extLst>
          </a:blip>
          <a:srcRect b="-2722"/>
          <a:stretch/>
        </p:blipFill>
        <p:spPr>
          <a:xfrm>
            <a:off x="4473021" y="500963"/>
            <a:ext cx="3394431" cy="3268322"/>
          </a:xfrm>
          <a:prstGeom prst="rect">
            <a:avLst/>
          </a:prstGeom>
          <a:effectLst>
            <a:glow rad="228600">
              <a:schemeClr val="tx1">
                <a:alpha val="40000"/>
              </a:schemeClr>
            </a:glow>
          </a:effectLst>
        </p:spPr>
      </p:pic>
    </p:spTree>
    <p:extLst>
      <p:ext uri="{BB962C8B-B14F-4D97-AF65-F5344CB8AC3E}">
        <p14:creationId xmlns:p14="http://schemas.microsoft.com/office/powerpoint/2010/main" val="645809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629" y="0"/>
            <a:ext cx="10515600" cy="1325563"/>
          </a:xfrm>
        </p:spPr>
        <p:txBody>
          <a:bodyPr/>
          <a:lstStyle/>
          <a:p>
            <a:pPr algn="ctr"/>
            <a:r>
              <a:rPr lang="en-US" dirty="0">
                <a:latin typeface="Berlin Sans FB" panose="020E0602020502020306" pitchFamily="34" charset="0"/>
              </a:rPr>
              <a:t>Chilling</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00">
            <a:off x="3771029" y="2015067"/>
            <a:ext cx="5534782" cy="4151085"/>
          </a:xfrm>
          <a:effectLst>
            <a:glow rad="228600">
              <a:schemeClr val="tx1">
                <a:alpha val="40000"/>
              </a:schemeClr>
            </a:glo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67656" y="2184401"/>
            <a:ext cx="5341256" cy="4005942"/>
          </a:xfrm>
          <a:prstGeom prst="rect">
            <a:avLst/>
          </a:prstGeom>
          <a:effectLst>
            <a:glow rad="228600">
              <a:schemeClr val="tx1">
                <a:alpha val="40000"/>
              </a:schemeClr>
            </a:glow>
          </a:effectLst>
        </p:spPr>
      </p:pic>
      <p:pic>
        <p:nvPicPr>
          <p:cNvPr id="8" name="Content Placeholder 3"/>
          <p:cNvPicPr>
            <a:picLocks noChangeAspect="1"/>
          </p:cNvPicPr>
          <p:nvPr/>
        </p:nvPicPr>
        <p:blipFill rotWithShape="1">
          <a:blip r:embed="rId4" cstate="email">
            <a:extLst>
              <a:ext uri="{28A0092B-C50C-407E-A947-70E740481C1C}">
                <a14:useLocalDpi xmlns:a14="http://schemas.microsoft.com/office/drawing/2010/main"/>
              </a:ext>
            </a:extLst>
          </a:blip>
          <a:srcRect r="-226"/>
          <a:stretch/>
        </p:blipFill>
        <p:spPr>
          <a:xfrm>
            <a:off x="8938726" y="2074328"/>
            <a:ext cx="5054081" cy="4037252"/>
          </a:xfrm>
          <a:prstGeom prst="rect">
            <a:avLst/>
          </a:prstGeom>
          <a:effectLst>
            <a:glow rad="228600">
              <a:schemeClr val="tx1">
                <a:alpha val="40000"/>
              </a:schemeClr>
            </a:glow>
            <a:outerShdw blurRad="50800" dist="50800" dir="5400000" sx="103000" sy="103000" algn="ctr" rotWithShape="0">
              <a:schemeClr val="bg1"/>
            </a:outerShdw>
          </a:effectLst>
        </p:spPr>
      </p:pic>
    </p:spTree>
    <p:extLst>
      <p:ext uri="{BB962C8B-B14F-4D97-AF65-F5344CB8AC3E}">
        <p14:creationId xmlns:p14="http://schemas.microsoft.com/office/powerpoint/2010/main" val="131008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136</Words>
  <Application>Microsoft Macintosh PowerPoint</Application>
  <PresentationFormat>Widescreen</PresentationFormat>
  <Paragraphs>23</Paragraphs>
  <Slides>13</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Berlin Sans FB</vt:lpstr>
      <vt:lpstr>Calibri</vt:lpstr>
      <vt:lpstr>Calibri Light</vt:lpstr>
      <vt:lpstr>Office Theme</vt:lpstr>
      <vt:lpstr>Danny’s Brew House</vt:lpstr>
      <vt:lpstr>City Water</vt:lpstr>
      <vt:lpstr>Bru’n Water</vt:lpstr>
      <vt:lpstr>PowerPoint Presentation</vt:lpstr>
      <vt:lpstr>PowerPoint Presentation</vt:lpstr>
      <vt:lpstr>All grain tier system</vt:lpstr>
      <vt:lpstr>New RIMS stuff</vt:lpstr>
      <vt:lpstr>The boil</vt:lpstr>
      <vt:lpstr>Chilling</vt:lpstr>
      <vt:lpstr>Fermentation</vt:lpstr>
      <vt:lpstr>   Mill                    scales                 hop plants</vt:lpstr>
      <vt:lpstr>Kegerator</vt:lpstr>
      <vt:lpstr>Questions?</vt:lpstr>
    </vt:vector>
  </TitlesOfParts>
  <Manager/>
  <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Danny’s Brewhouse</dc:title>
  <dc:subject/>
  <dc:creator>Danny Boy</dc:creator>
  <cp:keywords/>
  <dc:description/>
  <cp:lastModifiedBy>Adam Campbell</cp:lastModifiedBy>
  <cp:revision>64</cp:revision>
  <dcterms:created xsi:type="dcterms:W3CDTF">2018-02-13T16:51:47Z</dcterms:created>
  <dcterms:modified xsi:type="dcterms:W3CDTF">2018-05-08T02:58:27Z</dcterms:modified>
  <cp:category/>
</cp:coreProperties>
</file>