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64" r:id="rId5"/>
    <p:sldId id="268" r:id="rId6"/>
    <p:sldId id="265" r:id="rId7"/>
    <p:sldId id="269" r:id="rId8"/>
    <p:sldId id="266" r:id="rId9"/>
    <p:sldId id="270" r:id="rId10"/>
    <p:sldId id="267" r:id="rId11"/>
    <p:sldId id="271" r:id="rId12"/>
    <p:sldId id="258" r:id="rId13"/>
    <p:sldId id="259" r:id="rId14"/>
    <p:sldId id="260" r:id="rId15"/>
    <p:sldId id="26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84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ark%20matter%20blend%20no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ark%20matter%20blend%20not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ark%20matter%20blend%20no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ark%20matter%20blend%20no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ark%20matter%20blend%20no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Batch A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F8-4CD7-8F32-078678B791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F8-4CD7-8F32-078678B791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F8-4CD7-8F32-078678B791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F8-4CD7-8F32-078678B7912B}"/>
              </c:ext>
            </c:extLst>
          </c:dPt>
          <c:cat>
            <c:strRef>
              <c:f>(Sheet1!$B$6,Sheet1!$B$9,Sheet1!$B$10,Sheet1!$B$11)</c:f>
              <c:strCache>
                <c:ptCount val="4"/>
                <c:pt idx="0">
                  <c:v>Marc-Andre's Dark Matter with rhum-soaked oak cubes</c:v>
                </c:pt>
                <c:pt idx="1">
                  <c:v>Derek's Dark Matter with bourbon-soaked oak cubes</c:v>
                </c:pt>
                <c:pt idx="2">
                  <c:v>Derek's Dark Matter</c:v>
                </c:pt>
                <c:pt idx="3">
                  <c:v>Mike's Dark Matter</c:v>
                </c:pt>
              </c:strCache>
            </c:strRef>
          </c:cat>
          <c:val>
            <c:numRef>
              <c:f>(Sheet1!$C$6,Sheet1!$C$9,Sheet1!$C$10,Sheet1!$C$11)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F8-4CD7-8F32-078678B79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082186572472841"/>
          <c:y val="0.30344670457859435"/>
          <c:w val="0.49983233988274833"/>
          <c:h val="0.51389326334208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Batch</a:t>
            </a:r>
            <a:r>
              <a:rPr lang="en-US" baseline="0"/>
              <a:t> B1 Ratio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C1-4DCE-B86F-FA96669A09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C1-4DCE-B86F-FA96669A09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C1-4DCE-B86F-FA96669A09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C1-4DCE-B86F-FA96669A09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2C1-4DCE-B86F-FA96669A09DD}"/>
              </c:ext>
            </c:extLst>
          </c:dPt>
          <c:cat>
            <c:strRef>
              <c:f>(Sheet1!$B$6,Sheet1!$B$7,Sheet1!$B$8,Sheet1!$B$12,Sheet1!$B$13)</c:f>
              <c:strCache>
                <c:ptCount val="5"/>
                <c:pt idx="0">
                  <c:v>Marc-Andre's Dark Matter with rhum-soaked oak cubes</c:v>
                </c:pt>
                <c:pt idx="1">
                  <c:v>Kevin's Dark Matter with rye whiskey-soaked oak cubes</c:v>
                </c:pt>
                <c:pt idx="2">
                  <c:v>Jay's Dark Matter</c:v>
                </c:pt>
                <c:pt idx="3">
                  <c:v>Mike's Dark Matter with bourbon-soaked oak cubes</c:v>
                </c:pt>
                <c:pt idx="4">
                  <c:v>David's Dark Matter</c:v>
                </c:pt>
              </c:strCache>
            </c:strRef>
          </c:cat>
          <c:val>
            <c:numRef>
              <c:f>(Sheet1!$D$6,Sheet1!$D$7,Sheet1!$D$8,Sheet1!$D$12,Sheet1!$D$13)</c:f>
              <c:numCache>
                <c:formatCode>0%</c:formatCode>
                <c:ptCount val="5"/>
                <c:pt idx="0">
                  <c:v>0.24478178368121439</c:v>
                </c:pt>
                <c:pt idx="1">
                  <c:v>0.12017710309930421</c:v>
                </c:pt>
                <c:pt idx="2">
                  <c:v>0.14547754585705247</c:v>
                </c:pt>
                <c:pt idx="3">
                  <c:v>0.24478178368121439</c:v>
                </c:pt>
                <c:pt idx="4">
                  <c:v>0.24478178368121439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C1-4DCE-B86F-FA96669A0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90750392842116"/>
          <c:y val="0.23921004666083406"/>
          <c:w val="0.4842583226714981"/>
          <c:h val="0.64236657917760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Batch B2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AD-49F2-9D75-5727090747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AD-49F2-9D75-5727090747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AD-49F2-9D75-5727090747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AD-49F2-9D75-5727090747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AD-49F2-9D75-5727090747BC}"/>
              </c:ext>
            </c:extLst>
          </c:dPt>
          <c:cat>
            <c:strRef>
              <c:f>(Sheet1!$B$6,Sheet1!$B$7,Sheet1!$B$8,Sheet1!$B$12,Sheet1!$B$13)</c:f>
              <c:strCache>
                <c:ptCount val="5"/>
                <c:pt idx="0">
                  <c:v>Marc-Andre's Dark Matter with rhum-soaked oak cubes</c:v>
                </c:pt>
                <c:pt idx="1">
                  <c:v>Kevin's Dark Matter with rye whiskey-soaked oak cubes</c:v>
                </c:pt>
                <c:pt idx="2">
                  <c:v>Jay's Dark Matter</c:v>
                </c:pt>
                <c:pt idx="3">
                  <c:v>Mike's Dark Matter with bourbon-soaked oak cubes</c:v>
                </c:pt>
                <c:pt idx="4">
                  <c:v>David's Dark Matter</c:v>
                </c:pt>
              </c:strCache>
            </c:strRef>
          </c:cat>
          <c:val>
            <c:numRef>
              <c:f>(Sheet1!$E$6,Sheet1!$E$7,Sheet1!$E$8,Sheet1!$E$12,Sheet1!$E$13)</c:f>
              <c:numCache>
                <c:formatCode>0%</c:formatCode>
                <c:ptCount val="5"/>
                <c:pt idx="0">
                  <c:v>0.25612177365982797</c:v>
                </c:pt>
                <c:pt idx="1">
                  <c:v>0.12574454003970881</c:v>
                </c:pt>
                <c:pt idx="2">
                  <c:v>0.10589013898080742</c:v>
                </c:pt>
                <c:pt idx="3">
                  <c:v>0.25612177365982797</c:v>
                </c:pt>
                <c:pt idx="4">
                  <c:v>0.25612177365982797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AD-49F2-9D75-572709074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570956302217941"/>
          <c:y val="0.23921004666083406"/>
          <c:w val="0.4712042864870899"/>
          <c:h val="0.64236657917760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Batch</a:t>
            </a:r>
            <a:r>
              <a:rPr lang="en-US" baseline="0"/>
              <a:t> B3 Ratio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68-48D2-A6BA-8C8CECC20C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68-48D2-A6BA-8C8CECC20C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68-48D2-A6BA-8C8CECC20C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68-48D2-A6BA-8C8CECC20CAE}"/>
              </c:ext>
            </c:extLst>
          </c:dPt>
          <c:cat>
            <c:strRef>
              <c:f>(Sheet1!$B$6,Sheet1!$B$7,Sheet1!$B$12,Sheet1!$B$13)</c:f>
              <c:strCache>
                <c:ptCount val="4"/>
                <c:pt idx="0">
                  <c:v>Marc-Andre's Dark Matter with rhum-soaked oak cubes</c:v>
                </c:pt>
                <c:pt idx="1">
                  <c:v>Kevin's Dark Matter with rye whiskey-soaked oak cubes</c:v>
                </c:pt>
                <c:pt idx="2">
                  <c:v>Mike's Dark Matter with bourbon-soaked oak cubes</c:v>
                </c:pt>
                <c:pt idx="3">
                  <c:v>David's Dark Matter</c:v>
                </c:pt>
              </c:strCache>
            </c:strRef>
          </c:cat>
          <c:val>
            <c:numRef>
              <c:f>(Sheet1!$F$6,Sheet1!$F$7,Sheet1!$F$12,Sheet1!$F$13)</c:f>
              <c:numCache>
                <c:formatCode>0%</c:formatCode>
                <c:ptCount val="4"/>
                <c:pt idx="0">
                  <c:v>0.28645447816432268</c:v>
                </c:pt>
                <c:pt idx="1">
                  <c:v>0.1406365655070318</c:v>
                </c:pt>
                <c:pt idx="2">
                  <c:v>0.28645447816432268</c:v>
                </c:pt>
                <c:pt idx="3">
                  <c:v>0.28645447816432268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68-48D2-A6BA-8C8CECC20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187981404285243"/>
          <c:y val="0.30344670457859435"/>
          <c:w val="0.4750482905323109"/>
          <c:h val="0.51389326334208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NCHF special blend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29-4857-9187-8BD699A0B9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29-4857-9187-8BD699A0B9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29-4857-9187-8BD699A0B9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29-4857-9187-8BD699A0B9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29-4857-9187-8BD699A0B9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29-4857-9187-8BD699A0B99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29-4857-9187-8BD699A0B99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C29-4857-9187-8BD699A0B99E}"/>
              </c:ext>
            </c:extLst>
          </c:dPt>
          <c:cat>
            <c:strRef>
              <c:f>(Sheet1!$B$6,Sheet1!$B$7,Sheet1!$B$8,Sheet1!$B$9,Sheet1!$B$10,Sheet1!$B$11,Sheet1!$B$12,Sheet1!$B$13)</c:f>
              <c:strCache>
                <c:ptCount val="8"/>
                <c:pt idx="0">
                  <c:v>Marc-Andre's Dark Matter with rhum-soaked oak cubes</c:v>
                </c:pt>
                <c:pt idx="1">
                  <c:v>Kevin's Dark Matter with rye whiskey-soaked oak cubes</c:v>
                </c:pt>
                <c:pt idx="2">
                  <c:v>Jay's Dark Matter</c:v>
                </c:pt>
                <c:pt idx="3">
                  <c:v>Derek's Dark Matter with bourbon-soaked oak cubes</c:v>
                </c:pt>
                <c:pt idx="4">
                  <c:v>Derek's Dark Matter</c:v>
                </c:pt>
                <c:pt idx="5">
                  <c:v>Mike's Dark Matter</c:v>
                </c:pt>
                <c:pt idx="6">
                  <c:v>Mike's Dark Matter with bourbon-soaked oak cubes</c:v>
                </c:pt>
                <c:pt idx="7">
                  <c:v>David's Dark Matter</c:v>
                </c:pt>
              </c:strCache>
            </c:strRef>
          </c:cat>
          <c:val>
            <c:numRef>
              <c:f>(Sheet1!$G$6,Sheet1!$G$7,Sheet1!$G$8,Sheet1!$G$9,Sheet1!$G$10,Sheet1!$G$11,Sheet1!$G$12,Sheet1!$G$13)</c:f>
              <c:numCache>
                <c:formatCode>0%</c:formatCode>
                <c:ptCount val="8"/>
                <c:pt idx="0">
                  <c:v>0.16349466742033608</c:v>
                </c:pt>
                <c:pt idx="1">
                  <c:v>6.7019453976642704E-2</c:v>
                </c:pt>
                <c:pt idx="2">
                  <c:v>1.0595596930593771E-2</c:v>
                </c:pt>
                <c:pt idx="3">
                  <c:v>0.2403495994173343</c:v>
                </c:pt>
                <c:pt idx="4">
                  <c:v>0.24763292061179901</c:v>
                </c:pt>
                <c:pt idx="5">
                  <c:v>0.19883466860888566</c:v>
                </c:pt>
                <c:pt idx="6">
                  <c:v>3.9678207114436592E-2</c:v>
                </c:pt>
                <c:pt idx="7">
                  <c:v>3.2394885919971916E-2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C29-4857-9187-8BD699A0B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518086167176702"/>
          <c:y val="0.17497338874307378"/>
          <c:w val="0.4717187016470103"/>
          <c:h val="0.77083989501312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B1B93-E247-4FBF-BCEB-844871526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Dark </a:t>
            </a:r>
            <a:r>
              <a:rPr lang="en-US"/>
              <a:t>matter 2017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D1B00-57EE-4E31-A120-1621D09500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bottling day recap</a:t>
            </a:r>
          </a:p>
        </p:txBody>
      </p:sp>
    </p:spTree>
    <p:extLst>
      <p:ext uri="{BB962C8B-B14F-4D97-AF65-F5344CB8AC3E}">
        <p14:creationId xmlns:p14="http://schemas.microsoft.com/office/powerpoint/2010/main" val="2965039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4AE99-A7A8-49DF-B29D-4C40EE7B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778359"/>
          </a:xfrm>
        </p:spPr>
        <p:txBody>
          <a:bodyPr>
            <a:normAutofit/>
          </a:bodyPr>
          <a:lstStyle/>
          <a:p>
            <a:r>
              <a:rPr lang="en-US" sz="4800" dirty="0"/>
              <a:t>Final result</a:t>
            </a:r>
          </a:p>
        </p:txBody>
      </p:sp>
    </p:spTree>
    <p:extLst>
      <p:ext uri="{BB962C8B-B14F-4D97-AF65-F5344CB8AC3E}">
        <p14:creationId xmlns:p14="http://schemas.microsoft.com/office/powerpoint/2010/main" val="70833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98843-2A87-4161-82EE-7D78D9B60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154FED-D6E9-4045-9A4D-AEED8F8B6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1733">
            <a:off x="8341870" y="4461193"/>
            <a:ext cx="1716177" cy="1713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309733-86DA-4BC2-AA6D-2D1151230A0F}"/>
              </a:ext>
            </a:extLst>
          </p:cNvPr>
          <p:cNvSpPr txBox="1"/>
          <p:nvPr/>
        </p:nvSpPr>
        <p:spPr>
          <a:xfrm>
            <a:off x="7300225" y="6292869"/>
            <a:ext cx="21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12oz bottle to scale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D774C4-EB8B-4BC5-AE30-9D9915A3B74D}"/>
              </a:ext>
            </a:extLst>
          </p:cNvPr>
          <p:cNvCxnSpPr/>
          <p:nvPr/>
        </p:nvCxnSpPr>
        <p:spPr>
          <a:xfrm flipH="1" flipV="1">
            <a:off x="6898783" y="6048777"/>
            <a:ext cx="437882" cy="41762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05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132E-6723-41EF-B172-583C593B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Blending </a:t>
            </a:r>
            <a:r>
              <a:rPr lang="en-US" dirty="0" err="1"/>
              <a:t>NOtes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DFFA778-F709-426C-B5A4-51F76AFBD08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366963"/>
          <a:ext cx="10363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743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33E2-1AB1-4567-9900-DB885D36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Blending notes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47B305-81CF-4531-A57A-1D9327708665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366963"/>
          <a:ext cx="10363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392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33E2-1AB1-4567-9900-DB885D36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Blending notes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0AE6B3-9276-48A8-850D-83B62EC520C2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366963"/>
          <a:ext cx="10363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2142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33E2-1AB1-4567-9900-DB885D36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Blending notes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E5C43E-4A3F-4DAA-9279-125A2C451D9B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366963"/>
          <a:ext cx="10363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95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33E2-1AB1-4567-9900-DB885D36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Blending notes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B73A5E-F2B0-4324-BE56-222782CD43C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366963"/>
          <a:ext cx="10363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654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8A54D-61AF-4152-A39F-47AE9E97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F493-CE88-40B7-A656-5D77263966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11:00AM	Arrival of bottling helpers</a:t>
            </a:r>
          </a:p>
          <a:p>
            <a:r>
              <a:rPr lang="en-US" dirty="0"/>
              <a:t>11:01AM	Start of Dark Matter tasting</a:t>
            </a:r>
          </a:p>
          <a:p>
            <a:r>
              <a:rPr lang="en-US" dirty="0"/>
              <a:t>11:30AM	Blend decided, setup and start of keg transfers</a:t>
            </a:r>
          </a:p>
          <a:p>
            <a:r>
              <a:rPr lang="en-US" dirty="0"/>
              <a:t>12:00PM	Bottling starts, keg transfer in parallel</a:t>
            </a:r>
          </a:p>
          <a:p>
            <a:r>
              <a:rPr lang="en-US" dirty="0"/>
              <a:t>2:00pm	Keg transfer done, start of 2</a:t>
            </a:r>
            <a:r>
              <a:rPr lang="en-US" baseline="30000" dirty="0"/>
              <a:t>nd</a:t>
            </a:r>
            <a:r>
              <a:rPr lang="en-US" dirty="0"/>
              <a:t> bottling line</a:t>
            </a:r>
          </a:p>
          <a:p>
            <a:r>
              <a:rPr lang="en-US" dirty="0"/>
              <a:t>3:30pm	Bottling finished. Group picture and cleaning</a:t>
            </a:r>
          </a:p>
          <a:p>
            <a:r>
              <a:rPr lang="en-US" dirty="0"/>
              <a:t>4:00PM	½ price burger at St-John’s</a:t>
            </a:r>
          </a:p>
        </p:txBody>
      </p:sp>
    </p:spTree>
    <p:extLst>
      <p:ext uri="{BB962C8B-B14F-4D97-AF65-F5344CB8AC3E}">
        <p14:creationId xmlns:p14="http://schemas.microsoft.com/office/powerpoint/2010/main" val="204758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52F9-CEF9-41C7-ABB1-82AA99C1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605999-4308-4F77-AE63-BE254A8B155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21373836"/>
              </p:ext>
            </p:extLst>
          </p:nvPr>
        </p:nvGraphicFramePr>
        <p:xfrm>
          <a:off x="914400" y="2366963"/>
          <a:ext cx="10363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40199531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722587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Dark Matter brewers</a:t>
                      </a:r>
                    </a:p>
                  </a:txBody>
                  <a:tcP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solidFill>
                      <a:srgbClr val="E8F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80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Dark Matter variants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0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Lost dogs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00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Found dogs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25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Broken glasses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82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Broken bottles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420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Blend A bottles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028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Blend B1 bottles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16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Blend B2 bottles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9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Blend B3 bottles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620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number of bottles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174 + 1 special keg for NCHF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08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92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4AE99-A7A8-49DF-B29D-4C40EE7B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778359"/>
          </a:xfrm>
        </p:spPr>
        <p:txBody>
          <a:bodyPr>
            <a:normAutofit/>
          </a:bodyPr>
          <a:lstStyle/>
          <a:p>
            <a:r>
              <a:rPr lang="en-US" sz="4800" dirty="0"/>
              <a:t>Tasting pictures</a:t>
            </a:r>
          </a:p>
        </p:txBody>
      </p:sp>
    </p:spTree>
    <p:extLst>
      <p:ext uri="{BB962C8B-B14F-4D97-AF65-F5344CB8AC3E}">
        <p14:creationId xmlns:p14="http://schemas.microsoft.com/office/powerpoint/2010/main" val="314197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CD9BD7-96C0-4CD8-9E36-1739CBE57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" y="0"/>
            <a:ext cx="5143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A54B1E-4A07-433A-963A-B4E5E501C2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79"/>
          <a:stretch/>
        </p:blipFill>
        <p:spPr>
          <a:xfrm>
            <a:off x="3466596" y="0"/>
            <a:ext cx="8725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4AE99-A7A8-49DF-B29D-4C40EE7B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778359"/>
          </a:xfrm>
        </p:spPr>
        <p:txBody>
          <a:bodyPr>
            <a:normAutofit/>
          </a:bodyPr>
          <a:lstStyle/>
          <a:p>
            <a:r>
              <a:rPr lang="en-US" sz="4800" dirty="0"/>
              <a:t>blending pictures</a:t>
            </a:r>
          </a:p>
        </p:txBody>
      </p:sp>
    </p:spTree>
    <p:extLst>
      <p:ext uri="{BB962C8B-B14F-4D97-AF65-F5344CB8AC3E}">
        <p14:creationId xmlns:p14="http://schemas.microsoft.com/office/powerpoint/2010/main" val="105104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9EE330-D15B-40DF-9509-F0BEE556F4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" r="18633"/>
          <a:stretch/>
        </p:blipFill>
        <p:spPr>
          <a:xfrm>
            <a:off x="4760374" y="0"/>
            <a:ext cx="743031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AABEE-1C86-4C79-B6A3-CC357FCC59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68" r="9499"/>
          <a:stretch/>
        </p:blipFill>
        <p:spPr>
          <a:xfrm>
            <a:off x="1308" y="0"/>
            <a:ext cx="4803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3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4AE99-A7A8-49DF-B29D-4C40EE7B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778359"/>
          </a:xfrm>
        </p:spPr>
        <p:txBody>
          <a:bodyPr>
            <a:normAutofit/>
          </a:bodyPr>
          <a:lstStyle/>
          <a:p>
            <a:r>
              <a:rPr lang="en-US" sz="4800" dirty="0"/>
              <a:t>Bottling pictures</a:t>
            </a:r>
          </a:p>
        </p:txBody>
      </p:sp>
    </p:spTree>
    <p:extLst>
      <p:ext uri="{BB962C8B-B14F-4D97-AF65-F5344CB8AC3E}">
        <p14:creationId xmlns:p14="http://schemas.microsoft.com/office/powerpoint/2010/main" val="60144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E24005-2CF8-4340-B576-A2B6E307B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89"/>
          <a:stretch/>
        </p:blipFill>
        <p:spPr>
          <a:xfrm>
            <a:off x="4327212" y="0"/>
            <a:ext cx="786478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14F2E6-77A7-48D1-BC45-96B045824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70"/>
          <a:stretch/>
        </p:blipFill>
        <p:spPr>
          <a:xfrm>
            <a:off x="0" y="0"/>
            <a:ext cx="4327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5963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1505</TotalTime>
  <Words>94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Tw Cen MT</vt:lpstr>
      <vt:lpstr>Droplet</vt:lpstr>
      <vt:lpstr>Dark matter 2017</vt:lpstr>
      <vt:lpstr>Schedule</vt:lpstr>
      <vt:lpstr>Statistics</vt:lpstr>
      <vt:lpstr>Tasting pictures</vt:lpstr>
      <vt:lpstr>PowerPoint Presentation</vt:lpstr>
      <vt:lpstr>blending pictures</vt:lpstr>
      <vt:lpstr>PowerPoint Presentation</vt:lpstr>
      <vt:lpstr>Bottling pictures</vt:lpstr>
      <vt:lpstr>PowerPoint Presentation</vt:lpstr>
      <vt:lpstr>Final result</vt:lpstr>
      <vt:lpstr>PowerPoint Presentation</vt:lpstr>
      <vt:lpstr>Blending NOtes</vt:lpstr>
      <vt:lpstr>Blending notes</vt:lpstr>
      <vt:lpstr>Blending notes</vt:lpstr>
      <vt:lpstr>Blending notes</vt:lpstr>
      <vt:lpstr>Blending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matter 2018</dc:title>
  <dc:creator>Marc-Andre Harvey</dc:creator>
  <cp:lastModifiedBy>Marc-Andre Harvey</cp:lastModifiedBy>
  <cp:revision>7</cp:revision>
  <dcterms:created xsi:type="dcterms:W3CDTF">2018-04-08T18:29:51Z</dcterms:created>
  <dcterms:modified xsi:type="dcterms:W3CDTF">2018-04-08T19:45:50Z</dcterms:modified>
</cp:coreProperties>
</file>