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20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5E12C-CA29-684C-80EC-DE4481788455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04926-2202-C84F-9A2A-A278EB926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9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9101"/>
            <a:ext cx="7772400" cy="1820862"/>
          </a:xfrm>
        </p:spPr>
        <p:txBody>
          <a:bodyPr anchor="b"/>
          <a:lstStyle>
            <a:lvl1pPr algn="ctr">
              <a:defRPr sz="6000">
                <a:latin typeface="Arial Black" panose="020B0A040201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45CF1-1FE6-2247-B7EA-7BD05C5E3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CED7A-E5A0-B140-83A6-9CDB71B4855A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660C-4D05-6B49-9476-5EBEEBB7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7A0BD-2A6E-5C4A-B137-A4E8AFDA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01F60-AFD2-4A43-9201-DFB5DA485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0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5C443-256F-3C41-B7CA-B4F41AE3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182CC-A2A2-3E41-8B69-69614D5FBBCC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1101E-57EB-EA45-AA62-A98FAA57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48AEF-0EBB-C343-8A28-3A5FB44DC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61645-2414-7A48-9E04-5D7E1A16B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4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BCF99-A925-0648-81CE-EEE7A987D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97DA-03E6-7E44-841F-5DAA853B9697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FFC9A-B421-C049-9197-2EC71A74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BA9FA-EA71-9F4F-96F5-B44BED83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64A66-08D5-AB40-986F-BBFE762E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6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3826"/>
            <a:ext cx="7886700" cy="1325563"/>
          </a:xfrm>
        </p:spPr>
        <p:txBody>
          <a:bodyPr/>
          <a:lstStyle>
            <a:lvl1pPr>
              <a:defRPr>
                <a:latin typeface="Arial Black" panose="020B0A040201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84225-F5CB-A044-A668-02AC96C6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9BFDF-BC4A-8449-A6F2-75E21B469BC0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A1FB5-912D-334F-803A-238936FE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6BE9C-BC1A-7A4C-871F-8E32CE7F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2D594-B84B-0B40-9CFF-B4A0338A2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65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B9A5F-1BDA-8349-B318-6F794270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35A2C-5D9F-D54D-BDA5-3B0F6E2FC10E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F64AA-7645-0240-9478-B565DEC0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36C8B-8D7A-8B45-AB6D-0487B9773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36D23-4FA6-A04A-BB16-C8603C70F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2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5E3A31-6A03-B747-90C6-8990E43C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53654-48B5-E943-94F5-F93310F106FA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3CC8CC-C19F-0D4D-A48C-F90B7420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1935AE-0DC1-594A-ACAC-13753996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81C2C-BED9-0740-8FA0-9DE834041C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6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4B954D-8EC6-6E46-9A1E-D3760BD5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29CDE-5513-2A4B-9EB9-563D82A51214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E3A3A9-BB82-0349-B064-4E589258C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2C2BA9B-6077-B542-AFBB-47D7F086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4248D-17A2-1A4E-AD47-3557C516F4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95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9881CBA-8556-7145-BDFE-5B746419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68300-4CFB-854A-8489-1E6406225F4D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F597D5-9B41-E841-AC91-7043AB37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3244A3D-0A35-7442-82EC-D78DA1D5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8DC83-80B3-8043-A0A8-C37E80A72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19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67DAE08-CADF-434B-A597-AA69F0F2A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EA97-FFE0-9D48-A64A-BE7D861A3BE1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DE74FF7-8832-1944-87A7-F2F24CF0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76D6B9D-DC1E-E445-8CCB-F91F326E4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AF886-6099-9744-9686-D027ED5E2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5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88BF698-7FA1-6E41-9BD2-E7F6360B2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FFEA7-49AE-2E45-8F59-EE16F76E27A4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CCAE86F-10DC-A74C-B695-C41EBFF2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326E19-D85A-D143-A7E8-E3B011DC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C90E3-CA2C-D74A-8A46-B9BE127FA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52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C48873-1052-2544-8314-14D2E115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A7E6-426C-6C44-BFE6-B2F74A7CA1E7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37427C-1E36-7D4C-8368-A179309E1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7D86F3-A322-604B-9143-B81F154E2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B9250-8250-CF49-9A31-62C16311F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01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27DE111-619B-B445-BF58-73B534115F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заголовка</a:t>
            </a:r>
            <a:endParaRPr lang="en-US" altLang="uk-UA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E0D1903-448E-F54F-8850-CD0E870E98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/>
              <a:t>Образец текста</a:t>
            </a:r>
          </a:p>
          <a:p>
            <a:pPr lvl="1"/>
            <a:r>
              <a:rPr lang="ru-RU" altLang="uk-UA"/>
              <a:t>Второй уровень</a:t>
            </a:r>
          </a:p>
          <a:p>
            <a:pPr lvl="2"/>
            <a:r>
              <a:rPr lang="ru-RU" altLang="uk-UA"/>
              <a:t>Третий уровень</a:t>
            </a:r>
          </a:p>
          <a:p>
            <a:pPr lvl="3"/>
            <a:r>
              <a:rPr lang="ru-RU" altLang="uk-UA"/>
              <a:t>Четвертый уровень</a:t>
            </a:r>
          </a:p>
          <a:p>
            <a:pPr lvl="4"/>
            <a:r>
              <a:rPr lang="ru-RU" altLang="uk-UA"/>
              <a:t>Пятый уровень</a:t>
            </a:r>
            <a:endParaRPr lang="en-US" alt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BAD75-2421-9C44-86B1-30526E537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29F729-396B-9C49-A1E7-EA019E6563DB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B62D0-C2F5-9E4D-9AE6-226B629F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B40C7E-D25C-B544-9453-86B49063D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B053B5-25F5-5949-8FF1-FAA3AAB99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FD45D-5787-C542-AF3C-C69A251A06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BJCP Exam Tips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15BDB3-401A-3741-A56A-A0D321EF4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Derek Wolfgram for Sudzers BJCP Study Group</a:t>
            </a:r>
          </a:p>
          <a:p>
            <a:r>
              <a:rPr lang="en-US" dirty="0"/>
              <a:t>November 26, 2018</a:t>
            </a:r>
          </a:p>
        </p:txBody>
      </p:sp>
    </p:spTree>
    <p:extLst>
      <p:ext uri="{BB962C8B-B14F-4D97-AF65-F5344CB8AC3E}">
        <p14:creationId xmlns:p14="http://schemas.microsoft.com/office/powerpoint/2010/main" val="211639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92DE9-CC40-994A-8353-E46AD0670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5E43F-9CEE-F545-8E71-73BA95523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of the following will result in 20% of your total score</a:t>
            </a:r>
          </a:p>
          <a:p>
            <a:pPr lvl="1"/>
            <a:r>
              <a:rPr lang="en-US" dirty="0"/>
              <a:t>Perceptive Accuracy</a:t>
            </a:r>
          </a:p>
          <a:p>
            <a:pPr lvl="1"/>
            <a:r>
              <a:rPr lang="en-US" dirty="0"/>
              <a:t>Descriptive Ability</a:t>
            </a:r>
          </a:p>
          <a:p>
            <a:pPr lvl="1"/>
            <a:r>
              <a:rPr lang="en-US" dirty="0"/>
              <a:t>Feedback</a:t>
            </a:r>
          </a:p>
          <a:p>
            <a:pPr lvl="1"/>
            <a:r>
              <a:rPr lang="en-US" dirty="0"/>
              <a:t>Completeness</a:t>
            </a:r>
          </a:p>
          <a:p>
            <a:pPr lvl="1"/>
            <a:r>
              <a:rPr lang="en-US" dirty="0"/>
              <a:t>Scoring accuracy</a:t>
            </a:r>
          </a:p>
        </p:txBody>
      </p:sp>
    </p:spTree>
    <p:extLst>
      <p:ext uri="{BB962C8B-B14F-4D97-AF65-F5344CB8AC3E}">
        <p14:creationId xmlns:p14="http://schemas.microsoft.com/office/powerpoint/2010/main" val="410460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D7AB-DA23-3448-8CF6-C70A8379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Perceptive Accuracy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2521-ABE5-B948-AB56-7A85360AD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identify the same </a:t>
            </a:r>
            <a:r>
              <a:rPr lang="en-US" b="1" dirty="0"/>
              <a:t>flaws</a:t>
            </a:r>
            <a:r>
              <a:rPr lang="en-US" dirty="0"/>
              <a:t> as the examiners? (good)</a:t>
            </a:r>
          </a:p>
          <a:p>
            <a:r>
              <a:rPr lang="en-US" dirty="0"/>
              <a:t>Did you accurately describe </a:t>
            </a:r>
            <a:r>
              <a:rPr lang="en-US" b="1" dirty="0"/>
              <a:t>aroma, appearance, flavor, and mouthfeel</a:t>
            </a:r>
            <a:r>
              <a:rPr lang="en-US" dirty="0"/>
              <a:t>, including both what is present and what is absent? (good)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4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EF608-E1CC-2546-AF2C-C4BA0226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Descriptive 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DA536-E004-474A-BE2E-16E250243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describe the </a:t>
            </a:r>
            <a:r>
              <a:rPr lang="en-US" b="1" dirty="0"/>
              <a:t>characteristics</a:t>
            </a:r>
            <a:r>
              <a:rPr lang="en-US" dirty="0"/>
              <a:t> of aroma, appearance, flavor, and mouthfeel? (good)</a:t>
            </a:r>
          </a:p>
          <a:p>
            <a:r>
              <a:rPr lang="en-US" dirty="0"/>
              <a:t>Did you describe the </a:t>
            </a:r>
            <a:r>
              <a:rPr lang="en-US" b="1" dirty="0"/>
              <a:t>intensity</a:t>
            </a:r>
            <a:r>
              <a:rPr lang="en-US" dirty="0"/>
              <a:t> of aroma, appearance, flavor, and mouthfeel? (good)</a:t>
            </a:r>
          </a:p>
          <a:p>
            <a:r>
              <a:rPr lang="en-US" dirty="0"/>
              <a:t>Did you include </a:t>
            </a:r>
            <a:r>
              <a:rPr lang="en-US" b="1" dirty="0"/>
              <a:t>details</a:t>
            </a:r>
            <a:r>
              <a:rPr lang="en-US" dirty="0"/>
              <a:t>? ”An aroma of freshly peeled ripe mango with underlying hints of grapefruit zest” vs. “tropical and citrus hops” (good)</a:t>
            </a:r>
          </a:p>
          <a:p>
            <a:r>
              <a:rPr lang="en-US" dirty="0"/>
              <a:t>Did you use the word </a:t>
            </a:r>
            <a:r>
              <a:rPr lang="en-US" b="1" dirty="0"/>
              <a:t>good</a:t>
            </a:r>
            <a:r>
              <a:rPr lang="en-US" dirty="0"/>
              <a:t>? (bad)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806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5CE45-84FD-7C49-998F-E1B1D87B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3550-C661-2D42-8E06-3C3360DA8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offer the brewer </a:t>
            </a:r>
            <a:r>
              <a:rPr lang="en-US" b="1" dirty="0"/>
              <a:t>constructive suggestions </a:t>
            </a:r>
            <a:r>
              <a:rPr lang="en-US" dirty="0"/>
              <a:t>of how to make the beer a better example of the style? (good)</a:t>
            </a:r>
          </a:p>
          <a:p>
            <a:r>
              <a:rPr lang="en-US" dirty="0"/>
              <a:t>Are your suggestions </a:t>
            </a:r>
            <a:r>
              <a:rPr lang="en-US" b="1" dirty="0"/>
              <a:t>consistent with your observations</a:t>
            </a:r>
            <a:r>
              <a:rPr lang="en-US" dirty="0"/>
              <a:t> elsewhere in the scoresheet? (good)</a:t>
            </a:r>
          </a:p>
          <a:p>
            <a:r>
              <a:rPr lang="en-US" dirty="0"/>
              <a:t>Are your suggestions </a:t>
            </a:r>
            <a:r>
              <a:rPr lang="en-US" b="1" dirty="0"/>
              <a:t>consistent with your score</a:t>
            </a:r>
            <a:r>
              <a:rPr lang="en-US" dirty="0"/>
              <a:t>? (good)</a:t>
            </a:r>
          </a:p>
          <a:p>
            <a:r>
              <a:rPr lang="en-US" dirty="0"/>
              <a:t>Did you make </a:t>
            </a:r>
            <a:r>
              <a:rPr lang="en-US" b="1" dirty="0"/>
              <a:t>assumptions</a:t>
            </a:r>
            <a:r>
              <a:rPr lang="en-US" dirty="0"/>
              <a:t> about the brewer’s process or ingredients? (bad)</a:t>
            </a:r>
          </a:p>
          <a:p>
            <a:r>
              <a:rPr lang="en-US" dirty="0"/>
              <a:t>Did you try to </a:t>
            </a:r>
            <a:r>
              <a:rPr lang="en-US" b="1" dirty="0"/>
              <a:t>make up something </a:t>
            </a:r>
            <a:r>
              <a:rPr lang="en-US" dirty="0"/>
              <a:t>you don’t actually know about? (bad)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5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7EF2C-7D70-EA48-96AE-4537940AA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6247A-329F-D544-B8AD-90604E60A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89475"/>
          </a:xfrm>
        </p:spPr>
        <p:txBody>
          <a:bodyPr/>
          <a:lstStyle/>
          <a:p>
            <a:r>
              <a:rPr lang="en-US" dirty="0"/>
              <a:t>Did you mention all of the elements </a:t>
            </a:r>
            <a:r>
              <a:rPr lang="en-US" b="1" dirty="0"/>
              <a:t>listed right there in front of you on the scoresheet</a:t>
            </a:r>
            <a:r>
              <a:rPr lang="en-US" dirty="0"/>
              <a:t>? (good)</a:t>
            </a:r>
          </a:p>
          <a:p>
            <a:r>
              <a:rPr lang="en-US" dirty="0"/>
              <a:t>Was your scoresheet </a:t>
            </a:r>
            <a:r>
              <a:rPr lang="en-US" b="1" dirty="0"/>
              <a:t>legible</a:t>
            </a:r>
            <a:r>
              <a:rPr lang="en-US" dirty="0"/>
              <a:t>? (good)</a:t>
            </a:r>
          </a:p>
          <a:p>
            <a:r>
              <a:rPr lang="en-US" dirty="0"/>
              <a:t>Did you fill out the </a:t>
            </a:r>
            <a:r>
              <a:rPr lang="en-US" b="1" dirty="0"/>
              <a:t>checkboxes</a:t>
            </a:r>
            <a:r>
              <a:rPr lang="en-US" dirty="0"/>
              <a:t> in the left hand column (if appropriate) and at the bottom (always)? (good)</a:t>
            </a:r>
          </a:p>
          <a:p>
            <a:r>
              <a:rPr lang="en-US" dirty="0"/>
              <a:t>Did you make comments in the </a:t>
            </a:r>
            <a:r>
              <a:rPr lang="en-US" b="1" dirty="0"/>
              <a:t>wrong section</a:t>
            </a:r>
            <a:r>
              <a:rPr lang="en-US" dirty="0"/>
              <a:t>? (bad)</a:t>
            </a:r>
          </a:p>
          <a:p>
            <a:r>
              <a:rPr lang="en-US" dirty="0"/>
              <a:t>Did you leave a lot of </a:t>
            </a:r>
            <a:r>
              <a:rPr lang="en-US" b="1" dirty="0"/>
              <a:t>white space</a:t>
            </a:r>
            <a:r>
              <a:rPr lang="en-US" dirty="0"/>
              <a:t>? (bad)</a:t>
            </a:r>
          </a:p>
          <a:p>
            <a:r>
              <a:rPr lang="en-US" dirty="0"/>
              <a:t>Did you </a:t>
            </a:r>
            <a:r>
              <a:rPr lang="en-US" b="1" dirty="0"/>
              <a:t>write on the back </a:t>
            </a:r>
            <a:r>
              <a:rPr lang="en-US" dirty="0"/>
              <a:t>of the scoresheet? (bad)</a:t>
            </a:r>
          </a:p>
        </p:txBody>
      </p:sp>
    </p:spTree>
    <p:extLst>
      <p:ext uri="{BB962C8B-B14F-4D97-AF65-F5344CB8AC3E}">
        <p14:creationId xmlns:p14="http://schemas.microsoft.com/office/powerpoint/2010/main" val="1197741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7EF2C-7D70-EA48-96AE-4537940AA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6247A-329F-D544-B8AD-90604E60A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Make sure your overall score is </a:t>
            </a:r>
            <a:r>
              <a:rPr lang="en-US" b="1" dirty="0"/>
              <a:t>aligned with your comments (</a:t>
            </a:r>
            <a:r>
              <a:rPr lang="en-US" dirty="0"/>
              <a:t>Outstanding: 45-50, Excellent: 38-44, Very good: 30-37, Good: 21-29, Fair: 14-20, Problematic: 13 </a:t>
            </a:r>
          </a:p>
          <a:p>
            <a:pPr eaLnBrk="1" hangingPunct="1"/>
            <a:r>
              <a:rPr lang="en-US" b="1" dirty="0"/>
              <a:t>Double check your math</a:t>
            </a:r>
          </a:p>
          <a:p>
            <a:pPr eaLnBrk="1" hangingPunct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268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2AB2-8C9F-3248-A93D-09371799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My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73FD-37B3-4542-A4BD-837777BFB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7134"/>
            <a:ext cx="7886700" cy="5042651"/>
          </a:xfrm>
        </p:spPr>
        <p:txBody>
          <a:bodyPr/>
          <a:lstStyle/>
          <a:p>
            <a:r>
              <a:rPr lang="en-US" dirty="0"/>
              <a:t>Worst scoresheet I wrote: flawed homebrewed American Pale Ale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Best scoresheet I wrote: New Belgium </a:t>
            </a:r>
            <a:r>
              <a:rPr lang="en-US" dirty="0" err="1"/>
              <a:t>Tripel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45F1C9-4C43-D047-AC1B-CD79690796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89" y="2246929"/>
            <a:ext cx="7127422" cy="1558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1FA75B-0D73-CE47-9D54-4D44327BD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75" y="4380267"/>
            <a:ext cx="7192736" cy="1652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9829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391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BJCP Exam Tips</vt:lpstr>
      <vt:lpstr>Grading Criteria</vt:lpstr>
      <vt:lpstr>Perceptive Accuracy </vt:lpstr>
      <vt:lpstr>Descriptive Ability</vt:lpstr>
      <vt:lpstr>Feedback</vt:lpstr>
      <vt:lpstr>Completeness</vt:lpstr>
      <vt:lpstr>Scoring</vt:lpstr>
      <vt:lpstr>Examples from My 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Инна</dc:creator>
  <cp:lastModifiedBy>Grazier, Sarah</cp:lastModifiedBy>
  <cp:revision>14</cp:revision>
  <dcterms:created xsi:type="dcterms:W3CDTF">2014-12-12T15:20:15Z</dcterms:created>
  <dcterms:modified xsi:type="dcterms:W3CDTF">2018-11-26T04:53:13Z</dcterms:modified>
</cp:coreProperties>
</file>