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59" r:id="rId3"/>
    <p:sldId id="257" r:id="rId4"/>
    <p:sldId id="263" r:id="rId5"/>
    <p:sldId id="265" r:id="rId6"/>
    <p:sldId id="262" r:id="rId7"/>
    <p:sldId id="260" r:id="rId8"/>
  </p:sldIdLst>
  <p:sldSz cx="9144000" cy="6858000" type="screen4x3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03C18"/>
    <a:srgbClr val="165616"/>
    <a:srgbClr val="FA0000"/>
    <a:srgbClr val="2CB074"/>
    <a:srgbClr val="D722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olfgrams/Documents/Derek/beer/sudzers/Ocifers/Sudzer%20Membershi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olfgrams/Documents/Derek/beer/sudzers/Ocifers/Sudzer%20Financ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olfgrams/Documents/Derek/beer/sudzers/Ocifers/Sudzer%20Financ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olfgrams/Documents/Derek/beer/sudzers/Ocifers/Sudzer%20Financ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wolfgrams/Documents/Derek/beer/sudzers/Ocifers/Sudzer%20Financ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Paid Sudzers Members, 2008-2018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'member history'!$B$2</c:f>
              <c:strCache>
                <c:ptCount val="1"/>
                <c:pt idx="0">
                  <c:v>Paid Members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'member history'!$A$3:$A$13</c:f>
              <c:numCache>
                <c:formatCode>@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'member history'!$B$3:$B$13</c:f>
              <c:numCache>
                <c:formatCode>General</c:formatCode>
                <c:ptCount val="11"/>
                <c:pt idx="0">
                  <c:v>26</c:v>
                </c:pt>
                <c:pt idx="1">
                  <c:v>23</c:v>
                </c:pt>
                <c:pt idx="2">
                  <c:v>22</c:v>
                </c:pt>
                <c:pt idx="3">
                  <c:v>18</c:v>
                </c:pt>
                <c:pt idx="4">
                  <c:v>33</c:v>
                </c:pt>
                <c:pt idx="5">
                  <c:v>43</c:v>
                </c:pt>
                <c:pt idx="6">
                  <c:v>61</c:v>
                </c:pt>
                <c:pt idx="7">
                  <c:v>45</c:v>
                </c:pt>
                <c:pt idx="8">
                  <c:v>50</c:v>
                </c:pt>
                <c:pt idx="9">
                  <c:v>46</c:v>
                </c:pt>
                <c:pt idx="10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67-0F4A-88EA-A3699A4569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849920400"/>
        <c:axId val="-1849936208"/>
      </c:barChart>
      <c:catAx>
        <c:axId val="-1849920400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49936208"/>
        <c:crosses val="autoZero"/>
        <c:auto val="1"/>
        <c:lblAlgn val="ctr"/>
        <c:lblOffset val="100"/>
        <c:noMultiLvlLbl val="0"/>
      </c:catAx>
      <c:valAx>
        <c:axId val="-184993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49920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2018 Sudzers Revenues - $1483.97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D7-CD46-90E9-595A5B9EECD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D7-CD46-90E9-595A5B9EEC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D7-CD46-90E9-595A5B9EEC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'2018 Report'!$C$94:$C$96</c:f>
              <c:strCache>
                <c:ptCount val="3"/>
                <c:pt idx="0">
                  <c:v>Dues</c:v>
                </c:pt>
                <c:pt idx="1">
                  <c:v>Santa Clara County Fair</c:v>
                </c:pt>
                <c:pt idx="2">
                  <c:v>Sales (shirts and barrel)</c:v>
                </c:pt>
              </c:strCache>
            </c:strRef>
          </c:cat>
          <c:val>
            <c:numRef>
              <c:f>'2018 Report'!$D$94:$D$96</c:f>
              <c:numCache>
                <c:formatCode>_("$"* #,##0.00_);_("$"* \(#,##0.00\);_("$"* "-"??_);_(@_)</c:formatCode>
                <c:ptCount val="3"/>
                <c:pt idx="0">
                  <c:v>1073.97</c:v>
                </c:pt>
                <c:pt idx="1">
                  <c:v>300</c:v>
                </c:pt>
                <c:pt idx="2">
                  <c:v>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D7-CD46-90E9-595A5B9EEC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2017 Sudzers</a:t>
            </a:r>
            <a:r>
              <a:rPr lang="en-US" sz="1800" b="1" baseline="0" dirty="0"/>
              <a:t> Revenues = $1,560.00</a:t>
            </a:r>
            <a:endParaRPr lang="en-US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2018 Sudzers Expenditures = $1721.83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C1-8F4F-A29B-2A76F78AA7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1C1-8F4F-A29B-2A76F78AA7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1C1-8F4F-A29B-2A76F78AA7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1C1-8F4F-A29B-2A76F78AA72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1C1-8F4F-A29B-2A76F78AA72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1C1-8F4F-A29B-2A76F78AA72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1C1-8F4F-A29B-2A76F78AA7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'2018 Report'!$F$94:$F$100</c:f>
              <c:strCache>
                <c:ptCount val="7"/>
                <c:pt idx="0">
                  <c:v>Dark Matter</c:v>
                </c:pt>
                <c:pt idx="1">
                  <c:v>Jockey Box &amp; Manifold</c:v>
                </c:pt>
                <c:pt idx="2">
                  <c:v>Insurance</c:v>
                </c:pt>
                <c:pt idx="3">
                  <c:v>Google Apps</c:v>
                </c:pt>
                <c:pt idx="4">
                  <c:v>Miscellaneous</c:v>
                </c:pt>
                <c:pt idx="5">
                  <c:v>Transportation</c:v>
                </c:pt>
                <c:pt idx="6">
                  <c:v>CO2</c:v>
                </c:pt>
              </c:strCache>
            </c:strRef>
          </c:cat>
          <c:val>
            <c:numRef>
              <c:f>'2018 Report'!$G$94:$G$100</c:f>
              <c:numCache>
                <c:formatCode>_("$"* #,##0.00_);_("$"* \(#,##0.00\);_("$"* "-"??_);_(@_)</c:formatCode>
                <c:ptCount val="7"/>
                <c:pt idx="0">
                  <c:v>563.16999999999996</c:v>
                </c:pt>
                <c:pt idx="1">
                  <c:v>785.43000000000006</c:v>
                </c:pt>
                <c:pt idx="2">
                  <c:v>153.75</c:v>
                </c:pt>
                <c:pt idx="3">
                  <c:v>60</c:v>
                </c:pt>
                <c:pt idx="4">
                  <c:v>72.72</c:v>
                </c:pt>
                <c:pt idx="5">
                  <c:v>55.58</c:v>
                </c:pt>
                <c:pt idx="6">
                  <c:v>31.18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1C1-8F4F-A29B-2A76F78AA7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2017 Sudzers</a:t>
            </a:r>
            <a:r>
              <a:rPr lang="en-US" sz="1800" b="1" baseline="0" dirty="0"/>
              <a:t> Revenues = $1,560.00</a:t>
            </a:r>
            <a:endParaRPr lang="en-US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6EE8-1270-3D4B-98D8-54696816395A}" type="datetimeFigureOut">
              <a:rPr lang="en-US" smtClean="0"/>
              <a:t>12/7/18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BB216-B3A0-BB41-9561-2E2A4C378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39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3345"/>
            <a:ext cx="7772400" cy="1470025"/>
          </a:xfrm>
        </p:spPr>
        <p:txBody>
          <a:bodyPr anchor="b">
            <a:noAutofit/>
          </a:bodyPr>
          <a:lstStyle>
            <a:lvl1pPr>
              <a:defRPr lang="bs-Latn-BA" sz="5400" b="1" kern="1200" dirty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itchFamily="34" charset="0"/>
                <a:ea typeface="+mj-ea"/>
                <a:cs typeface="Microsoft New Tai Lue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67944"/>
            <a:ext cx="6400800" cy="504056"/>
          </a:xfrm>
        </p:spPr>
        <p:txBody>
          <a:bodyPr anchor="t"/>
          <a:lstStyle>
            <a:lvl1pPr marL="0" indent="0" algn="ctr">
              <a:buNone/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s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7.12.18.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0649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7.12.18.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7818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7.12.18.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19408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19256" cy="1143000"/>
          </a:xfrm>
        </p:spPr>
        <p:txBody>
          <a:bodyPr/>
          <a:lstStyle>
            <a:lvl1pPr>
              <a:defRPr lang="bs-Latn-BA" sz="5400" b="1" kern="1200" dirty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itchFamily="34" charset="0"/>
                <a:ea typeface="+mj-ea"/>
                <a:cs typeface="Microsoft New Tai Lue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1pPr>
            <a:lvl2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2pPr>
            <a:lvl3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3pPr>
            <a:lvl4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4pPr>
            <a:lvl5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4840" y="624840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1pPr>
          </a:lstStyle>
          <a:p>
            <a:fld id="{4BEA1FFC-0729-4B4E-874A-BB33F34F7B19}" type="datetimeFigureOut">
              <a:rPr lang="bs-Latn-BA" smtClean="0"/>
              <a:pPr/>
              <a:t>7.12.18.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248400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1pPr>
          </a:lstStyle>
          <a:p>
            <a:endParaRPr lang="bs-Latn-B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60840" y="624840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1pPr>
          </a:lstStyle>
          <a:p>
            <a:fld id="{D71A774C-E981-4CCA-AA75-161A658A4D1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340254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lang="bs-Latn-BA" sz="4000" b="1" kern="1200" dirty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itchFamily="34" charset="0"/>
                <a:ea typeface="+mj-ea"/>
                <a:cs typeface="Microsoft New Tai Lue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s-Latn-B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61048"/>
            <a:ext cx="7772400" cy="432048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7.12.18.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721858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7.12.18.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89629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7.12.18.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07144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7.12.18.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13394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7.12.18.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5356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7.12.18.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80030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7.12.18.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899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bs-Latn-B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6792"/>
            <a:ext cx="8229600" cy="456937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BEA1FFC-0729-4B4E-874A-BB33F34F7B19}" type="datetimeFigureOut">
              <a:rPr lang="bs-Latn-BA" smtClean="0"/>
              <a:pPr/>
              <a:t>7.12.18.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3731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D71A774C-E981-4CCA-AA75-161A658A4D1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1317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bs-Latn-BA" sz="5400" b="1" kern="1200" dirty="0">
          <a:ln w="19050">
            <a:solidFill>
              <a:schemeClr val="tx1">
                <a:lumMod val="95000"/>
                <a:lumOff val="5000"/>
              </a:schemeClr>
            </a:solidFill>
          </a:ln>
          <a:solidFill>
            <a:schemeClr val="tx1">
              <a:lumMod val="95000"/>
              <a:lumOff val="5000"/>
            </a:schemeClr>
          </a:solidFill>
          <a:effectLst/>
          <a:latin typeface="Microsoft New Tai Lue" pitchFamily="34" charset="0"/>
          <a:ea typeface="+mj-ea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/>
              <a:t>2018 Sudzers Financial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bs-Latn-BA" dirty="0"/>
              <a:t>Derek Wolfgram, Sudzers CFO</a:t>
            </a:r>
          </a:p>
          <a:p>
            <a:r>
              <a:rPr lang="bs-Latn-BA" dirty="0" err="1"/>
              <a:t>January</a:t>
            </a:r>
            <a:r>
              <a:rPr lang="bs-Latn-BA" dirty="0"/>
              <a:t> 13, 2019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420728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/>
              <a:t>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bs-Latn-BA" dirty="0"/>
          </a:p>
          <a:p>
            <a:pPr marL="3657600" lvl="8" indent="0">
              <a:buNone/>
            </a:pPr>
            <a:endParaRPr lang="bs-Latn-BA" dirty="0"/>
          </a:p>
          <a:p>
            <a:pPr marL="0" indent="0">
              <a:buNone/>
            </a:pPr>
            <a:endParaRPr lang="bs-Latn-BA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3641936"/>
            <a:ext cx="2854628" cy="1269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74320" lvl="1" indent="-274320">
              <a:spcBef>
                <a:spcPts val="480"/>
              </a:spcBef>
              <a:buFont typeface="Arial"/>
              <a:buChar char="•"/>
            </a:pPr>
            <a:r>
              <a:rPr lang="bs-Latn-BA" sz="1600" dirty="0"/>
              <a:t>43 </a:t>
            </a:r>
            <a:r>
              <a:rPr lang="bs-Latn-BA" sz="1600" dirty="0" err="1"/>
              <a:t>paid</a:t>
            </a:r>
            <a:r>
              <a:rPr lang="bs-Latn-BA" sz="1600" dirty="0"/>
              <a:t> </a:t>
            </a:r>
            <a:r>
              <a:rPr lang="bs-Latn-BA" sz="1600" dirty="0" err="1"/>
              <a:t>members</a:t>
            </a:r>
            <a:r>
              <a:rPr lang="bs-Latn-BA" sz="1600" dirty="0"/>
              <a:t> in 2018</a:t>
            </a:r>
          </a:p>
          <a:p>
            <a:pPr marL="274320" lvl="1" indent="-274320">
              <a:spcBef>
                <a:spcPts val="480"/>
              </a:spcBef>
              <a:buFont typeface="Arial"/>
              <a:buChar char="•"/>
            </a:pPr>
            <a:r>
              <a:rPr lang="bs-Latn-BA" sz="1600" dirty="0"/>
              <a:t>35 </a:t>
            </a:r>
            <a:r>
              <a:rPr lang="bs-Latn-BA" sz="1600" dirty="0" err="1"/>
              <a:t>continuing</a:t>
            </a:r>
            <a:r>
              <a:rPr lang="bs-Latn-BA" sz="1600" dirty="0"/>
              <a:t> </a:t>
            </a:r>
            <a:r>
              <a:rPr lang="bs-Latn-BA" sz="1600" dirty="0" err="1"/>
              <a:t>members</a:t>
            </a:r>
            <a:endParaRPr lang="bs-Latn-BA" sz="1600" dirty="0"/>
          </a:p>
          <a:p>
            <a:pPr marL="274320" lvl="1" indent="-274320">
              <a:spcBef>
                <a:spcPts val="480"/>
              </a:spcBef>
              <a:buFont typeface="Arial"/>
              <a:buChar char="•"/>
            </a:pPr>
            <a:r>
              <a:rPr lang="bs-Latn-BA" sz="1600" dirty="0"/>
              <a:t>8 </a:t>
            </a:r>
            <a:r>
              <a:rPr lang="bs-Latn-BA" sz="1600" dirty="0" err="1"/>
              <a:t>new</a:t>
            </a:r>
            <a:r>
              <a:rPr lang="bs-Latn-BA" sz="1600" dirty="0"/>
              <a:t> </a:t>
            </a:r>
            <a:r>
              <a:rPr lang="bs-Latn-BA" sz="1600" dirty="0" err="1"/>
              <a:t>or</a:t>
            </a:r>
            <a:r>
              <a:rPr lang="bs-Latn-BA" sz="1600" dirty="0"/>
              <a:t> </a:t>
            </a:r>
            <a:r>
              <a:rPr lang="bs-Latn-BA" sz="1600" dirty="0" err="1"/>
              <a:t>returning</a:t>
            </a:r>
            <a:r>
              <a:rPr lang="bs-Latn-BA" sz="1600" dirty="0"/>
              <a:t> </a:t>
            </a:r>
            <a:r>
              <a:rPr lang="bs-Latn-BA" sz="1600" dirty="0" err="1"/>
              <a:t>members</a:t>
            </a:r>
            <a:endParaRPr lang="bs-Latn-BA" sz="1600" dirty="0"/>
          </a:p>
          <a:p>
            <a:pPr marL="274320" lvl="1" indent="-274320">
              <a:spcBef>
                <a:spcPts val="480"/>
              </a:spcBef>
              <a:buFont typeface="Arial"/>
              <a:buChar char="•"/>
            </a:pPr>
            <a:r>
              <a:rPr lang="bs-Latn-BA" sz="1600" dirty="0"/>
              <a:t>11 </a:t>
            </a:r>
            <a:r>
              <a:rPr lang="bs-Latn-BA" sz="1600" dirty="0" err="1"/>
              <a:t>departed</a:t>
            </a:r>
            <a:r>
              <a:rPr lang="bs-Latn-BA" sz="1600" dirty="0"/>
              <a:t> </a:t>
            </a:r>
            <a:r>
              <a:rPr lang="bs-Latn-BA" sz="1600" dirty="0" err="1"/>
              <a:t>members</a:t>
            </a:r>
            <a:endParaRPr lang="bs-Latn-BA" sz="160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4037592"/>
              </p:ext>
            </p:extLst>
          </p:nvPr>
        </p:nvGraphicFramePr>
        <p:xfrm>
          <a:off x="457200" y="1981199"/>
          <a:ext cx="54864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2773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/>
              <a:t>Financials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575DAB6-4FAE-814D-85A2-85C2769873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303755"/>
              </p:ext>
            </p:extLst>
          </p:nvPr>
        </p:nvGraphicFramePr>
        <p:xfrm>
          <a:off x="457200" y="1600200"/>
          <a:ext cx="8219255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940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/>
              <a:t>Financials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794928" y="1600200"/>
          <a:ext cx="7543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8E9C2B4-E5C8-DD44-8297-5916376D11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1632782"/>
              </p:ext>
            </p:extLst>
          </p:nvPr>
        </p:nvGraphicFramePr>
        <p:xfrm>
          <a:off x="457200" y="1600200"/>
          <a:ext cx="821925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348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/>
              <a:t>Financials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794928" y="1600200"/>
          <a:ext cx="7543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F9CD4EC-0DA8-CF42-8820-4B702FD16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306917"/>
              </p:ext>
            </p:extLst>
          </p:nvPr>
        </p:nvGraphicFramePr>
        <p:xfrm>
          <a:off x="457200" y="1650910"/>
          <a:ext cx="8219256" cy="49529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407708547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26343808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92649369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653719517"/>
                    </a:ext>
                  </a:extLst>
                </a:gridCol>
                <a:gridCol w="1589856">
                  <a:extLst>
                    <a:ext uri="{9D8B030D-6E8A-4147-A177-3AD203B41FA5}">
                      <a16:colId xmlns:a16="http://schemas.microsoft.com/office/drawing/2014/main" val="1424708062"/>
                    </a:ext>
                  </a:extLst>
                </a:gridCol>
              </a:tblGrid>
              <a:tr h="550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Revenues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  </a:t>
                      </a:r>
                      <a:r>
                        <a:rPr lang="en-US" sz="1600" b="1" u="none" strike="noStrike" dirty="0">
                          <a:effectLst/>
                        </a:rPr>
                        <a:t>Expenditures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4525158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Dues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   1,073.97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Dark Matter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563.17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9161271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Santa Clara County Fair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           300.00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Jockey Box &amp; Manifold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785.43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6496991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Sales (shirts and barrel)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           110.00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Insurance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153.75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980996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Google Apps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 60.00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3453326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Miscellaneous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 72.72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2782713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Transportation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 55.58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2323789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CO2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 31.18 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8789994"/>
                  </a:ext>
                </a:extLst>
              </a:tr>
              <a:tr h="550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Total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$                    1,483.97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 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 $        1,721.83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4424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5114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/>
              <a:t>Financial </a:t>
            </a:r>
            <a:r>
              <a:rPr lang="bs-Latn-BA" sz="4000" dirty="0" err="1"/>
              <a:t>History</a:t>
            </a:r>
            <a:endParaRPr lang="bs-Latn-BA" sz="4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856C841-6F78-8847-BA84-0E322DFA9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373513"/>
              </p:ext>
            </p:extLst>
          </p:nvPr>
        </p:nvGraphicFramePr>
        <p:xfrm>
          <a:off x="566327" y="2971800"/>
          <a:ext cx="8001001" cy="2215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5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0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4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545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j-lt"/>
                        </a:rPr>
                        <a:t>Beginning of Year balance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+mj-lt"/>
                        </a:rPr>
                        <a:t>Revenues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+mj-lt"/>
                        </a:rPr>
                        <a:t>Expenses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+mj-lt"/>
                        </a:rPr>
                        <a:t>End of Year Balance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j-lt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 $     451.41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 $  1,405.00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j-lt"/>
                        </a:rPr>
                        <a:t> $    (863.33)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j-lt"/>
                        </a:rPr>
                        <a:t> $     993.08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717264"/>
                  </a:ext>
                </a:extLst>
              </a:tr>
              <a:tr h="454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j-lt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j-lt"/>
                        </a:rPr>
                        <a:t> $     993.08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 $  1,912.34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 $ (1,733.83)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 $  1,171.59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j-lt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j-lt"/>
                        </a:rPr>
                        <a:t> $  1,171.59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j-lt"/>
                        </a:rPr>
                        <a:t> $  1,560.00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j-lt"/>
                        </a:rPr>
                        <a:t> $ (1,862.18)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 $     869.41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8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+mj-lt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j-lt"/>
                        </a:rPr>
                        <a:t> $     869.41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j-lt"/>
                        </a:rPr>
                        <a:t> $  1,483.97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+mj-lt"/>
                        </a:rPr>
                        <a:t> $ (1,721.83)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j-lt"/>
                        </a:rPr>
                        <a:t> $     631.55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148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/>
              <a:t>Inventory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CAEC28D-BD5D-1641-B328-7C9EB1B0D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786960"/>
              </p:ext>
            </p:extLst>
          </p:nvPr>
        </p:nvGraphicFramePr>
        <p:xfrm>
          <a:off x="1135242" y="1600200"/>
          <a:ext cx="6863172" cy="5125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5110">
                  <a:extLst>
                    <a:ext uri="{9D8B030D-6E8A-4147-A177-3AD203B41FA5}">
                      <a16:colId xmlns:a16="http://schemas.microsoft.com/office/drawing/2014/main" val="167294467"/>
                    </a:ext>
                  </a:extLst>
                </a:gridCol>
                <a:gridCol w="1205693">
                  <a:extLst>
                    <a:ext uri="{9D8B030D-6E8A-4147-A177-3AD203B41FA5}">
                      <a16:colId xmlns:a16="http://schemas.microsoft.com/office/drawing/2014/main" val="3053914758"/>
                    </a:ext>
                  </a:extLst>
                </a:gridCol>
                <a:gridCol w="834711">
                  <a:extLst>
                    <a:ext uri="{9D8B030D-6E8A-4147-A177-3AD203B41FA5}">
                      <a16:colId xmlns:a16="http://schemas.microsoft.com/office/drawing/2014/main" val="895940250"/>
                    </a:ext>
                  </a:extLst>
                </a:gridCol>
                <a:gridCol w="834711">
                  <a:extLst>
                    <a:ext uri="{9D8B030D-6E8A-4147-A177-3AD203B41FA5}">
                      <a16:colId xmlns:a16="http://schemas.microsoft.com/office/drawing/2014/main" val="1239566070"/>
                    </a:ext>
                  </a:extLst>
                </a:gridCol>
                <a:gridCol w="1112947">
                  <a:extLst>
                    <a:ext uri="{9D8B030D-6E8A-4147-A177-3AD203B41FA5}">
                      <a16:colId xmlns:a16="http://schemas.microsoft.com/office/drawing/2014/main" val="1129392974"/>
                    </a:ext>
                  </a:extLst>
                </a:gridCol>
              </a:tblGrid>
              <a:tr h="14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2018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Qty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Each 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Inv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Sales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2796614270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797447050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de" sz="1200" u="none" strike="noStrike">
                          <a:effectLst/>
                          <a:latin typeface="+mj-lt"/>
                        </a:rPr>
                        <a:t>Gen 5 T-Shirts, Dark Matter</a:t>
                      </a:r>
                      <a:endParaRPr lang="de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1942574156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Beginning on hand inventory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  5.00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     5.00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3862153216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Sales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0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  5.00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         -  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199671490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Ending on hand inventory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  5.00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     5.00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1426828883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3577446690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Gen 6 T-Shirts, Prohibition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667773684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Initial inventory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  5.00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  15.00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2065106927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Sales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  5.00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     5.00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818705232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Ending on hand inventory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  5.00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  10.00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4189712731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767388931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Gen 7 T-Shirts, Waffle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1662781922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Initial inventory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10.00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  70.00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505541471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Sales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10.00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  10.00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3875210810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Ending on hand inventory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10.00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  60.00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2830560025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821218239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Gen 8 Shirts, Polo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2183905428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Initial inventory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15.00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165.00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1028725396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Sales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15.00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  45.00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2044527394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Ending on hand inventory for sales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15.00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120.00 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4091696286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1907989323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BOH Shirt Inventory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22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245.00 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157668652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764401804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EOH Shirt Inventory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17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 $   195.00 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1911625565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2514700004"/>
                  </a:ext>
                </a:extLst>
              </a:tr>
              <a:tr h="14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2018 Shirt Sales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5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$     60.00 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6968" marR="6968" marT="6968" marB="0" anchor="b"/>
                </a:tc>
                <a:extLst>
                  <a:ext uri="{0D108BD9-81ED-4DB2-BD59-A6C34878D82A}">
                    <a16:rowId xmlns:a16="http://schemas.microsoft.com/office/drawing/2014/main" val="83749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707512"/>
      </p:ext>
    </p:extLst>
  </p:cSld>
  <p:clrMapOvr>
    <a:masterClrMapping/>
  </p:clrMapOvr>
</p:sld>
</file>

<file path=ppt/theme/theme1.xml><?xml version="1.0" encoding="utf-8"?>
<a:theme xmlns:a="http://schemas.openxmlformats.org/drawingml/2006/main" name="Game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360</Words>
  <Application>Microsoft Macintosh PowerPoint</Application>
  <PresentationFormat>On-screen Show (4:3)</PresentationFormat>
  <Paragraphs>187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Microsoft New Tai Lue</vt:lpstr>
      <vt:lpstr>Game-PowerPoint-Template</vt:lpstr>
      <vt:lpstr>2018 Sudzers Financial Report</vt:lpstr>
      <vt:lpstr>Membership</vt:lpstr>
      <vt:lpstr>Financials</vt:lpstr>
      <vt:lpstr>Financials</vt:lpstr>
      <vt:lpstr>Financials</vt:lpstr>
      <vt:lpstr>Financial History</vt:lpstr>
      <vt:lpstr>Inventory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Windows User</dc:creator>
  <cp:lastModifiedBy>Grazier, Sarah</cp:lastModifiedBy>
  <cp:revision>22</cp:revision>
  <dcterms:created xsi:type="dcterms:W3CDTF">2013-07-25T16:06:40Z</dcterms:created>
  <dcterms:modified xsi:type="dcterms:W3CDTF">2018-12-07T20:11:40Z</dcterms:modified>
</cp:coreProperties>
</file>