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7" r:id="rId8"/>
    <p:sldId id="260" r:id="rId9"/>
    <p:sldId id="261" r:id="rId10"/>
    <p:sldId id="268" r:id="rId11"/>
    <p:sldId id="264" r:id="rId12"/>
    <p:sldId id="265" r:id="rId13"/>
    <p:sldId id="266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E6970-1983-47EE-A4C4-42AA5FF2A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1B245-12BD-44B2-935A-6A32D1D6BE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B167D-5946-40B9-9C9A-92D3D5676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9401E-E00D-48FC-9A62-81EFE61026F1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100ADB-380B-4C26-8ADD-FBBEF0F43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FE06E6-8039-470E-9A5F-53003CC3D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7F40-9093-4359-A1B3-0EA50CB68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65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AB788-E138-4BDF-8B87-25958A1F8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35D62C-BB2E-47A6-B9A5-511669E1A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55401-D583-4C29-88B9-4296770FD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9401E-E00D-48FC-9A62-81EFE61026F1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EDAE5F-1BCA-4EB8-9A13-2ECACAA9D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8537E-ADD7-43C4-9619-3FDA47F13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7F40-9093-4359-A1B3-0EA50CB68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482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B79532-B5DA-4B31-9816-E345B53433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48D266-AC30-4CD7-AE03-C716C0FD80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22592-B4D6-4A1E-B23D-2F053C050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9401E-E00D-48FC-9A62-81EFE61026F1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DBE8E-41F1-4473-A924-48C8410AB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04CA0-56A0-4D98-97D5-AC9DEE5C2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7F40-9093-4359-A1B3-0EA50CB68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9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DD66C-52E2-4CD1-A87C-161F3A61C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2454F-DDFB-44CB-A450-79AFD89904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866022-2898-42B7-9BD8-2F77EBA39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9401E-E00D-48FC-9A62-81EFE61026F1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04737-98AD-4174-9E3A-E7038A6E5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2DF54-5917-4E79-8FBA-0DBD6743C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7F40-9093-4359-A1B3-0EA50CB68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98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3BF0F-F373-4191-B5B7-65D023979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9D6E78-7CDB-454C-A08D-0049013AC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32A88-D806-4425-A85D-03EC57C7B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9401E-E00D-48FC-9A62-81EFE61026F1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D2768F-43B4-4356-8656-976A9A2A4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2D5D9-9544-493A-99CF-E742F33C9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7F40-9093-4359-A1B3-0EA50CB68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144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C8BFA-0D2D-4247-A6D9-4A62695E6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C6C8B-53FF-4787-83C6-3C8351DA34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A3811F-1583-46EC-AE2A-8738BE1CD2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34AE45-D6A8-491A-8CAC-57C90D1D5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9401E-E00D-48FC-9A62-81EFE61026F1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52D706-C56A-4A3A-AE77-11444996D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948570-B215-4815-8554-01017749F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7F40-9093-4359-A1B3-0EA50CB68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30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1696F-9A0A-4BCC-8A85-07FF3C7DE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4B0A7A-7724-4884-8E10-93DA6B179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F25667-696B-4BD3-A8E5-8366016CB3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1768DF-A5E7-4F4F-A5C5-92B4148E38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36B6D5-7459-40F2-AA85-5077B317FF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932829-D93B-4731-8358-4E4A6DB10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9401E-E00D-48FC-9A62-81EFE61026F1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C4A9A-D077-4DD4-9890-50ADDD0DB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4A843D-22EF-4CE0-B7FB-1CB9D8A14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7F40-9093-4359-A1B3-0EA50CB68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940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46466-6475-4684-9F5B-C8174A579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A6D5FC-DA82-4540-A3A2-B9F2183EA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9401E-E00D-48FC-9A62-81EFE61026F1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161CC3-BBAC-47D4-AF52-9D12224DD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971CE4-CD4E-4BCA-822D-A3CBA134B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7F40-9093-4359-A1B3-0EA50CB68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6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C8B476-78CC-49D4-8261-5930D41A0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9401E-E00D-48FC-9A62-81EFE61026F1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4D2375-A1AB-44AC-8028-3B04B09BB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9575BC-AB52-4574-9F15-CE0A5B47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7F40-9093-4359-A1B3-0EA50CB68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983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E0D2F-A9A2-4521-81BA-9CCDA392F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7F9DF-807A-4B23-AA71-661CFD758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47F8EF-42C0-42B4-A84D-9D012A003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ACFD5A-8CF7-4AC6-B214-349377855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9401E-E00D-48FC-9A62-81EFE61026F1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0FF02A-87C9-466B-B1F7-7016C82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A3EB0-4AD2-40A0-A962-907791FA2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7F40-9093-4359-A1B3-0EA50CB68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07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1DE00-CA57-4754-A826-D4B9B67B7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EA1160-C321-4466-9659-96C6805934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D0DA8A-10EC-4036-BDEE-2DF02A2929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82CE13-4A91-484F-835B-6C82ACE7E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9401E-E00D-48FC-9A62-81EFE61026F1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45C4F7-9D8D-4685-9EAF-D917DD170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33EFCC-23A9-4967-88C9-1BB55A919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7F40-9093-4359-A1B3-0EA50CB68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927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083CD7-7026-4ADD-B384-501E0A3D5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E01679-D9C9-409C-A76B-5E67EB718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1D22B-1319-4B0E-BEB4-6CBF3FDF95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9401E-E00D-48FC-9A62-81EFE61026F1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C0AAC-D7DE-4791-9C77-8C4545C66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C622C-AA71-44B0-BC21-E7898BA076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27F40-9093-4359-A1B3-0EA50CB68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368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30734489@N00/4816522633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1917F-4438-4D7C-87F2-1A36B148F0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10299700" cy="2001837"/>
          </a:xfrm>
        </p:spPr>
        <p:txBody>
          <a:bodyPr/>
          <a:lstStyle/>
          <a:p>
            <a:r>
              <a:rPr lang="en-US" sz="8800" dirty="0" err="1">
                <a:latin typeface="Arial Black" panose="020B0A04020102020204" pitchFamily="34" charset="0"/>
              </a:rPr>
              <a:t>Spunding</a:t>
            </a:r>
            <a:r>
              <a:rPr lang="en-US" dirty="0"/>
              <a:t>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78E183-09EF-4BD9-9B63-BF11BD8AE4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what, the why and the how</a:t>
            </a:r>
          </a:p>
          <a:p>
            <a:r>
              <a:rPr lang="en-US" dirty="0"/>
              <a:t>+</a:t>
            </a:r>
          </a:p>
          <a:p>
            <a:r>
              <a:rPr lang="en-US" dirty="0"/>
              <a:t>pros and cons</a:t>
            </a:r>
          </a:p>
        </p:txBody>
      </p:sp>
    </p:spTree>
    <p:extLst>
      <p:ext uri="{BB962C8B-B14F-4D97-AF65-F5344CB8AC3E}">
        <p14:creationId xmlns:p14="http://schemas.microsoft.com/office/powerpoint/2010/main" val="3691864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0EC87A-3728-4E1C-9800-C5AC023861F5}"/>
              </a:ext>
            </a:extLst>
          </p:cNvPr>
          <p:cNvSpPr txBox="1"/>
          <p:nvPr/>
        </p:nvSpPr>
        <p:spPr>
          <a:xfrm>
            <a:off x="1421741" y="263741"/>
            <a:ext cx="80112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Note: </a:t>
            </a:r>
            <a:r>
              <a:rPr lang="en-US" sz="3600" dirty="0" err="1"/>
              <a:t>Diastaticus</a:t>
            </a:r>
            <a:r>
              <a:rPr lang="en-US" sz="3600" dirty="0"/>
              <a:t> yeasts do not perform accurately with the Forced fermentation test and </a:t>
            </a:r>
            <a:r>
              <a:rPr lang="en-US" sz="3600" dirty="0" err="1"/>
              <a:t>kveik</a:t>
            </a:r>
            <a:r>
              <a:rPr lang="en-US" sz="3600" dirty="0"/>
              <a:t> ferments too rapidly to work with </a:t>
            </a:r>
            <a:r>
              <a:rPr lang="en-US" sz="3600" dirty="0" err="1"/>
              <a:t>spunding</a:t>
            </a:r>
            <a:r>
              <a:rPr lang="en-US" sz="3600" dirty="0"/>
              <a:t>.  I don’t really know what to do about this.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3D6376-3476-458A-98EF-35B218CB9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679509" y="3245725"/>
            <a:ext cx="3508991" cy="24943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9FBF1B-42E6-4B47-898D-C78F67C917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192" y="3126063"/>
            <a:ext cx="2143125" cy="2143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8B09C3-6709-437A-A431-795151E2B5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621" y="3084856"/>
            <a:ext cx="2619375" cy="229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254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408A99-0264-4F06-BE75-DEA826F77EC9}"/>
              </a:ext>
            </a:extLst>
          </p:cNvPr>
          <p:cNvSpPr txBox="1"/>
          <p:nvPr/>
        </p:nvSpPr>
        <p:spPr>
          <a:xfrm>
            <a:off x="2171700" y="335845"/>
            <a:ext cx="80772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                            </a:t>
            </a:r>
            <a:r>
              <a:rPr lang="en-US" sz="4800" b="1" dirty="0"/>
              <a:t>The pros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Excuse to buy more equipment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FF0000"/>
                </a:solidFill>
              </a:rPr>
              <a:t>Prolonged shelf life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Longer lasting hop aromas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Crisper, cracker like malt flavor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More distinct character from roasted malts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More noticeable crystal/caramel malt character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Less honey, sticky sweet malt flavor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Don’t have to buy as much co2</a:t>
            </a:r>
          </a:p>
        </p:txBody>
      </p:sp>
    </p:spTree>
    <p:extLst>
      <p:ext uri="{BB962C8B-B14F-4D97-AF65-F5344CB8AC3E}">
        <p14:creationId xmlns:p14="http://schemas.microsoft.com/office/powerpoint/2010/main" val="97593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02247B-69F0-44FD-B289-2F1B297CE1F6}"/>
              </a:ext>
            </a:extLst>
          </p:cNvPr>
          <p:cNvSpPr txBox="1"/>
          <p:nvPr/>
        </p:nvSpPr>
        <p:spPr>
          <a:xfrm>
            <a:off x="2616200" y="215900"/>
            <a:ext cx="7493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                          </a:t>
            </a:r>
            <a:r>
              <a:rPr lang="en-US" sz="4800" b="1" dirty="0"/>
              <a:t>The cons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More equipment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More work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Time sensitive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Increased </a:t>
            </a:r>
            <a:r>
              <a:rPr lang="en-US" sz="3200" dirty="0" err="1"/>
              <a:t>trub</a:t>
            </a:r>
            <a:r>
              <a:rPr lang="en-US" sz="3200" dirty="0"/>
              <a:t> loss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Can’t dry hop post fermentation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Doesn’t always work out (leaky keg)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Sulfur can take a long time to dissipate if it’s carried into the keg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Difficult to add finings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Cant get it to work with </a:t>
            </a:r>
            <a:r>
              <a:rPr lang="en-US" sz="3200" dirty="0" err="1"/>
              <a:t>kveik</a:t>
            </a:r>
            <a:r>
              <a:rPr lang="en-US" sz="3200" dirty="0"/>
              <a:t> and diastatic yeasts don’t work with the </a:t>
            </a:r>
            <a:r>
              <a:rPr lang="en-US" sz="3200" dirty="0" err="1"/>
              <a:t>fft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83871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187A1A-B5FB-489D-988E-CE042B4B905C}"/>
              </a:ext>
            </a:extLst>
          </p:cNvPr>
          <p:cNvSpPr txBox="1"/>
          <p:nvPr/>
        </p:nvSpPr>
        <p:spPr>
          <a:xfrm>
            <a:off x="596900" y="243512"/>
            <a:ext cx="11176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steps from start to finish are: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On </a:t>
            </a:r>
            <a:r>
              <a:rPr lang="en-US" sz="3600" dirty="0" err="1"/>
              <a:t>brewday</a:t>
            </a:r>
            <a:r>
              <a:rPr lang="en-US" sz="3600" dirty="0"/>
              <a:t> take 150ml of your finished wort and perform a forced fermentation test(this step can be skipped when you know the beer/yeast).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Use fermentation to flush serving keg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When beer is within .004 to .006 gravity points of finishing, transfer to serving keg with </a:t>
            </a:r>
            <a:r>
              <a:rPr lang="en-US" sz="3600" dirty="0" err="1"/>
              <a:t>spunding</a:t>
            </a:r>
            <a:r>
              <a:rPr lang="en-US" sz="3600" dirty="0"/>
              <a:t> valve set to desired co2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Seal keg with a blast of co2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Condition for desired amount of time (usually between 3 days and 2 weeks</a:t>
            </a:r>
          </a:p>
        </p:txBody>
      </p:sp>
    </p:spTree>
    <p:extLst>
      <p:ext uri="{BB962C8B-B14F-4D97-AF65-F5344CB8AC3E}">
        <p14:creationId xmlns:p14="http://schemas.microsoft.com/office/powerpoint/2010/main" val="3488483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EAE49C-4FDC-43A1-8500-E2E80CC33544}"/>
              </a:ext>
            </a:extLst>
          </p:cNvPr>
          <p:cNvSpPr txBox="1"/>
          <p:nvPr/>
        </p:nvSpPr>
        <p:spPr>
          <a:xfrm>
            <a:off x="368300" y="508000"/>
            <a:ext cx="116967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Things to remember when </a:t>
            </a:r>
            <a:r>
              <a:rPr lang="en-US" sz="4800" b="1" dirty="0" err="1"/>
              <a:t>spunding</a:t>
            </a:r>
            <a:endParaRPr lang="en-US" sz="48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The </a:t>
            </a:r>
            <a:r>
              <a:rPr lang="en-US" sz="3600" dirty="0" err="1"/>
              <a:t>spunding</a:t>
            </a:r>
            <a:r>
              <a:rPr lang="en-US" sz="3600" dirty="0"/>
              <a:t> valve makes for a terrible blow tube, so don’t overfill your keg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Its not a magic bullet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/>
              <a:t>Sulfury</a:t>
            </a:r>
            <a:r>
              <a:rPr lang="en-US" sz="3600" dirty="0"/>
              <a:t> yeasts are a pain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Can reduce esters that you may want.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It’s a great method to increase the shelf life of your beer</a:t>
            </a:r>
          </a:p>
        </p:txBody>
      </p:sp>
    </p:spTree>
    <p:extLst>
      <p:ext uri="{BB962C8B-B14F-4D97-AF65-F5344CB8AC3E}">
        <p14:creationId xmlns:p14="http://schemas.microsoft.com/office/powerpoint/2010/main" val="3694494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26AD68-9A55-407E-9B81-B69546124386}"/>
              </a:ext>
            </a:extLst>
          </p:cNvPr>
          <p:cNvSpPr txBox="1"/>
          <p:nvPr/>
        </p:nvSpPr>
        <p:spPr>
          <a:xfrm>
            <a:off x="1400961" y="822121"/>
            <a:ext cx="901816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                            </a:t>
            </a:r>
            <a:r>
              <a:rPr lang="en-US" sz="4800" b="1" dirty="0"/>
              <a:t>The what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err="1"/>
              <a:t>Spunding</a:t>
            </a:r>
            <a:r>
              <a:rPr lang="en-US" sz="3600" dirty="0"/>
              <a:t> is an old, but still relevant and widely used method of transferring beer with a small amount of residual sugars to a closed serving vessel to naturally carbonate. A </a:t>
            </a:r>
            <a:r>
              <a:rPr lang="en-US" sz="3600" dirty="0" err="1"/>
              <a:t>spunding</a:t>
            </a:r>
            <a:r>
              <a:rPr lang="en-US" sz="3600" dirty="0"/>
              <a:t> valve is attached to the vessel and  is set to release CO2 at a certain PSI to avoid </a:t>
            </a:r>
            <a:r>
              <a:rPr lang="en-US" sz="3600" dirty="0" err="1"/>
              <a:t>overcarbonation</a:t>
            </a:r>
            <a:r>
              <a:rPr lang="en-US" sz="3600" dirty="0"/>
              <a:t>. For many breweries it is done as a matter of efficiency and economy.</a:t>
            </a:r>
          </a:p>
        </p:txBody>
      </p:sp>
    </p:spTree>
    <p:extLst>
      <p:ext uri="{BB962C8B-B14F-4D97-AF65-F5344CB8AC3E}">
        <p14:creationId xmlns:p14="http://schemas.microsoft.com/office/powerpoint/2010/main" val="2457165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00CEF6-DB3D-4BEA-9632-27A55F332E4F}"/>
              </a:ext>
            </a:extLst>
          </p:cNvPr>
          <p:cNvSpPr txBox="1"/>
          <p:nvPr/>
        </p:nvSpPr>
        <p:spPr>
          <a:xfrm>
            <a:off x="1115735" y="805343"/>
            <a:ext cx="10595295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                                          </a:t>
            </a:r>
            <a:r>
              <a:rPr lang="en-US" sz="4800" b="1" dirty="0"/>
              <a:t>The why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 </a:t>
            </a:r>
            <a:r>
              <a:rPr lang="en-US" sz="3600" b="1" dirty="0">
                <a:solidFill>
                  <a:srgbClr val="FF0000"/>
                </a:solidFill>
              </a:rPr>
              <a:t>reduces cold side aeration and helps extend the shelf life of beer- It helps good beer stay good longer.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Uses active yeast to scavenge oxygen-active yeast is the most effective tool we have for this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Use less packaged co2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Makes beer taste different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New hoppy styles are very prone to oxidation and </a:t>
            </a:r>
            <a:r>
              <a:rPr lang="en-US" sz="3600" dirty="0" err="1"/>
              <a:t>spunding</a:t>
            </a:r>
            <a:r>
              <a:rPr lang="en-US" sz="3600" dirty="0"/>
              <a:t> can help if you are having shelf life issues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11277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C88767-5B2D-4A14-AE16-D77022FA7FC7}"/>
              </a:ext>
            </a:extLst>
          </p:cNvPr>
          <p:cNvSpPr txBox="1"/>
          <p:nvPr/>
        </p:nvSpPr>
        <p:spPr>
          <a:xfrm>
            <a:off x="2063692" y="864066"/>
            <a:ext cx="8690994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                             </a:t>
            </a:r>
            <a:r>
              <a:rPr lang="en-US" sz="4800" b="1" dirty="0"/>
              <a:t>The how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When fermenting beer has approximately 4-6 gravity points left to ferment it is transferred (under gas) to a CO2 flushed Cornelius keg with a </a:t>
            </a:r>
            <a:r>
              <a:rPr lang="en-US" sz="3600" dirty="0" err="1"/>
              <a:t>spunding</a:t>
            </a:r>
            <a:r>
              <a:rPr lang="en-US" sz="3600" dirty="0"/>
              <a:t> valve attached to finish fermentation and naturally carbonate to your desired level, (Use co2 chart to determine how much carbonation you want, but typically between 20 and 30 PSI)</a:t>
            </a:r>
          </a:p>
        </p:txBody>
      </p:sp>
    </p:spTree>
    <p:extLst>
      <p:ext uri="{BB962C8B-B14F-4D97-AF65-F5344CB8AC3E}">
        <p14:creationId xmlns:p14="http://schemas.microsoft.com/office/powerpoint/2010/main" val="3097418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04A819-F68C-4B58-B223-CEC3D2EBE70E}"/>
              </a:ext>
            </a:extLst>
          </p:cNvPr>
          <p:cNvSpPr txBox="1"/>
          <p:nvPr/>
        </p:nvSpPr>
        <p:spPr>
          <a:xfrm>
            <a:off x="139700" y="927100"/>
            <a:ext cx="11912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Since </a:t>
            </a:r>
            <a:r>
              <a:rPr lang="en-US" sz="3600" dirty="0" err="1"/>
              <a:t>spunding</a:t>
            </a:r>
            <a:r>
              <a:rPr lang="en-US" sz="3600" dirty="0"/>
              <a:t> is all about reducing the amount of oxygen in contact with your finished beer, your keg should be flushed with CO2 before beer goes in it. There 3 typical methods to do so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 Flush with gas (not as effective as other methods, uses a lot of co2)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Fill keg up with sanitizer and push it out with co2, (effective, but uses a lot of time and co2)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Use co2 produced from fermentation to flush the keg (cheap, easy and effective- This is my favorite method.)</a:t>
            </a:r>
          </a:p>
        </p:txBody>
      </p:sp>
    </p:spTree>
    <p:extLst>
      <p:ext uri="{BB962C8B-B14F-4D97-AF65-F5344CB8AC3E}">
        <p14:creationId xmlns:p14="http://schemas.microsoft.com/office/powerpoint/2010/main" val="612366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71575F-73E4-4764-8CC8-28B25DEE8636}"/>
              </a:ext>
            </a:extLst>
          </p:cNvPr>
          <p:cNvSpPr txBox="1"/>
          <p:nvPr/>
        </p:nvSpPr>
        <p:spPr>
          <a:xfrm>
            <a:off x="2171700" y="582096"/>
            <a:ext cx="929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Using active fermentation to flush a keg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3B6188-9CB9-48CE-96D3-662F394EF8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1796713"/>
            <a:ext cx="5143500" cy="49863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800DFB-AD13-49BB-8AF4-2E6819AD3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450" y="1721763"/>
            <a:ext cx="3867150" cy="506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082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BE1F24-A344-483D-A8A7-D3137D25B5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88900"/>
            <a:ext cx="10201275" cy="676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25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0415FF-4FAA-4494-B326-F82D5875D635}"/>
              </a:ext>
            </a:extLst>
          </p:cNvPr>
          <p:cNvSpPr txBox="1"/>
          <p:nvPr/>
        </p:nvSpPr>
        <p:spPr>
          <a:xfrm>
            <a:off x="1790700" y="88900"/>
            <a:ext cx="8610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/>
          </a:p>
          <a:p>
            <a:endParaRPr lang="en-US" sz="3600" dirty="0"/>
          </a:p>
          <a:p>
            <a:r>
              <a:rPr lang="en-US" sz="3600" dirty="0"/>
              <a:t>To know when your beer will have 4-6 gravity points left to ferment, perform a forced fermentation test (FFT) by taking about 150ml of wort and fermenting it on a </a:t>
            </a:r>
            <a:r>
              <a:rPr lang="en-US" sz="3600" dirty="0" err="1"/>
              <a:t>stirplate</a:t>
            </a:r>
            <a:r>
              <a:rPr lang="en-US" sz="3600" dirty="0"/>
              <a:t> with some yeast (from your starter).  After 24 hours measure the gravity and add .001 and that should be the final gravity of your beer.  </a:t>
            </a:r>
          </a:p>
        </p:txBody>
      </p:sp>
    </p:spTree>
    <p:extLst>
      <p:ext uri="{BB962C8B-B14F-4D97-AF65-F5344CB8AC3E}">
        <p14:creationId xmlns:p14="http://schemas.microsoft.com/office/powerpoint/2010/main" val="2446438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901BB2-981F-451D-96D9-A55DEA384405}"/>
              </a:ext>
            </a:extLst>
          </p:cNvPr>
          <p:cNvSpPr txBox="1"/>
          <p:nvPr/>
        </p:nvSpPr>
        <p:spPr>
          <a:xfrm>
            <a:off x="508000" y="271366"/>
            <a:ext cx="1117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For example, if your FFT shows a final gravity of 1.008, then your estimated final gravity will be about 1.009 and your beer should be transferred from fermenter to keg to </a:t>
            </a:r>
            <a:r>
              <a:rPr lang="en-US" sz="3600" dirty="0" err="1"/>
              <a:t>spund</a:t>
            </a:r>
            <a:r>
              <a:rPr lang="en-US" sz="3600" dirty="0"/>
              <a:t> when it is at about 1.015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BF72A7-A51D-495F-8575-DF762DCB1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762" y="2778123"/>
            <a:ext cx="5143500" cy="370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073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700</Words>
  <Application>Microsoft Office PowerPoint</Application>
  <PresentationFormat>Widescreen</PresentationFormat>
  <Paragraphs>55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Office Theme</vt:lpstr>
      <vt:lpstr>Spunding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Spunding</dc:title>
  <dc:creator>Clifford Sullivan</dc:creator>
  <cp:lastModifiedBy>Clifford Sullivan</cp:lastModifiedBy>
  <cp:revision>17</cp:revision>
  <dcterms:created xsi:type="dcterms:W3CDTF">2019-03-07T00:30:46Z</dcterms:created>
  <dcterms:modified xsi:type="dcterms:W3CDTF">2019-03-10T15:55:11Z</dcterms:modified>
</cp:coreProperties>
</file>