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 rot="10800000">
            <a:off x="-11798300" y="-11796712"/>
            <a:ext cx="11798300" cy="1249203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4812" cy="41132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7" name="Google Shape;1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518481f96e_0_34:notes"/>
          <p:cNvSpPr/>
          <p:nvPr>
            <p:ph idx="2" type="sldImg"/>
          </p:nvPr>
        </p:nvSpPr>
        <p:spPr>
          <a:xfrm>
            <a:off x="2143125" y="695325"/>
            <a:ext cx="2571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2" name="Google Shape;22;g518481f96e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g518481f96e_0_12:notes"/>
          <p:cNvSpPr/>
          <p:nvPr>
            <p:ph idx="2" type="sldImg"/>
          </p:nvPr>
        </p:nvSpPr>
        <p:spPr>
          <a:xfrm>
            <a:off x="2143125" y="695325"/>
            <a:ext cx="2571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9" name="Google Shape;29;g518481f96e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518481f96e_0_29:notes"/>
          <p:cNvSpPr/>
          <p:nvPr>
            <p:ph idx="2" type="sldImg"/>
          </p:nvPr>
        </p:nvSpPr>
        <p:spPr>
          <a:xfrm>
            <a:off x="2143125" y="695325"/>
            <a:ext cx="2571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7" name="Google Shape;37;g518481f96e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518481f96e_0_24:notes"/>
          <p:cNvSpPr/>
          <p:nvPr>
            <p:ph idx="2" type="sldImg"/>
          </p:nvPr>
        </p:nvSpPr>
        <p:spPr>
          <a:xfrm>
            <a:off x="2143125" y="695325"/>
            <a:ext cx="2571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4" name="Google Shape;44;g518481f96e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518481f96e_0_43:notes"/>
          <p:cNvSpPr/>
          <p:nvPr>
            <p:ph idx="2" type="sldImg"/>
          </p:nvPr>
        </p:nvSpPr>
        <p:spPr>
          <a:xfrm>
            <a:off x="2143125" y="695325"/>
            <a:ext cx="2571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50" name="Google Shape;50;g518481f96e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518481f96e_0_48:notes"/>
          <p:cNvSpPr/>
          <p:nvPr>
            <p:ph idx="2" type="sldImg"/>
          </p:nvPr>
        </p:nvSpPr>
        <p:spPr>
          <a:xfrm>
            <a:off x="2143125" y="695325"/>
            <a:ext cx="2571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56" name="Google Shape;56;g518481f96e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518481f96e_0_53:notes"/>
          <p:cNvSpPr/>
          <p:nvPr>
            <p:ph idx="2" type="sldImg"/>
          </p:nvPr>
        </p:nvSpPr>
        <p:spPr>
          <a:xfrm>
            <a:off x="2143125" y="695325"/>
            <a:ext cx="2571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3" name="Google Shape;63;g518481f96e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/>
          <p:nvPr>
            <p:ph idx="2" type="sldImg"/>
          </p:nvPr>
        </p:nvSpPr>
        <p:spPr>
          <a:xfrm>
            <a:off x="2143125" y="695325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9" name="Google Shape;6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8012" cy="1141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8012" cy="452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/>
          <a:lstStyle>
            <a:lvl1pPr indent="-2286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/>
          <p:nvPr/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1"/>
          <p:cNvSpPr/>
          <p:nvPr/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245225"/>
            <a:ext cx="2132012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/>
        </p:nvSpPr>
        <p:spPr>
          <a:xfrm>
            <a:off x="457200" y="3095625"/>
            <a:ext cx="4016375" cy="153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/>
              <a:t>Kölsch</a:t>
            </a:r>
            <a:endParaRPr sz="7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/>
        </p:nvSpPr>
        <p:spPr>
          <a:xfrm>
            <a:off x="250825" y="1125537"/>
            <a:ext cx="3476700" cy="9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lang="en-US" sz="4400">
                <a:solidFill>
                  <a:srgbClr val="404040"/>
                </a:solidFill>
              </a:rPr>
              <a:t>Malt</a:t>
            </a:r>
            <a:endParaRPr/>
          </a:p>
        </p:txBody>
      </p:sp>
      <p:sp>
        <p:nvSpPr>
          <p:cNvPr id="25" name="Google Shape;25;p4"/>
          <p:cNvSpPr txBox="1"/>
          <p:nvPr/>
        </p:nvSpPr>
        <p:spPr>
          <a:xfrm>
            <a:off x="1144900" y="2381050"/>
            <a:ext cx="7048800" cy="26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Pilsner malt, 100% is ok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Carapils or wheat to fatten a little 2-3%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Vienna or Munich for deeper flavor &lt;5%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Acidulated. ~2% to get ph right</a:t>
            </a:r>
            <a:endParaRPr b="1" sz="2000">
              <a:solidFill>
                <a:srgbClr val="404040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4"/>
          <p:cNvSpPr txBox="1"/>
          <p:nvPr/>
        </p:nvSpPr>
        <p:spPr>
          <a:xfrm>
            <a:off x="6163775" y="5459050"/>
            <a:ext cx="1945800" cy="8940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OG: 1.044 – 1.050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SRM: 3.5 – 5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/>
        </p:nvSpPr>
        <p:spPr>
          <a:xfrm>
            <a:off x="250825" y="1125537"/>
            <a:ext cx="3476700" cy="9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lang="en-US" sz="4400">
                <a:solidFill>
                  <a:srgbClr val="404040"/>
                </a:solidFill>
              </a:rPr>
              <a:t>Hops</a:t>
            </a:r>
            <a:endParaRPr/>
          </a:p>
        </p:txBody>
      </p:sp>
      <p:sp>
        <p:nvSpPr>
          <p:cNvPr id="32" name="Google Shape;32;p5"/>
          <p:cNvSpPr txBox="1"/>
          <p:nvPr/>
        </p:nvSpPr>
        <p:spPr>
          <a:xfrm>
            <a:off x="1229025" y="1960325"/>
            <a:ext cx="6786000" cy="489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 Continental nobel hops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Hallertauer (bittering)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Perle (bittering)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Tettnanger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Spalt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Saaz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Some creativity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Goody Two Shoes uses Mandarina Bavaria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US nobel hops, maybe fresher?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Stay away from citrusy/piney new world hops</a:t>
            </a:r>
            <a:endParaRPr b="1" sz="2000">
              <a:solidFill>
                <a:srgbClr val="404040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404040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5"/>
          <p:cNvSpPr txBox="1"/>
          <p:nvPr/>
        </p:nvSpPr>
        <p:spPr>
          <a:xfrm>
            <a:off x="7552250" y="2829450"/>
            <a:ext cx="1314600" cy="4899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IBUs: 18 – 30</a:t>
            </a:r>
            <a:endParaRPr/>
          </a:p>
        </p:txBody>
      </p:sp>
      <p:sp>
        <p:nvSpPr>
          <p:cNvPr id="34" name="Google Shape;34;p5"/>
          <p:cNvSpPr txBox="1"/>
          <p:nvPr/>
        </p:nvSpPr>
        <p:spPr>
          <a:xfrm>
            <a:off x="7394450" y="4192400"/>
            <a:ext cx="6058500" cy="70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/>
        </p:nvSpPr>
        <p:spPr>
          <a:xfrm>
            <a:off x="250825" y="1125537"/>
            <a:ext cx="3476700" cy="9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lang="en-US" sz="4400">
                <a:solidFill>
                  <a:srgbClr val="404040"/>
                </a:solidFill>
              </a:rPr>
              <a:t>Water</a:t>
            </a:r>
            <a:endParaRPr/>
          </a:p>
        </p:txBody>
      </p:sp>
      <p:sp>
        <p:nvSpPr>
          <p:cNvPr id="40" name="Google Shape;40;p6"/>
          <p:cNvSpPr txBox="1"/>
          <p:nvPr/>
        </p:nvSpPr>
        <p:spPr>
          <a:xfrm>
            <a:off x="1144900" y="2381050"/>
            <a:ext cx="7048800" cy="26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Dry finish, more sulfate then chloride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Cologne water has bicarbonate but it is neutralized so do not account for that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5 gallon example from Martin Brungard</a:t>
            </a:r>
            <a:endParaRPr b="1" sz="2000">
              <a:solidFill>
                <a:srgbClr val="404040"/>
              </a:solidFill>
            </a:endParaRPr>
          </a:p>
          <a:p>
            <a:pPr indent="-2841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6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1 gram gypsum</a:t>
            </a:r>
            <a:endParaRPr b="1" sz="2000">
              <a:solidFill>
                <a:srgbClr val="404040"/>
              </a:solidFill>
            </a:endParaRPr>
          </a:p>
          <a:p>
            <a:pPr indent="-2841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6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2 grams epsom</a:t>
            </a:r>
            <a:endParaRPr b="1" sz="2000">
              <a:solidFill>
                <a:srgbClr val="404040"/>
              </a:solidFill>
            </a:endParaRPr>
          </a:p>
          <a:p>
            <a:pPr indent="-2841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6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1.25 grams table salt</a:t>
            </a:r>
            <a:endParaRPr b="1" sz="2000">
              <a:solidFill>
                <a:srgbClr val="404040"/>
              </a:solidFill>
            </a:endParaRPr>
          </a:p>
          <a:p>
            <a:pPr indent="0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I usually just do gypsum 2-3 grams</a:t>
            </a:r>
            <a:endParaRPr b="1" sz="2000">
              <a:solidFill>
                <a:srgbClr val="404040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1" name="Google Shape;41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63750" y="4955225"/>
            <a:ext cx="2660868" cy="1508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/>
        </p:nvSpPr>
        <p:spPr>
          <a:xfrm>
            <a:off x="250825" y="1125537"/>
            <a:ext cx="3476700" cy="9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lang="en-US" sz="4400">
                <a:solidFill>
                  <a:srgbClr val="404040"/>
                </a:solidFill>
              </a:rPr>
              <a:t>Yeast</a:t>
            </a:r>
            <a:endParaRPr/>
          </a:p>
        </p:txBody>
      </p:sp>
      <p:sp>
        <p:nvSpPr>
          <p:cNvPr id="47" name="Google Shape;47;p7"/>
          <p:cNvSpPr txBox="1"/>
          <p:nvPr/>
        </p:nvSpPr>
        <p:spPr>
          <a:xfrm>
            <a:off x="1144900" y="2381050"/>
            <a:ext cx="7048800" cy="26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Proper Kölsch yeast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Allows lower temp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Less yeast driven flavor at same temp than other ale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WhiteLabs WLP029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Ferment in 60s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Crisper than Wyeast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Wyeast 2565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Can go colder high 50s</a:t>
            </a:r>
            <a:endParaRPr b="1" sz="2000">
              <a:solidFill>
                <a:srgbClr val="404040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/>
          <p:nvPr/>
        </p:nvSpPr>
        <p:spPr>
          <a:xfrm>
            <a:off x="250825" y="1125537"/>
            <a:ext cx="3476700" cy="9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lang="en-US" sz="4400">
                <a:solidFill>
                  <a:srgbClr val="404040"/>
                </a:solidFill>
              </a:rPr>
              <a:t>Brewing</a:t>
            </a:r>
            <a:endParaRPr/>
          </a:p>
        </p:txBody>
      </p:sp>
      <p:sp>
        <p:nvSpPr>
          <p:cNvPr id="53" name="Google Shape;53;p8"/>
          <p:cNvSpPr txBox="1"/>
          <p:nvPr/>
        </p:nvSpPr>
        <p:spPr>
          <a:xfrm>
            <a:off x="1144900" y="2381050"/>
            <a:ext cx="6964800" cy="40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Low temp mash 149F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You want it dry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Long boil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90 min often suggested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DMS is a concern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Watch the pH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Aerate well, pitch a healthy starter</a:t>
            </a:r>
            <a:endParaRPr b="1" sz="2000">
              <a:solidFill>
                <a:srgbClr val="404040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/>
        </p:nvSpPr>
        <p:spPr>
          <a:xfrm>
            <a:off x="250825" y="1125537"/>
            <a:ext cx="3476700" cy="9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lang="en-US" sz="4400">
                <a:solidFill>
                  <a:srgbClr val="404040"/>
                </a:solidFill>
              </a:rPr>
              <a:t>Fermentation</a:t>
            </a:r>
            <a:endParaRPr/>
          </a:p>
        </p:txBody>
      </p:sp>
      <p:sp>
        <p:nvSpPr>
          <p:cNvPr id="59" name="Google Shape;59;p9"/>
          <p:cNvSpPr txBox="1"/>
          <p:nvPr/>
        </p:nvSpPr>
        <p:spPr>
          <a:xfrm>
            <a:off x="1144900" y="2381050"/>
            <a:ext cx="7048800" cy="44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Temperature control is important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Mostly, keep it cool in beginning of fermentation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Low 60s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Ramp up towards end of fermentation 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~70F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Make sure fermented out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DMS but also Diacetyl</a:t>
            </a:r>
            <a:endParaRPr b="1" sz="2000">
              <a:solidFill>
                <a:srgbClr val="404040"/>
              </a:solidFill>
            </a:endParaRPr>
          </a:p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Lager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Cool to 30s or what you can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A month is great, a week helps</a:t>
            </a:r>
            <a:endParaRPr b="1" sz="2000">
              <a:solidFill>
                <a:srgbClr val="404040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9"/>
          <p:cNvSpPr txBox="1"/>
          <p:nvPr/>
        </p:nvSpPr>
        <p:spPr>
          <a:xfrm>
            <a:off x="6773850" y="5627375"/>
            <a:ext cx="1756500" cy="4689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FG: 1.007 – 1.011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 txBox="1"/>
          <p:nvPr/>
        </p:nvSpPr>
        <p:spPr>
          <a:xfrm>
            <a:off x="250825" y="1125537"/>
            <a:ext cx="3476700" cy="9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lang="en-US" sz="4400">
                <a:solidFill>
                  <a:srgbClr val="404040"/>
                </a:solidFill>
              </a:rPr>
              <a:t>Clarify</a:t>
            </a:r>
            <a:endParaRPr/>
          </a:p>
        </p:txBody>
      </p:sp>
      <p:sp>
        <p:nvSpPr>
          <p:cNvPr id="66" name="Google Shape;66;p10"/>
          <p:cNvSpPr txBox="1"/>
          <p:nvPr/>
        </p:nvSpPr>
        <p:spPr>
          <a:xfrm>
            <a:off x="1144900" y="2381050"/>
            <a:ext cx="7048800" cy="26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1312" lvl="0" marL="34131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Any trick in your arsenal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Vorlauf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Kettle finings is Whirlflock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Post fermentation clarifyer as Gelatine or Biofine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Cold haze: Clarity ferm</a:t>
            </a:r>
            <a:endParaRPr b="1" sz="2000">
              <a:solidFill>
                <a:srgbClr val="404040"/>
              </a:solidFill>
            </a:endParaRPr>
          </a:p>
          <a:p>
            <a:pPr indent="-309562" lvl="1" marL="741362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000"/>
              <a:buFont typeface="Noto Sans Symbols"/>
              <a:buChar char="❖"/>
            </a:pPr>
            <a:r>
              <a:rPr b="1" lang="en-US" sz="2000">
                <a:solidFill>
                  <a:srgbClr val="404040"/>
                </a:solidFill>
              </a:rPr>
              <a:t>Filtering (requirement for Kölsch in Cologne)</a:t>
            </a:r>
            <a:endParaRPr b="1" sz="2000">
              <a:solidFill>
                <a:srgbClr val="404040"/>
              </a:solidFill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/>
          <p:nvPr/>
        </p:nvSpPr>
        <p:spPr>
          <a:xfrm>
            <a:off x="2195512" y="1196975"/>
            <a:ext cx="3476625" cy="981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Thank You!</a:t>
            </a:r>
            <a:endParaRPr/>
          </a:p>
        </p:txBody>
      </p:sp>
      <p:sp>
        <p:nvSpPr>
          <p:cNvPr id="72" name="Google Shape;72;p11"/>
          <p:cNvSpPr txBox="1"/>
          <p:nvPr/>
        </p:nvSpPr>
        <p:spPr>
          <a:xfrm>
            <a:off x="2987675" y="2852737"/>
            <a:ext cx="5040312" cy="266382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Just please stop using American hops and Chico yeast and calling it a Kölsch. Let’s use authentic ingredients and processes.</a:t>
            </a:r>
            <a:endParaRPr sz="2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Matthew P Steinberg at Exhibit ‘A’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