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 rot="10800000">
            <a:off x="-11798300" y="-11796712"/>
            <a:ext cx="11798300" cy="12492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:notes"/>
          <p:cNvSpPr/>
          <p:nvPr>
            <p:ph idx="2" type="sldImg"/>
          </p:nvPr>
        </p:nvSpPr>
        <p:spPr>
          <a:xfrm>
            <a:off x="2143125" y="695325"/>
            <a:ext cx="25717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" name="Google Shape;1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18481f96e_0_29:notes"/>
          <p:cNvSpPr/>
          <p:nvPr>
            <p:ph idx="2" type="sldImg"/>
          </p:nvPr>
        </p:nvSpPr>
        <p:spPr>
          <a:xfrm>
            <a:off x="2143125" y="695325"/>
            <a:ext cx="257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7" name="Google Shape;77;g518481f96e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cea9c2834_0_52:notes"/>
          <p:cNvSpPr/>
          <p:nvPr>
            <p:ph idx="2" type="sldImg"/>
          </p:nvPr>
        </p:nvSpPr>
        <p:spPr>
          <a:xfrm>
            <a:off x="2143125" y="695325"/>
            <a:ext cx="257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4" name="Google Shape;84;g5cea9c2834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a7caf1495_0_0:notes"/>
          <p:cNvSpPr/>
          <p:nvPr>
            <p:ph idx="2" type="sldImg"/>
          </p:nvPr>
        </p:nvSpPr>
        <p:spPr>
          <a:xfrm>
            <a:off x="2143125" y="695325"/>
            <a:ext cx="257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1" name="Google Shape;91;g5a7caf149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/>
          <p:nvPr>
            <p:ph idx="2" type="sldImg"/>
          </p:nvPr>
        </p:nvSpPr>
        <p:spPr>
          <a:xfrm>
            <a:off x="2143125" y="695325"/>
            <a:ext cx="25717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5cea9c2834_0_20:notes"/>
          <p:cNvSpPr/>
          <p:nvPr>
            <p:ph idx="2" type="sldImg"/>
          </p:nvPr>
        </p:nvSpPr>
        <p:spPr>
          <a:xfrm>
            <a:off x="2143125" y="695325"/>
            <a:ext cx="257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" name="Google Shape;22;g5cea9c283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5cea9c2834_0_7:notes"/>
          <p:cNvSpPr/>
          <p:nvPr>
            <p:ph idx="2" type="sldImg"/>
          </p:nvPr>
        </p:nvSpPr>
        <p:spPr>
          <a:xfrm>
            <a:off x="2143125" y="695325"/>
            <a:ext cx="257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8" name="Google Shape;28;g5cea9c283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5cea9c2834_0_30:notes"/>
          <p:cNvSpPr/>
          <p:nvPr>
            <p:ph idx="2" type="sldImg"/>
          </p:nvPr>
        </p:nvSpPr>
        <p:spPr>
          <a:xfrm>
            <a:off x="2143125" y="695325"/>
            <a:ext cx="257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5" name="Google Shape;35;g5cea9c283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5cea9c2834_0_0:notes"/>
          <p:cNvSpPr/>
          <p:nvPr>
            <p:ph idx="2" type="sldImg"/>
          </p:nvPr>
        </p:nvSpPr>
        <p:spPr>
          <a:xfrm>
            <a:off x="2143125" y="695325"/>
            <a:ext cx="257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2" name="Google Shape;42;g5cea9c28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518481f96e_0_34:notes"/>
          <p:cNvSpPr/>
          <p:nvPr>
            <p:ph idx="2" type="sldImg"/>
          </p:nvPr>
        </p:nvSpPr>
        <p:spPr>
          <a:xfrm>
            <a:off x="2143125" y="695325"/>
            <a:ext cx="257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9" name="Google Shape;49;g518481f96e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5a7caf1495_0_16:notes"/>
          <p:cNvSpPr/>
          <p:nvPr>
            <p:ph idx="2" type="sldImg"/>
          </p:nvPr>
        </p:nvSpPr>
        <p:spPr>
          <a:xfrm>
            <a:off x="2143125" y="695325"/>
            <a:ext cx="257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5" name="Google Shape;55;g5a7caf149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18481f96e_0_12:notes"/>
          <p:cNvSpPr/>
          <p:nvPr>
            <p:ph idx="2" type="sldImg"/>
          </p:nvPr>
        </p:nvSpPr>
        <p:spPr>
          <a:xfrm>
            <a:off x="2143125" y="695325"/>
            <a:ext cx="257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3" name="Google Shape;63;g518481f96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a7caf1495_0_35:notes"/>
          <p:cNvSpPr/>
          <p:nvPr>
            <p:ph idx="2" type="sldImg"/>
          </p:nvPr>
        </p:nvSpPr>
        <p:spPr>
          <a:xfrm>
            <a:off x="2143125" y="695325"/>
            <a:ext cx="257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1" name="Google Shape;71;g5a7caf1495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245225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7"/>
            <a:ext cx="8228012" cy="1141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8012" cy="452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/>
          <p:nvPr/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245225"/>
            <a:ext cx="2132012" cy="47466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/>
        </p:nvSpPr>
        <p:spPr>
          <a:xfrm>
            <a:off x="457200" y="3095625"/>
            <a:ext cx="4016375" cy="15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/>
              <a:t>Kölsch</a:t>
            </a:r>
            <a:endParaRPr sz="7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/>
        </p:nvSpPr>
        <p:spPr>
          <a:xfrm>
            <a:off x="250825" y="1125537"/>
            <a:ext cx="3476700" cy="9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Arial"/>
              <a:buNone/>
            </a:pPr>
            <a:r>
              <a:rPr lang="en-US" sz="4400">
                <a:solidFill>
                  <a:srgbClr val="404040"/>
                </a:solidFill>
              </a:rPr>
              <a:t>Water</a:t>
            </a:r>
            <a:endParaRPr/>
          </a:p>
        </p:txBody>
      </p:sp>
      <p:sp>
        <p:nvSpPr>
          <p:cNvPr id="80" name="Google Shape;80;p12"/>
          <p:cNvSpPr txBox="1"/>
          <p:nvPr/>
        </p:nvSpPr>
        <p:spPr>
          <a:xfrm>
            <a:off x="1113250" y="2286075"/>
            <a:ext cx="7116300" cy="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2" lvl="0" marL="341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Noto Sans Symbols"/>
              <a:buChar char="❖"/>
            </a:pPr>
            <a:r>
              <a:rPr b="1" lang="en-US" sz="2000">
                <a:solidFill>
                  <a:srgbClr val="404040"/>
                </a:solidFill>
              </a:rPr>
              <a:t>Dry finish, more sulfate than chloride</a:t>
            </a:r>
            <a:endParaRPr b="1" sz="2000">
              <a:solidFill>
                <a:srgbClr val="404040"/>
              </a:solidFill>
            </a:endParaRPr>
          </a:p>
          <a:p>
            <a:pPr indent="-341312" lvl="0" marL="341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Noto Sans Symbols"/>
              <a:buChar char="❖"/>
            </a:pPr>
            <a:r>
              <a:rPr b="1" lang="en-US" sz="2000">
                <a:solidFill>
                  <a:srgbClr val="404040"/>
                </a:solidFill>
              </a:rPr>
              <a:t>Notice the sulphur notes</a:t>
            </a:r>
            <a:endParaRPr b="1" sz="2000">
              <a:solidFill>
                <a:srgbClr val="404040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5699" y="3186325"/>
            <a:ext cx="5930025" cy="336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/>
        </p:nvSpPr>
        <p:spPr>
          <a:xfrm>
            <a:off x="-139550" y="1125525"/>
            <a:ext cx="6195600" cy="9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Arial"/>
              <a:buNone/>
            </a:pPr>
            <a:r>
              <a:rPr lang="en-US" sz="4400">
                <a:solidFill>
                  <a:srgbClr val="404040"/>
                </a:solidFill>
              </a:rPr>
              <a:t>How to serve a Kölsch 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1395100" y="2228975"/>
            <a:ext cx="7048800" cy="26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2" lvl="0" marL="341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Noto Sans Symbols"/>
              <a:buChar char="❖"/>
            </a:pPr>
            <a:r>
              <a:rPr b="1" lang="en-US" sz="2000">
                <a:solidFill>
                  <a:srgbClr val="404040"/>
                </a:solidFill>
              </a:rPr>
              <a:t>Serving temp. 45–50°F (7–10°C)</a:t>
            </a:r>
            <a:endParaRPr b="1" sz="2000">
              <a:solidFill>
                <a:srgbClr val="404040"/>
              </a:solidFill>
            </a:endParaRPr>
          </a:p>
          <a:p>
            <a:pPr indent="-341312" lvl="0" marL="34131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Noto Sans Symbols"/>
              <a:buChar char="❖"/>
            </a:pPr>
            <a:r>
              <a:rPr b="1" lang="en-US" sz="2000">
                <a:solidFill>
                  <a:srgbClr val="404040"/>
                </a:solidFill>
              </a:rPr>
              <a:t>Carbonation 2.2 to 2.4 volumes </a:t>
            </a:r>
            <a:endParaRPr>
              <a:solidFill>
                <a:schemeClr val="dk1"/>
              </a:solidFill>
            </a:endParaRPr>
          </a:p>
          <a:p>
            <a:pPr indent="-341312" lvl="0" marL="341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Noto Sans Symbols"/>
              <a:buChar char="❖"/>
            </a:pPr>
            <a:r>
              <a:rPr b="1" lang="en-US" sz="2000">
                <a:solidFill>
                  <a:srgbClr val="404040"/>
                </a:solidFill>
              </a:rPr>
              <a:t>Stange, small narrow glass (0.2l less than 1 cup)</a:t>
            </a:r>
            <a:endParaRPr b="1" sz="2000">
              <a:solidFill>
                <a:srgbClr val="404040"/>
              </a:solidFill>
            </a:endParaRPr>
          </a:p>
          <a:p>
            <a:pPr indent="-341312" lvl="0" marL="341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Noto Sans Symbols"/>
              <a:buChar char="❖"/>
            </a:pPr>
            <a:r>
              <a:rPr b="1" lang="en-US" sz="2000">
                <a:solidFill>
                  <a:srgbClr val="404040"/>
                </a:solidFill>
              </a:rPr>
              <a:t>But, keep them coming...</a:t>
            </a: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7325" y="3563426"/>
            <a:ext cx="3256675" cy="3253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/>
        </p:nvSpPr>
        <p:spPr>
          <a:xfrm>
            <a:off x="4937750" y="3488900"/>
            <a:ext cx="4462800" cy="25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Arial"/>
              <a:buNone/>
            </a:pPr>
            <a:r>
              <a:rPr lang="en-US" sz="4400">
                <a:solidFill>
                  <a:srgbClr val="404040"/>
                </a:solidFill>
              </a:rPr>
              <a:t>Enjoy a Kölsh!</a:t>
            </a:r>
            <a:endParaRPr/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000" y="837988"/>
            <a:ext cx="3790950" cy="56673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4652900" y="6505375"/>
            <a:ext cx="60771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1751425" y="6505375"/>
            <a:ext cx="1065600" cy="3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Köbes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/>
        </p:nvSpPr>
        <p:spPr>
          <a:xfrm>
            <a:off x="2195512" y="1196975"/>
            <a:ext cx="3476625" cy="981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/>
          </a:p>
        </p:txBody>
      </p:sp>
      <p:sp>
        <p:nvSpPr>
          <p:cNvPr id="102" name="Google Shape;102;p15"/>
          <p:cNvSpPr txBox="1"/>
          <p:nvPr/>
        </p:nvSpPr>
        <p:spPr>
          <a:xfrm>
            <a:off x="2987675" y="2852737"/>
            <a:ext cx="5040312" cy="26638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/>
        </p:nvSpPr>
        <p:spPr>
          <a:xfrm>
            <a:off x="250825" y="1125525"/>
            <a:ext cx="5446500" cy="9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Arial"/>
              <a:buNone/>
            </a:pPr>
            <a:r>
              <a:rPr lang="en-US" sz="4400">
                <a:solidFill>
                  <a:srgbClr val="404040"/>
                </a:solidFill>
              </a:rPr>
              <a:t>History of Kölsch</a:t>
            </a:r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1395100" y="2228975"/>
            <a:ext cx="7048800" cy="26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2" lvl="0" marL="34131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Noto Sans Symbols"/>
              <a:buChar char="❖"/>
            </a:pPr>
            <a:r>
              <a:rPr b="1" lang="en-US" sz="2000">
                <a:solidFill>
                  <a:srgbClr val="404040"/>
                </a:solidFill>
              </a:rPr>
              <a:t>Kölsch as we know it &lt; 100 years</a:t>
            </a:r>
            <a:endParaRPr b="1" sz="2000">
              <a:solidFill>
                <a:srgbClr val="404040"/>
              </a:solidFill>
            </a:endParaRPr>
          </a:p>
          <a:p>
            <a:pPr indent="-341312" lvl="0" marL="341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Noto Sans Symbols"/>
              <a:buChar char="❖"/>
            </a:pPr>
            <a:r>
              <a:rPr b="1" lang="en-US" sz="2000">
                <a:solidFill>
                  <a:srgbClr val="404040"/>
                </a:solidFill>
              </a:rPr>
              <a:t>Brewing in Köln or Cologne &gt; 1000 years</a:t>
            </a:r>
            <a:endParaRPr b="1" sz="2000">
              <a:solidFill>
                <a:srgbClr val="404040"/>
              </a:solidFill>
            </a:endParaRPr>
          </a:p>
          <a:p>
            <a:pPr indent="-341312" lvl="0" marL="341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Noto Sans Symbols"/>
              <a:buChar char="❖"/>
            </a:pPr>
            <a:r>
              <a:rPr b="1" lang="en-US" sz="2000">
                <a:solidFill>
                  <a:srgbClr val="404040"/>
                </a:solidFill>
              </a:rPr>
              <a:t>Charlemagne (800) regulated breweries in each feudal estate (Aachen is &lt; 40miles from Cologne)</a:t>
            </a:r>
            <a:endParaRPr b="1" sz="2000">
              <a:solidFill>
                <a:srgbClr val="404040"/>
              </a:solidFill>
            </a:endParaRPr>
          </a:p>
          <a:p>
            <a:pPr indent="-341312" lvl="0" marL="341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Noto Sans Symbols"/>
              <a:buChar char="❖"/>
            </a:pPr>
            <a:r>
              <a:rPr b="1" lang="en-US" sz="2000">
                <a:solidFill>
                  <a:srgbClr val="404040"/>
                </a:solidFill>
              </a:rPr>
              <a:t>Before, well, it was part of home cooking</a:t>
            </a:r>
            <a:endParaRPr b="1" sz="2000">
              <a:solidFill>
                <a:srgbClr val="404040"/>
              </a:solidFill>
            </a:endParaRPr>
          </a:p>
          <a:p>
            <a:pPr indent="-341312" lvl="0" marL="341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Noto Sans Symbols"/>
              <a:buChar char="❖"/>
            </a:pPr>
            <a:r>
              <a:rPr b="1" lang="en-US" sz="2000">
                <a:solidFill>
                  <a:srgbClr val="404040"/>
                </a:solidFill>
              </a:rPr>
              <a:t>Gruit with herbs until 1495, then later hops</a:t>
            </a:r>
            <a:endParaRPr b="1" sz="2000">
              <a:solidFill>
                <a:srgbClr val="404040"/>
              </a:solidFill>
            </a:endParaRPr>
          </a:p>
          <a:p>
            <a:pPr indent="-309562" lvl="1" marL="74136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Noto Sans Symbols"/>
              <a:buChar char="❖"/>
            </a:pPr>
            <a:r>
              <a:rPr b="1" lang="en-US" sz="2000">
                <a:solidFill>
                  <a:srgbClr val="404040"/>
                </a:solidFill>
              </a:rPr>
              <a:t>(yes they were ahead of Reinheitsgeboot)</a:t>
            </a:r>
            <a:endParaRPr b="1" sz="2000">
              <a:solidFill>
                <a:srgbClr val="40404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/>
        </p:nvSpPr>
        <p:spPr>
          <a:xfrm>
            <a:off x="0" y="1125525"/>
            <a:ext cx="6457200" cy="9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Arial"/>
              <a:buNone/>
            </a:pPr>
            <a:r>
              <a:rPr lang="en-US" sz="4400">
                <a:solidFill>
                  <a:srgbClr val="404040"/>
                </a:solidFill>
              </a:rPr>
              <a:t>Gambrinus (not the malt)</a:t>
            </a:r>
            <a:endParaRPr/>
          </a:p>
        </p:txBody>
      </p:sp>
      <p:sp>
        <p:nvSpPr>
          <p:cNvPr id="31" name="Google Shape;31;p5"/>
          <p:cNvSpPr txBox="1"/>
          <p:nvPr/>
        </p:nvSpPr>
        <p:spPr>
          <a:xfrm>
            <a:off x="234500" y="2228975"/>
            <a:ext cx="7048800" cy="26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2" lvl="0" marL="341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Noto Sans Symbols"/>
              <a:buChar char="❖"/>
            </a:pPr>
            <a:r>
              <a:rPr b="1" lang="en-US" sz="2000">
                <a:solidFill>
                  <a:srgbClr val="404040"/>
                </a:solidFill>
              </a:rPr>
              <a:t>Patron saint of brewers</a:t>
            </a:r>
            <a:endParaRPr b="1" sz="2000">
              <a:solidFill>
                <a:srgbClr val="404040"/>
              </a:solidFill>
            </a:endParaRPr>
          </a:p>
          <a:p>
            <a:pPr indent="-341312" lvl="0" marL="341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Noto Sans Symbols"/>
              <a:buChar char="❖"/>
            </a:pPr>
            <a:r>
              <a:rPr b="1" lang="en-US" sz="2000">
                <a:solidFill>
                  <a:srgbClr val="404040"/>
                </a:solidFill>
              </a:rPr>
              <a:t>Defeated Archbishop of Cologne </a:t>
            </a:r>
            <a:endParaRPr b="1" sz="2000">
              <a:solidFill>
                <a:srgbClr val="404040"/>
              </a:solidFill>
            </a:endParaRPr>
          </a:p>
          <a:p>
            <a:pPr indent="-341312" lvl="0" marL="341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Noto Sans Symbols"/>
              <a:buChar char="❖"/>
            </a:pPr>
            <a:r>
              <a:rPr b="1" lang="en-US" sz="2000">
                <a:solidFill>
                  <a:srgbClr val="404040"/>
                </a:solidFill>
              </a:rPr>
              <a:t>Battle of Worringen 1288</a:t>
            </a:r>
            <a:endParaRPr b="1" sz="2000">
              <a:solidFill>
                <a:srgbClr val="404040"/>
              </a:solidFill>
            </a:endParaRPr>
          </a:p>
          <a:p>
            <a:pPr indent="-341312" lvl="0" marL="341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Noto Sans Symbols"/>
              <a:buChar char="❖"/>
            </a:pPr>
            <a:r>
              <a:rPr b="1" lang="en-US" sz="2000">
                <a:solidFill>
                  <a:srgbClr val="404040"/>
                </a:solidFill>
              </a:rPr>
              <a:t>Power moved from church to guilds</a:t>
            </a:r>
            <a:endParaRPr b="1" sz="2000">
              <a:solidFill>
                <a:srgbClr val="404040"/>
              </a:solidFill>
            </a:endParaRPr>
          </a:p>
          <a:p>
            <a:pPr indent="-341312" lvl="0" marL="34131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Noto Sans Symbols"/>
              <a:buChar char="❖"/>
            </a:pPr>
            <a:r>
              <a:rPr b="1" lang="en-US" sz="2000">
                <a:solidFill>
                  <a:srgbClr val="404040"/>
                </a:solidFill>
              </a:rPr>
              <a:t>Brewers guild formed in 1396</a:t>
            </a:r>
            <a:endParaRPr b="1" sz="2000">
              <a:solidFill>
                <a:srgbClr val="404040"/>
              </a:solidFill>
            </a:endParaRPr>
          </a:p>
          <a:p>
            <a:pPr indent="0" lvl="0" marL="341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404040"/>
              </a:solidFill>
            </a:endParaRPr>
          </a:p>
          <a:p>
            <a:pPr indent="0" lvl="0" marL="341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" name="Google Shape;3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1350" y="1888599"/>
            <a:ext cx="3932650" cy="501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/>
        </p:nvSpPr>
        <p:spPr>
          <a:xfrm>
            <a:off x="250825" y="1125525"/>
            <a:ext cx="6048000" cy="110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Arial"/>
              <a:buNone/>
            </a:pPr>
            <a:r>
              <a:rPr lang="en-US" sz="4400">
                <a:solidFill>
                  <a:srgbClr val="404040"/>
                </a:solidFill>
              </a:rPr>
              <a:t>Kölsch only in Cologne</a:t>
            </a:r>
            <a:endParaRPr/>
          </a:p>
        </p:txBody>
      </p:sp>
      <p:sp>
        <p:nvSpPr>
          <p:cNvPr id="38" name="Google Shape;38;p6"/>
          <p:cNvSpPr txBox="1"/>
          <p:nvPr/>
        </p:nvSpPr>
        <p:spPr>
          <a:xfrm>
            <a:off x="1395100" y="2228975"/>
            <a:ext cx="7048800" cy="26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2" lvl="0" marL="34131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Noto Sans Symbols"/>
              <a:buChar char="❖"/>
            </a:pPr>
            <a:r>
              <a:rPr b="1" lang="en-US" sz="2000">
                <a:solidFill>
                  <a:srgbClr val="404040"/>
                </a:solidFill>
              </a:rPr>
              <a:t>Kölsch </a:t>
            </a:r>
            <a:r>
              <a:rPr b="1" lang="en-US" sz="2000">
                <a:solidFill>
                  <a:srgbClr val="404040"/>
                </a:solidFill>
              </a:rPr>
              <a:t>Konvention</a:t>
            </a:r>
            <a:endParaRPr b="1" sz="2000">
              <a:solidFill>
                <a:srgbClr val="404040"/>
              </a:solidFill>
            </a:endParaRPr>
          </a:p>
          <a:p>
            <a:pPr indent="-309562" lvl="1" marL="74136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Noto Sans Symbols"/>
              <a:buChar char="❖"/>
            </a:pPr>
            <a:r>
              <a:rPr b="1" lang="en-US" sz="2000">
                <a:solidFill>
                  <a:srgbClr val="404040"/>
                </a:solidFill>
              </a:rPr>
              <a:t>22 Breweries</a:t>
            </a:r>
            <a:endParaRPr b="1" sz="2000">
              <a:solidFill>
                <a:srgbClr val="404040"/>
              </a:solidFill>
            </a:endParaRPr>
          </a:p>
          <a:p>
            <a:pPr indent="-309562" lvl="1" marL="74136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Noto Sans Symbols"/>
              <a:buChar char="❖"/>
            </a:pPr>
            <a:r>
              <a:rPr b="1" lang="en-US" sz="2000">
                <a:solidFill>
                  <a:srgbClr val="404040"/>
                </a:solidFill>
              </a:rPr>
              <a:t>Can only be brewed in Cologne (well big Cologne)</a:t>
            </a:r>
            <a:endParaRPr b="1" sz="2000">
              <a:solidFill>
                <a:srgbClr val="404040"/>
              </a:solidFill>
            </a:endParaRPr>
          </a:p>
          <a:p>
            <a:pPr indent="-309562" lvl="1" marL="74136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Noto Sans Symbols"/>
              <a:buChar char="❖"/>
            </a:pPr>
            <a:r>
              <a:rPr b="1" lang="en-US" sz="2000">
                <a:solidFill>
                  <a:srgbClr val="404040"/>
                </a:solidFill>
              </a:rPr>
              <a:t>Signed in 1986</a:t>
            </a:r>
            <a:endParaRPr b="1" sz="2000">
              <a:solidFill>
                <a:srgbClr val="404040"/>
              </a:solidFill>
            </a:endParaRPr>
          </a:p>
          <a:p>
            <a:pPr indent="0" lvl="0" marL="341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" name="Google Shape;39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0276" y="4089250"/>
            <a:ext cx="3902500" cy="223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/>
        </p:nvSpPr>
        <p:spPr>
          <a:xfrm>
            <a:off x="250825" y="1125524"/>
            <a:ext cx="6153600" cy="104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Arial"/>
              <a:buNone/>
            </a:pPr>
            <a:r>
              <a:rPr lang="en-US" sz="4400">
                <a:solidFill>
                  <a:srgbClr val="404040"/>
                </a:solidFill>
              </a:rPr>
              <a:t>A look at </a:t>
            </a:r>
            <a:r>
              <a:rPr lang="en-US" sz="4400">
                <a:solidFill>
                  <a:srgbClr val="404040"/>
                </a:solidFill>
              </a:rPr>
              <a:t>Reißdorf</a:t>
            </a:r>
            <a:endParaRPr/>
          </a:p>
        </p:txBody>
      </p:sp>
      <p:sp>
        <p:nvSpPr>
          <p:cNvPr id="45" name="Google Shape;45;p7"/>
          <p:cNvSpPr txBox="1"/>
          <p:nvPr/>
        </p:nvSpPr>
        <p:spPr>
          <a:xfrm>
            <a:off x="1144900" y="2381050"/>
            <a:ext cx="7048800" cy="26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" name="Google Shape;46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050" y="2252400"/>
            <a:ext cx="6627500" cy="390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/>
        </p:nvSpPr>
        <p:spPr>
          <a:xfrm>
            <a:off x="250825" y="1125537"/>
            <a:ext cx="3476700" cy="9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Arial"/>
              <a:buNone/>
            </a:pPr>
            <a:r>
              <a:rPr lang="en-US" sz="4400">
                <a:solidFill>
                  <a:srgbClr val="404040"/>
                </a:solidFill>
              </a:rPr>
              <a:t>Malt</a:t>
            </a:r>
            <a:endParaRPr/>
          </a:p>
        </p:txBody>
      </p:sp>
      <p:sp>
        <p:nvSpPr>
          <p:cNvPr id="52" name="Google Shape;52;p8"/>
          <p:cNvSpPr txBox="1"/>
          <p:nvPr/>
        </p:nvSpPr>
        <p:spPr>
          <a:xfrm>
            <a:off x="1395100" y="2228975"/>
            <a:ext cx="7048800" cy="26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2" lvl="0" marL="341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Noto Sans Symbols"/>
              <a:buChar char="❖"/>
            </a:pPr>
            <a:r>
              <a:rPr b="1" lang="en-US" sz="2000">
                <a:solidFill>
                  <a:srgbClr val="404040"/>
                </a:solidFill>
              </a:rPr>
              <a:t>Barke from Weyermann</a:t>
            </a:r>
            <a:endParaRPr b="1" sz="2000">
              <a:solidFill>
                <a:srgbClr val="404040"/>
              </a:solidFill>
            </a:endParaRPr>
          </a:p>
          <a:p>
            <a:pPr indent="-341312" lvl="0" marL="341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Noto Sans Symbols"/>
              <a:buChar char="❖"/>
            </a:pPr>
            <a:r>
              <a:rPr b="1" lang="en-US" sz="2000">
                <a:solidFill>
                  <a:srgbClr val="404040"/>
                </a:solidFill>
              </a:rPr>
              <a:t>Scarlett barley malts supplied by Cargill Malt Division (Herent, Belgium) </a:t>
            </a:r>
            <a:endParaRPr b="1" sz="2000">
              <a:solidFill>
                <a:srgbClr val="404040"/>
              </a:solidFill>
            </a:endParaRPr>
          </a:p>
          <a:p>
            <a:pPr indent="-341312" lvl="0" marL="341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Noto Sans Symbols"/>
              <a:buChar char="❖"/>
            </a:pPr>
            <a:r>
              <a:rPr b="1" lang="en-US" sz="2000">
                <a:solidFill>
                  <a:srgbClr val="404040"/>
                </a:solidFill>
              </a:rPr>
              <a:t>Pasadena, Caltech???</a:t>
            </a:r>
            <a:endParaRPr b="1" sz="2000">
              <a:solidFill>
                <a:srgbClr val="404040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/>
        </p:nvSpPr>
        <p:spPr>
          <a:xfrm>
            <a:off x="250825" y="1125537"/>
            <a:ext cx="3476700" cy="9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Arial"/>
              <a:buNone/>
            </a:pPr>
            <a:r>
              <a:rPr lang="en-US" sz="4400">
                <a:solidFill>
                  <a:srgbClr val="404040"/>
                </a:solidFill>
              </a:rPr>
              <a:t>Malt</a:t>
            </a:r>
            <a:endParaRPr/>
          </a:p>
        </p:txBody>
      </p:sp>
      <p:sp>
        <p:nvSpPr>
          <p:cNvPr id="58" name="Google Shape;58;p9"/>
          <p:cNvSpPr txBox="1"/>
          <p:nvPr/>
        </p:nvSpPr>
        <p:spPr>
          <a:xfrm>
            <a:off x="1395100" y="2228975"/>
            <a:ext cx="7048800" cy="26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2" lvl="0" marL="341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Noto Sans Symbols"/>
              <a:buChar char="❖"/>
            </a:pPr>
            <a:r>
              <a:rPr b="1" lang="en-US" sz="2000">
                <a:solidFill>
                  <a:srgbClr val="404040"/>
                </a:solidFill>
              </a:rPr>
              <a:t>Reissdorf, Barke vs Weyermann Standard pilsner</a:t>
            </a:r>
            <a:endParaRPr b="1" sz="2000">
              <a:solidFill>
                <a:srgbClr val="404040"/>
              </a:solidFill>
            </a:endParaRPr>
          </a:p>
          <a:p>
            <a:pPr indent="-309562" lvl="1" marL="74136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Noto Sans Symbols"/>
              <a:buChar char="❖"/>
            </a:pPr>
            <a:r>
              <a:rPr b="1" lang="en-US" sz="2000">
                <a:solidFill>
                  <a:srgbClr val="404040"/>
                </a:solidFill>
              </a:rPr>
              <a:t>More Honey and Biscuit</a:t>
            </a:r>
            <a:endParaRPr b="1" sz="2000">
              <a:solidFill>
                <a:srgbClr val="404040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" name="Google Shape;59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6050" y="3072940"/>
            <a:ext cx="3705949" cy="3767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16825" y="3091215"/>
            <a:ext cx="3476700" cy="3749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/>
        </p:nvSpPr>
        <p:spPr>
          <a:xfrm>
            <a:off x="250825" y="1125537"/>
            <a:ext cx="3476700" cy="9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Arial"/>
              <a:buNone/>
            </a:pPr>
            <a:r>
              <a:rPr lang="en-US" sz="4400">
                <a:solidFill>
                  <a:srgbClr val="404040"/>
                </a:solidFill>
              </a:rPr>
              <a:t>Hops</a:t>
            </a:r>
            <a:endParaRPr/>
          </a:p>
        </p:txBody>
      </p:sp>
      <p:sp>
        <p:nvSpPr>
          <p:cNvPr id="66" name="Google Shape;66;p10"/>
          <p:cNvSpPr txBox="1"/>
          <p:nvPr/>
        </p:nvSpPr>
        <p:spPr>
          <a:xfrm>
            <a:off x="1229025" y="1960325"/>
            <a:ext cx="6786000" cy="48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1312" lvl="0" marL="341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Noto Sans Symbols"/>
              <a:buChar char="❖"/>
            </a:pPr>
            <a:r>
              <a:rPr b="1" lang="en-US" sz="2000">
                <a:solidFill>
                  <a:srgbClr val="404040"/>
                </a:solidFill>
              </a:rPr>
              <a:t>Hallertauer</a:t>
            </a:r>
            <a:endParaRPr b="1" sz="2000">
              <a:solidFill>
                <a:srgbClr val="404040"/>
              </a:solidFill>
            </a:endParaRPr>
          </a:p>
          <a:p>
            <a:pPr indent="-284162" lvl="1" marL="74136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Noto Sans Symbols"/>
              <a:buChar char="❖"/>
            </a:pPr>
            <a:r>
              <a:rPr b="1" lang="en-US" sz="2000">
                <a:solidFill>
                  <a:srgbClr val="404040"/>
                </a:solidFill>
              </a:rPr>
              <a:t>Hops from Hallertau</a:t>
            </a:r>
            <a:endParaRPr b="1" sz="2000">
              <a:solidFill>
                <a:srgbClr val="404040"/>
              </a:solidFill>
            </a:endParaRPr>
          </a:p>
          <a:p>
            <a:pPr indent="-284162" lvl="1" marL="74136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Noto Sans Symbols"/>
              <a:buChar char="❖"/>
            </a:pPr>
            <a:r>
              <a:rPr b="1" lang="en-US" sz="2000">
                <a:solidFill>
                  <a:srgbClr val="404040"/>
                </a:solidFill>
              </a:rPr>
              <a:t>Like San Franciscan</a:t>
            </a:r>
            <a:endParaRPr b="1" sz="2000">
              <a:solidFill>
                <a:srgbClr val="404040"/>
              </a:solidFill>
            </a:endParaRPr>
          </a:p>
          <a:p>
            <a:pPr indent="-290512" lvl="1" marL="74136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700"/>
              <a:buFont typeface="Noto Sans Symbols"/>
              <a:buChar char="❖"/>
            </a:pPr>
            <a:r>
              <a:rPr b="1" lang="en-US" sz="1700">
                <a:solidFill>
                  <a:srgbClr val="444444"/>
                </a:solidFill>
              </a:rPr>
              <a:t>Hallertauer Mittelfrueh, often referred to as simply “Hallertau,”</a:t>
            </a:r>
            <a:endParaRPr b="1" sz="2000">
              <a:solidFill>
                <a:srgbClr val="404040"/>
              </a:solidFill>
            </a:endParaRPr>
          </a:p>
          <a:p>
            <a:pPr indent="-284162" lvl="1" marL="74136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Noto Sans Symbols"/>
              <a:buChar char="❖"/>
            </a:pPr>
            <a:r>
              <a:rPr b="1" lang="en-US" sz="2000">
                <a:solidFill>
                  <a:srgbClr val="404040"/>
                </a:solidFill>
              </a:rPr>
              <a:t>Mittlef</a:t>
            </a:r>
            <a:r>
              <a:rPr b="1" lang="en-US" sz="1700">
                <a:solidFill>
                  <a:srgbClr val="444444"/>
                </a:solidFill>
              </a:rPr>
              <a:t>üh</a:t>
            </a:r>
            <a:endParaRPr b="1" sz="1700">
              <a:solidFill>
                <a:srgbClr val="444444"/>
              </a:solidFill>
            </a:endParaRPr>
          </a:p>
          <a:p>
            <a:pPr indent="-260350" lvl="2" marL="1143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700"/>
              <a:buFont typeface="Noto Sans Symbols"/>
              <a:buChar char="❖"/>
            </a:pPr>
            <a:r>
              <a:rPr b="1" lang="en-US" sz="1700">
                <a:solidFill>
                  <a:srgbClr val="444444"/>
                </a:solidFill>
              </a:rPr>
              <a:t>mittelfrueh means “middle-early”</a:t>
            </a:r>
            <a:endParaRPr b="1" sz="1700">
              <a:solidFill>
                <a:srgbClr val="444444"/>
              </a:solidFill>
            </a:endParaRPr>
          </a:p>
          <a:p>
            <a:pPr indent="-290512" lvl="1" marL="74136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700"/>
              <a:buFont typeface="Noto Sans Symbols"/>
              <a:buChar char="❖"/>
            </a:pPr>
            <a:r>
              <a:rPr b="1" lang="en-US" sz="1700">
                <a:solidFill>
                  <a:srgbClr val="444444"/>
                </a:solidFill>
              </a:rPr>
              <a:t>Hallertauer Mittlefrueh:</a:t>
            </a:r>
            <a:endParaRPr b="1" sz="1700">
              <a:solidFill>
                <a:srgbClr val="444444"/>
              </a:solidFill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444444"/>
                </a:solidFill>
              </a:rPr>
              <a:t>Early to mid season crop of hops from Hallertau</a:t>
            </a:r>
            <a:endParaRPr b="1" sz="1700">
              <a:solidFill>
                <a:srgbClr val="444444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0"/>
          <p:cNvSpPr txBox="1"/>
          <p:nvPr/>
        </p:nvSpPr>
        <p:spPr>
          <a:xfrm>
            <a:off x="7552250" y="2829450"/>
            <a:ext cx="1314600" cy="4899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IBUs: 18 – 30</a:t>
            </a:r>
            <a:endParaRPr/>
          </a:p>
        </p:txBody>
      </p:sp>
      <p:sp>
        <p:nvSpPr>
          <p:cNvPr id="68" name="Google Shape;68;p10"/>
          <p:cNvSpPr txBox="1"/>
          <p:nvPr/>
        </p:nvSpPr>
        <p:spPr>
          <a:xfrm>
            <a:off x="7394450" y="4192400"/>
            <a:ext cx="60585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/>
        </p:nvSpPr>
        <p:spPr>
          <a:xfrm>
            <a:off x="206225" y="1092050"/>
            <a:ext cx="5101800" cy="10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Arial"/>
              <a:buNone/>
            </a:pPr>
            <a:r>
              <a:rPr lang="en-US" sz="4400">
                <a:solidFill>
                  <a:srgbClr val="404040"/>
                </a:solidFill>
              </a:rPr>
              <a:t>Traditional </a:t>
            </a:r>
            <a:r>
              <a:rPr lang="en-US" sz="4400">
                <a:solidFill>
                  <a:srgbClr val="404040"/>
                </a:solidFill>
              </a:rPr>
              <a:t>Hops</a:t>
            </a:r>
            <a:endParaRPr/>
          </a:p>
        </p:txBody>
      </p:sp>
      <p:pic>
        <p:nvPicPr>
          <p:cNvPr id="74" name="Google Shape;74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258937"/>
            <a:ext cx="8537592" cy="4446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