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 rot="10800000">
            <a:off x="-11798300" y="-11796712"/>
            <a:ext cx="11798300" cy="124920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" name="Google Shape;1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518481f96e_0_34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" name="Google Shape;22;g518481f96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518481f96e_0_12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" name="Google Shape;30;g518481f96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518481f96e_0_29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8" name="Google Shape;38;g518481f96e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518481f96e_0_24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4" name="Google Shape;44;g518481f96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518481f96e_0_43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0" name="Google Shape;50;g518481f96e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518481f96e_0_48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6" name="Google Shape;56;g518481f96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18481f96e_0_53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3" name="Google Shape;63;g518481f96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/>
        </p:nvSpPr>
        <p:spPr>
          <a:xfrm>
            <a:off x="695175" y="986400"/>
            <a:ext cx="5034300" cy="24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Oktoberfest (M</a:t>
            </a:r>
            <a:r>
              <a:rPr lang="en-US" sz="7200">
                <a:solidFill>
                  <a:schemeClr val="dk1"/>
                </a:solidFill>
              </a:rPr>
              <a:t>ӓ</a:t>
            </a:r>
            <a:r>
              <a:rPr lang="en-US" sz="7200"/>
              <a:t>rzen)</a:t>
            </a:r>
            <a:endParaRPr sz="7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&amp; Festbier</a:t>
            </a:r>
            <a:endParaRPr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Malt</a:t>
            </a: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Pilsner malt or two row, preferably European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Vienna and/or Munich for maltiness and color, between 10% for Festbier and up to 60% for M</a:t>
            </a:r>
            <a:r>
              <a:rPr b="1" lang="en-US" sz="2250">
                <a:solidFill>
                  <a:schemeClr val="dk1"/>
                </a:solidFill>
                <a:highlight>
                  <a:srgbClr val="FFFFFF"/>
                </a:highlight>
              </a:rPr>
              <a:t>ӓ</a:t>
            </a:r>
            <a:r>
              <a:rPr b="1" lang="en-US" sz="2000">
                <a:solidFill>
                  <a:srgbClr val="404040"/>
                </a:solidFill>
              </a:rPr>
              <a:t>rzen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Crystal/Caramel </a:t>
            </a:r>
            <a:r>
              <a:rPr b="1" lang="en-US" sz="2000">
                <a:solidFill>
                  <a:srgbClr val="404040"/>
                </a:solidFill>
              </a:rPr>
              <a:t>malt </a:t>
            </a:r>
            <a:r>
              <a:rPr b="1" lang="en-US" sz="2000">
                <a:solidFill>
                  <a:srgbClr val="404040"/>
                </a:solidFill>
              </a:rPr>
              <a:t>to add some fruity character and for head retention, 7-9%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Carapils or wheat to fatten a little 3-7%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Some other malts like Amber can be used to darken for Mӓrzen, ~4%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 txBox="1"/>
          <p:nvPr/>
        </p:nvSpPr>
        <p:spPr>
          <a:xfrm>
            <a:off x="6531550" y="5783575"/>
            <a:ext cx="1945800" cy="89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Mӓrzen</a:t>
            </a:r>
            <a:r>
              <a:rPr b="1" lang="en-US"/>
              <a:t>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OG: 1.054 – 1.060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SRM: 8.0 – 17.0</a:t>
            </a:r>
            <a:endParaRPr/>
          </a:p>
        </p:txBody>
      </p:sp>
      <p:sp>
        <p:nvSpPr>
          <p:cNvPr id="27" name="Google Shape;27;p4"/>
          <p:cNvSpPr txBox="1"/>
          <p:nvPr/>
        </p:nvSpPr>
        <p:spPr>
          <a:xfrm>
            <a:off x="4455625" y="5783575"/>
            <a:ext cx="1945800" cy="89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Festbier: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OG: 1.054 – 1.057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SRM: 4.0 – 7.0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Hops</a:t>
            </a:r>
            <a:endParaRPr/>
          </a:p>
        </p:txBody>
      </p:sp>
      <p:sp>
        <p:nvSpPr>
          <p:cNvPr id="33" name="Google Shape;33;p5"/>
          <p:cNvSpPr txBox="1"/>
          <p:nvPr/>
        </p:nvSpPr>
        <p:spPr>
          <a:xfrm>
            <a:off x="1229025" y="1960325"/>
            <a:ext cx="6786000" cy="48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 Continental nobel hops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Hallertau (bittering)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Tettnanger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Spalt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Saaz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New World Hallertau hybrids like Liberty and Mt Hood are often used in homebrew comps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Stay away from citrusy/piney new world hops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5"/>
          <p:cNvSpPr txBox="1"/>
          <p:nvPr/>
        </p:nvSpPr>
        <p:spPr>
          <a:xfrm>
            <a:off x="7552250" y="2829450"/>
            <a:ext cx="1314600" cy="4899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IBUs: 18 – 25</a:t>
            </a:r>
            <a:endParaRPr/>
          </a:p>
        </p:txBody>
      </p:sp>
      <p:sp>
        <p:nvSpPr>
          <p:cNvPr id="35" name="Google Shape;35;p5"/>
          <p:cNvSpPr txBox="1"/>
          <p:nvPr/>
        </p:nvSpPr>
        <p:spPr>
          <a:xfrm>
            <a:off x="7394450" y="4192400"/>
            <a:ext cx="6058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Water</a:t>
            </a:r>
            <a:endParaRPr/>
          </a:p>
        </p:txBody>
      </p:sp>
      <p:sp>
        <p:nvSpPr>
          <p:cNvPr id="41" name="Google Shape;41;p6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 water profile that will balance malt /hops is best, so a .9 to .79 range sulfate to </a:t>
            </a:r>
            <a:r>
              <a:rPr b="1" lang="en-US" sz="2000">
                <a:solidFill>
                  <a:srgbClr val="404040"/>
                </a:solidFill>
              </a:rPr>
              <a:t>chloride ratio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For 10 gallons of RO water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1 gram Gypsum (as low as .25 grams to accent some maltiness)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4 grams Epsom Salt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5 grams Calcium Chloride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2 grams Baking Soda</a:t>
            </a:r>
            <a:endParaRPr b="1" sz="2000">
              <a:solidFill>
                <a:srgbClr val="404040"/>
              </a:solidFill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04040"/>
              </a:solidFill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Yeast</a:t>
            </a:r>
            <a:endParaRPr/>
          </a:p>
        </p:txBody>
      </p:sp>
      <p:sp>
        <p:nvSpPr>
          <p:cNvPr id="47" name="Google Shape;47;p7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Any Bavarian strain that produces malt accented beer.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Ferment in low temps like lager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WhiteLabs WLP820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Brewing</a:t>
            </a:r>
            <a:endParaRPr/>
          </a:p>
        </p:txBody>
      </p:sp>
      <p:sp>
        <p:nvSpPr>
          <p:cNvPr id="53" name="Google Shape;53;p8"/>
          <p:cNvSpPr txBox="1"/>
          <p:nvPr/>
        </p:nvSpPr>
        <p:spPr>
          <a:xfrm>
            <a:off x="1144900" y="2381050"/>
            <a:ext cx="6964800" cy="4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Low temp mash 149F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You want it dry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Long boil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90 min often suggested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DMS is a concern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Watch the pH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Aerate well, pitch a healthy starter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Fermentation</a:t>
            </a:r>
            <a:endParaRPr/>
          </a:p>
        </p:txBody>
      </p:sp>
      <p:sp>
        <p:nvSpPr>
          <p:cNvPr id="59" name="Google Shape;59;p9"/>
          <p:cNvSpPr txBox="1"/>
          <p:nvPr/>
        </p:nvSpPr>
        <p:spPr>
          <a:xfrm>
            <a:off x="1144900" y="2381050"/>
            <a:ext cx="7048800" cy="44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Temperature control is key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Primary ferment at 50F no higher than 57F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Ramp up towards end of fermentation to 68F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Make sure fermented out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DMS but also Diacetyl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Better to lager but not required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Cool to 33F to 38F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 month is great, a week helps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6773850" y="5627375"/>
            <a:ext cx="1756500" cy="4689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FG: 1.007 – 1.011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Clarify</a:t>
            </a:r>
            <a:endParaRPr/>
          </a:p>
        </p:txBody>
      </p:sp>
      <p:sp>
        <p:nvSpPr>
          <p:cNvPr id="66" name="Google Shape;66;p10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Any trick in your arsenal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Vorlauf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Kettle fine with Whirlflock or Irish Moss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During fermentation use Clarity ferm (helps with cold haze)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Post fermentation </a:t>
            </a:r>
            <a:r>
              <a:rPr b="1" lang="en-US" sz="2000">
                <a:solidFill>
                  <a:srgbClr val="404040"/>
                </a:solidFill>
              </a:rPr>
              <a:t>clarifier</a:t>
            </a:r>
            <a:r>
              <a:rPr b="1" lang="en-US" sz="2000">
                <a:solidFill>
                  <a:srgbClr val="404040"/>
                </a:solidFill>
              </a:rPr>
              <a:t> use Gelatine or Biofine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Filtering helps but most home brewers don’t have the setup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/>
        </p:nvSpPr>
        <p:spPr>
          <a:xfrm>
            <a:off x="3842212" y="2938500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