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 name="Shape 2"/>
        <p:cNvGrpSpPr/>
        <p:nvPr/>
      </p:nvGrpSpPr>
      <p:grpSpPr>
        <a:xfrm>
          <a:off x="0" y="0"/>
          <a:ext cx="0" cy="0"/>
          <a:chOff x="0" y="0"/>
          <a:chExt cx="0" cy="0"/>
        </a:xfrm>
      </p:grpSpPr>
      <p:sp>
        <p:nvSpPr>
          <p:cNvPr id="3" name="Google Shape;3;n"/>
          <p:cNvSpPr/>
          <p:nvPr>
            <p:ph idx="2" type="sldImg"/>
          </p:nvPr>
        </p:nvSpPr>
        <p:spPr>
          <a:xfrm rot="10800000">
            <a:off x="-11798300" y="-11796712"/>
            <a:ext cx="11798300" cy="1249203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685800" y="4343400"/>
            <a:ext cx="5484812" cy="411321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 name="Shape 15"/>
        <p:cNvGrpSpPr/>
        <p:nvPr/>
      </p:nvGrpSpPr>
      <p:grpSpPr>
        <a:xfrm>
          <a:off x="0" y="0"/>
          <a:ext cx="0" cy="0"/>
          <a:chOff x="0" y="0"/>
          <a:chExt cx="0" cy="0"/>
        </a:xfrm>
      </p:grpSpPr>
      <p:sp>
        <p:nvSpPr>
          <p:cNvPr id="16" name="Google Shape;16;p1:notes"/>
          <p:cNvSpPr/>
          <p:nvPr>
            <p:ph idx="2" type="sldImg"/>
          </p:nvPr>
        </p:nvSpPr>
        <p:spPr>
          <a:xfrm>
            <a:off x="2143125" y="695325"/>
            <a:ext cx="257175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7" name="Google Shape;17;p1: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 name="Shape 20"/>
        <p:cNvGrpSpPr/>
        <p:nvPr/>
      </p:nvGrpSpPr>
      <p:grpSpPr>
        <a:xfrm>
          <a:off x="0" y="0"/>
          <a:ext cx="0" cy="0"/>
          <a:chOff x="0" y="0"/>
          <a:chExt cx="0" cy="0"/>
        </a:xfrm>
      </p:grpSpPr>
      <p:sp>
        <p:nvSpPr>
          <p:cNvPr id="21" name="Google Shape;21;g5cea9c2834_0_20: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2" name="Google Shape;22;g5cea9c2834_0_20: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 name="Shape 28"/>
        <p:cNvGrpSpPr/>
        <p:nvPr/>
      </p:nvGrpSpPr>
      <p:grpSpPr>
        <a:xfrm>
          <a:off x="0" y="0"/>
          <a:ext cx="0" cy="0"/>
          <a:chOff x="0" y="0"/>
          <a:chExt cx="0" cy="0"/>
        </a:xfrm>
      </p:grpSpPr>
      <p:sp>
        <p:nvSpPr>
          <p:cNvPr id="29" name="Google Shape;29;g5cea9c2834_0_7: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0" name="Google Shape;30;g5cea9c2834_0_7: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 name="Shape 34"/>
        <p:cNvGrpSpPr/>
        <p:nvPr/>
      </p:nvGrpSpPr>
      <p:grpSpPr>
        <a:xfrm>
          <a:off x="0" y="0"/>
          <a:ext cx="0" cy="0"/>
          <a:chOff x="0" y="0"/>
          <a:chExt cx="0" cy="0"/>
        </a:xfrm>
      </p:grpSpPr>
      <p:sp>
        <p:nvSpPr>
          <p:cNvPr id="35" name="Google Shape;35;g627ed05670_0_11: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6" name="Google Shape;36;g627ed05670_0_11: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 name="Shape 40"/>
        <p:cNvGrpSpPr/>
        <p:nvPr/>
      </p:nvGrpSpPr>
      <p:grpSpPr>
        <a:xfrm>
          <a:off x="0" y="0"/>
          <a:ext cx="0" cy="0"/>
          <a:chOff x="0" y="0"/>
          <a:chExt cx="0" cy="0"/>
        </a:xfrm>
      </p:grpSpPr>
      <p:sp>
        <p:nvSpPr>
          <p:cNvPr id="41" name="Google Shape;41;g5cea9c2834_0_30: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2" name="Google Shape;42;g5cea9c2834_0_30: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 name="Shape 47"/>
        <p:cNvGrpSpPr/>
        <p:nvPr/>
      </p:nvGrpSpPr>
      <p:grpSpPr>
        <a:xfrm>
          <a:off x="0" y="0"/>
          <a:ext cx="0" cy="0"/>
          <a:chOff x="0" y="0"/>
          <a:chExt cx="0" cy="0"/>
        </a:xfrm>
      </p:grpSpPr>
      <p:sp>
        <p:nvSpPr>
          <p:cNvPr id="48" name="Google Shape;48;g627ed05670_0_6: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9" name="Google Shape;49;g627ed05670_0_6: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627ed05670_0_25: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6" name="Google Shape;56;g627ed05670_0_25: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27ed05670_0_32: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3" name="Google Shape;63;g627ed05670_0_32: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627ed05670_0_39:notes"/>
          <p:cNvSpPr/>
          <p:nvPr>
            <p:ph idx="2" type="sldImg"/>
          </p:nvPr>
        </p:nvSpPr>
        <p:spPr>
          <a:xfrm>
            <a:off x="2143125" y="695325"/>
            <a:ext cx="25716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0" name="Google Shape;70;g627ed05670_0_39: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3" name="Google Shape;13;p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4" name="Google Shape;14;p2"/>
          <p:cNvSpPr txBox="1"/>
          <p:nvPr>
            <p:ph idx="12" type="sldNum"/>
          </p:nvPr>
        </p:nvSpPr>
        <p:spPr>
          <a:xfrm>
            <a:off x="6553200" y="6245225"/>
            <a:ext cx="2132012" cy="474662"/>
          </a:xfrm>
          <a:prstGeom prst="rect">
            <a:avLst/>
          </a:prstGeom>
          <a:noFill/>
          <a:ln>
            <a:noFill/>
          </a:ln>
        </p:spPr>
        <p:txBody>
          <a:bodyPr anchorCtr="0" anchor="t" bIns="46800" lIns="90000" spcFirstLastPara="1" rIns="90000" wrap="square" tIns="46800">
            <a:noAutofit/>
          </a:bodyPr>
          <a:lstStyle>
            <a:lvl1pPr indent="0" lvl="0" marL="0" marR="0" rtl="0" algn="l">
              <a:lnSpc>
                <a:spcPct val="100000"/>
              </a:lnSpc>
              <a:spcBef>
                <a:spcPts val="0"/>
              </a:spcBef>
              <a:spcAft>
                <a:spcPts val="0"/>
              </a:spcAft>
              <a:buNone/>
              <a:defRPr b="0" i="0" sz="1800" u="non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800" u="non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800" u="non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800" u="non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800" u="non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800" u="non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800" u="non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800" u="non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8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7"/>
            <a:ext cx="8228012" cy="1141412"/>
          </a:xfrm>
          <a:prstGeom prst="rect">
            <a:avLst/>
          </a:prstGeom>
          <a:noFill/>
          <a:ln>
            <a:noFill/>
          </a:ln>
        </p:spPr>
        <p:txBody>
          <a:bodyPr anchorCtr="0" anchor="ctr" bIns="46800" lIns="90000" spcFirstLastPara="1" rIns="90000" wrap="square" tIns="46800">
            <a:noAutofit/>
          </a:bodyPr>
          <a:lstStyle>
            <a:lvl1pPr lvl="0"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8012" cy="4524375"/>
          </a:xfrm>
          <a:prstGeom prst="rect">
            <a:avLst/>
          </a:prstGeom>
          <a:noFill/>
          <a:ln>
            <a:noFill/>
          </a:ln>
        </p:spPr>
        <p:txBody>
          <a:bodyPr anchorCtr="0" anchor="t" bIns="46800" lIns="90000" spcFirstLastPara="1" rIns="90000" wrap="square" tIns="46800">
            <a:noAutofit/>
          </a:bodyPr>
          <a:lstStyle>
            <a:lvl1pPr indent="-228600" lvl="0" marL="457200" marR="0" rtl="0" algn="l">
              <a:lnSpc>
                <a:spcPct val="100000"/>
              </a:lnSpc>
              <a:spcBef>
                <a:spcPts val="80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100000"/>
              </a:lnSpc>
              <a:spcBef>
                <a:spcPts val="700"/>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100000"/>
              </a:lnSpc>
              <a:spcBef>
                <a:spcPts val="600"/>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100000"/>
              </a:lnSpc>
              <a:spcBef>
                <a:spcPts val="50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8" name="Google Shape;8;p1"/>
          <p:cNvSpPr/>
          <p:nvPr/>
        </p:nvSpPr>
        <p:spPr>
          <a:xfrm>
            <a:off x="457200" y="6245225"/>
            <a:ext cx="2133600" cy="476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 name="Google Shape;9;p1"/>
          <p:cNvSpPr/>
          <p:nvPr/>
        </p:nvSpPr>
        <p:spPr>
          <a:xfrm>
            <a:off x="3124200" y="6245225"/>
            <a:ext cx="2895600" cy="476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 name="Google Shape;10;p1"/>
          <p:cNvSpPr txBox="1"/>
          <p:nvPr>
            <p:ph idx="12" type="sldNum"/>
          </p:nvPr>
        </p:nvSpPr>
        <p:spPr>
          <a:xfrm>
            <a:off x="6553200" y="6245225"/>
            <a:ext cx="2132012" cy="474662"/>
          </a:xfrm>
          <a:prstGeom prst="rect">
            <a:avLst/>
          </a:prstGeom>
          <a:noFill/>
          <a:ln>
            <a:noFill/>
          </a:ln>
        </p:spPr>
        <p:txBody>
          <a:bodyPr anchorCtr="0" anchor="t" bIns="46800" lIns="90000" spcFirstLastPara="1" rIns="90000" wrap="square" tIns="46800">
            <a:noAutofit/>
          </a:bodyPr>
          <a:lstStyle>
            <a:lvl1pPr indent="0" lvl="0"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nvSpPr>
        <p:spPr>
          <a:xfrm>
            <a:off x="457200" y="1545900"/>
            <a:ext cx="5260800" cy="1536600"/>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None/>
            </a:pPr>
            <a:r>
              <a:rPr lang="en-US" sz="7200"/>
              <a:t>Oktoberfest</a:t>
            </a:r>
            <a:endParaRPr sz="7200"/>
          </a:p>
          <a:p>
            <a:pPr indent="0" lvl="0" marL="0" marR="0" rtl="0" algn="l">
              <a:lnSpc>
                <a:spcPct val="100000"/>
              </a:lnSpc>
              <a:spcBef>
                <a:spcPts val="0"/>
              </a:spcBef>
              <a:spcAft>
                <a:spcPts val="0"/>
              </a:spcAft>
              <a:buNone/>
            </a:pPr>
            <a:r>
              <a:rPr lang="en-US" sz="7200"/>
              <a:t>Festbier</a:t>
            </a:r>
            <a:endParaRPr sz="7200"/>
          </a:p>
          <a:p>
            <a:pPr indent="0" lvl="0" marL="0" marR="0" rtl="0" algn="l">
              <a:lnSpc>
                <a:spcPct val="100000"/>
              </a:lnSpc>
              <a:spcBef>
                <a:spcPts val="0"/>
              </a:spcBef>
              <a:spcAft>
                <a:spcPts val="0"/>
              </a:spcAft>
              <a:buNone/>
            </a:pPr>
            <a:r>
              <a:t/>
            </a:r>
            <a:endParaRPr sz="7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nvSpPr>
        <p:spPr>
          <a:xfrm>
            <a:off x="250825" y="668325"/>
            <a:ext cx="6268800" cy="981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04040"/>
              </a:buClr>
              <a:buSzPts val="4400"/>
              <a:buFont typeface="Arial"/>
              <a:buNone/>
            </a:pPr>
            <a:r>
              <a:rPr lang="en-US" sz="4400">
                <a:solidFill>
                  <a:srgbClr val="404040"/>
                </a:solidFill>
              </a:rPr>
              <a:t>History of Oktoberfest</a:t>
            </a:r>
            <a:endParaRPr/>
          </a:p>
        </p:txBody>
      </p:sp>
      <p:sp>
        <p:nvSpPr>
          <p:cNvPr id="25" name="Google Shape;25;p4"/>
          <p:cNvSpPr txBox="1"/>
          <p:nvPr/>
        </p:nvSpPr>
        <p:spPr>
          <a:xfrm>
            <a:off x="2875200" y="2487525"/>
            <a:ext cx="6268800" cy="42072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None/>
            </a:pPr>
            <a:r>
              <a:rPr lang="en-US" sz="2000">
                <a:solidFill>
                  <a:srgbClr val="404040"/>
                </a:solidFill>
              </a:rPr>
              <a:t>On October 12, 1810, Prince Ludwig married Princess Therese von Sachsen-Hildburghausen. They celebrated the wedding publicly in Munich and 40,000 people attended. Such a celebration of royalty with the public was previously unheard of and subsequently it became the annual tradition of Oktoberfest. The field where Oktoberfest takes place every year is named Theresienwiese (Therese’s field) in her memory.</a:t>
            </a:r>
            <a:endParaRPr sz="2000">
              <a:solidFill>
                <a:srgbClr val="404040"/>
              </a:solidFill>
            </a:endParaRPr>
          </a:p>
        </p:txBody>
      </p:sp>
      <p:pic>
        <p:nvPicPr>
          <p:cNvPr id="26" name="Google Shape;26;p4"/>
          <p:cNvPicPr preferRelativeResize="0"/>
          <p:nvPr/>
        </p:nvPicPr>
        <p:blipFill>
          <a:blip r:embed="rId4">
            <a:alphaModFix/>
          </a:blip>
          <a:stretch>
            <a:fillRect/>
          </a:stretch>
        </p:blipFill>
        <p:spPr>
          <a:xfrm>
            <a:off x="152400" y="2487525"/>
            <a:ext cx="2987976" cy="4207198"/>
          </a:xfrm>
          <a:prstGeom prst="rect">
            <a:avLst/>
          </a:prstGeom>
          <a:noFill/>
          <a:ln>
            <a:noFill/>
          </a:ln>
        </p:spPr>
      </p:pic>
      <p:sp>
        <p:nvSpPr>
          <p:cNvPr id="27" name="Google Shape;27;p4"/>
          <p:cNvSpPr txBox="1"/>
          <p:nvPr/>
        </p:nvSpPr>
        <p:spPr>
          <a:xfrm>
            <a:off x="1437600" y="1838475"/>
            <a:ext cx="6268800" cy="612300"/>
          </a:xfrm>
          <a:prstGeom prst="rect">
            <a:avLst/>
          </a:prstGeom>
          <a:noFill/>
          <a:ln>
            <a:noFill/>
          </a:ln>
        </p:spPr>
        <p:txBody>
          <a:bodyPr anchorCtr="0" anchor="ctr" bIns="45700" lIns="91425" spcFirstLastPara="1" rIns="91425" wrap="square" tIns="45700">
            <a:noAutofit/>
          </a:bodyPr>
          <a:lstStyle/>
          <a:p>
            <a:pPr indent="0" lvl="0" marL="457200" rtl="0" algn="ctr">
              <a:lnSpc>
                <a:spcPct val="150000"/>
              </a:lnSpc>
              <a:spcBef>
                <a:spcPts val="0"/>
              </a:spcBef>
              <a:spcAft>
                <a:spcPts val="0"/>
              </a:spcAft>
              <a:buClr>
                <a:schemeClr val="dk1"/>
              </a:buClr>
              <a:buSzPts val="1100"/>
              <a:buFont typeface="Arial"/>
              <a:buNone/>
            </a:pPr>
            <a:r>
              <a:rPr b="1" lang="en-US" sz="2400">
                <a:solidFill>
                  <a:srgbClr val="404040"/>
                </a:solidFill>
              </a:rPr>
              <a:t>King Ludwig I of Bavaria</a:t>
            </a:r>
            <a:endParaRPr sz="4400">
              <a:solidFill>
                <a:srgbClr val="40404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 name="Shape 31"/>
        <p:cNvGrpSpPr/>
        <p:nvPr/>
      </p:nvGrpSpPr>
      <p:grpSpPr>
        <a:xfrm>
          <a:off x="0" y="0"/>
          <a:ext cx="0" cy="0"/>
          <a:chOff x="0" y="0"/>
          <a:chExt cx="0" cy="0"/>
        </a:xfrm>
      </p:grpSpPr>
      <p:sp>
        <p:nvSpPr>
          <p:cNvPr id="32" name="Google Shape;32;p5"/>
          <p:cNvSpPr txBox="1"/>
          <p:nvPr/>
        </p:nvSpPr>
        <p:spPr>
          <a:xfrm>
            <a:off x="552200" y="1125525"/>
            <a:ext cx="6731400" cy="1742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4400">
                <a:solidFill>
                  <a:schemeClr val="dk1"/>
                </a:solidFill>
              </a:rPr>
              <a:t>Oktoberfestbier</a:t>
            </a:r>
            <a:endParaRPr sz="4400">
              <a:solidFill>
                <a:schemeClr val="dk1"/>
              </a:solidFill>
            </a:endParaRPr>
          </a:p>
          <a:p>
            <a:pPr indent="0" lvl="0" marL="0" rtl="0" algn="l">
              <a:spcBef>
                <a:spcPts val="0"/>
              </a:spcBef>
              <a:spcAft>
                <a:spcPts val="0"/>
              </a:spcAft>
              <a:buClr>
                <a:schemeClr val="dk1"/>
              </a:buClr>
              <a:buSzPts val="1100"/>
              <a:buFont typeface="Arial"/>
              <a:buNone/>
            </a:pPr>
            <a:r>
              <a:rPr lang="en-US" sz="4400">
                <a:solidFill>
                  <a:schemeClr val="dk1"/>
                </a:solidFill>
              </a:rPr>
              <a:t>Mӓrzen Origins</a:t>
            </a:r>
            <a:endParaRPr sz="4400"/>
          </a:p>
        </p:txBody>
      </p:sp>
      <p:sp>
        <p:nvSpPr>
          <p:cNvPr id="33" name="Google Shape;33;p5"/>
          <p:cNvSpPr txBox="1"/>
          <p:nvPr/>
        </p:nvSpPr>
        <p:spPr>
          <a:xfrm>
            <a:off x="1232025" y="2998475"/>
            <a:ext cx="7626300" cy="3859500"/>
          </a:xfrm>
          <a:prstGeom prst="rect">
            <a:avLst/>
          </a:prstGeom>
          <a:noFill/>
          <a:ln>
            <a:noFill/>
          </a:ln>
        </p:spPr>
        <p:txBody>
          <a:bodyPr anchorCtr="0" anchor="t" bIns="45700" lIns="91425" spcFirstLastPara="1" rIns="91425" wrap="square" tIns="45700">
            <a:noAutofit/>
          </a:bodyPr>
          <a:lstStyle/>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Origin is 100s of years before Oktoberfest</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Brewed in March (Mӓrz) or end of Spring for consuming in the summer months when it was too hot to brew lager</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More hops and higher alcohol to preserve through summer</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Likely the stronger malt character is to balance the increased hops which also led to darker color</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Originally much darker like a Munich Dunkel</a:t>
            </a:r>
            <a:endParaRPr b="1" sz="200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 name="Shape 37"/>
        <p:cNvGrpSpPr/>
        <p:nvPr/>
      </p:nvGrpSpPr>
      <p:grpSpPr>
        <a:xfrm>
          <a:off x="0" y="0"/>
          <a:ext cx="0" cy="0"/>
          <a:chOff x="0" y="0"/>
          <a:chExt cx="0" cy="0"/>
        </a:xfrm>
      </p:grpSpPr>
      <p:sp>
        <p:nvSpPr>
          <p:cNvPr id="38" name="Google Shape;38;p6"/>
          <p:cNvSpPr txBox="1"/>
          <p:nvPr/>
        </p:nvSpPr>
        <p:spPr>
          <a:xfrm>
            <a:off x="552200" y="1125525"/>
            <a:ext cx="6731400" cy="1742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4400">
                <a:solidFill>
                  <a:schemeClr val="dk1"/>
                </a:solidFill>
              </a:rPr>
              <a:t>Oktoberfestbier</a:t>
            </a:r>
            <a:endParaRPr sz="4400">
              <a:solidFill>
                <a:schemeClr val="dk1"/>
              </a:solidFill>
            </a:endParaRPr>
          </a:p>
          <a:p>
            <a:pPr indent="0" lvl="0" marL="0" rtl="0" algn="l">
              <a:spcBef>
                <a:spcPts val="0"/>
              </a:spcBef>
              <a:spcAft>
                <a:spcPts val="0"/>
              </a:spcAft>
              <a:buClr>
                <a:schemeClr val="dk1"/>
              </a:buClr>
              <a:buSzPts val="1100"/>
              <a:buFont typeface="Arial"/>
              <a:buNone/>
            </a:pPr>
            <a:r>
              <a:rPr lang="en-US" sz="4400">
                <a:solidFill>
                  <a:schemeClr val="dk1"/>
                </a:solidFill>
              </a:rPr>
              <a:t>Mӓrzen Changes</a:t>
            </a:r>
            <a:endParaRPr sz="4400"/>
          </a:p>
        </p:txBody>
      </p:sp>
      <p:sp>
        <p:nvSpPr>
          <p:cNvPr id="39" name="Google Shape;39;p6"/>
          <p:cNvSpPr txBox="1"/>
          <p:nvPr/>
        </p:nvSpPr>
        <p:spPr>
          <a:xfrm>
            <a:off x="1232025" y="2998475"/>
            <a:ext cx="7626300" cy="3859500"/>
          </a:xfrm>
          <a:prstGeom prst="rect">
            <a:avLst/>
          </a:prstGeom>
          <a:noFill/>
          <a:ln>
            <a:noFill/>
          </a:ln>
        </p:spPr>
        <p:txBody>
          <a:bodyPr anchorCtr="0" anchor="t" bIns="45700" lIns="91425" spcFirstLastPara="1" rIns="91425" wrap="square" tIns="45700">
            <a:noAutofit/>
          </a:bodyPr>
          <a:lstStyle/>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In 1872 Gabriel Sedlmayr, the head brewer at Franziskaner (now Spatenbräu), decided to lighten the beer to appeal to the greater European trend of lighter, pale lagers</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Originally called Ur-Marzën, “original Marzën”</a:t>
            </a:r>
            <a:endParaRPr b="1" sz="2000">
              <a:solidFill>
                <a:srgbClr val="404040"/>
              </a:solidFill>
            </a:endParaRPr>
          </a:p>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Other Munich breweries quickly followed suit due to popularity</a:t>
            </a:r>
            <a:endParaRPr b="1" sz="2000">
              <a:solidFill>
                <a:srgbClr val="40404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3" name="Shape 43"/>
        <p:cNvGrpSpPr/>
        <p:nvPr/>
      </p:nvGrpSpPr>
      <p:grpSpPr>
        <a:xfrm>
          <a:off x="0" y="0"/>
          <a:ext cx="0" cy="0"/>
          <a:chOff x="0" y="0"/>
          <a:chExt cx="0" cy="0"/>
        </a:xfrm>
      </p:grpSpPr>
      <p:sp>
        <p:nvSpPr>
          <p:cNvPr id="44" name="Google Shape;44;p7"/>
          <p:cNvSpPr txBox="1"/>
          <p:nvPr/>
        </p:nvSpPr>
        <p:spPr>
          <a:xfrm>
            <a:off x="250825" y="1125525"/>
            <a:ext cx="6048000" cy="110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4400"/>
              <a:buFont typeface="Arial"/>
              <a:buNone/>
            </a:pPr>
            <a:r>
              <a:rPr lang="en-US" sz="4400">
                <a:solidFill>
                  <a:srgbClr val="404040"/>
                </a:solidFill>
              </a:rPr>
              <a:t>Oktoberfestbier</a:t>
            </a:r>
            <a:endParaRPr/>
          </a:p>
        </p:txBody>
      </p:sp>
      <p:sp>
        <p:nvSpPr>
          <p:cNvPr id="45" name="Google Shape;45;p7"/>
          <p:cNvSpPr txBox="1"/>
          <p:nvPr/>
        </p:nvSpPr>
        <p:spPr>
          <a:xfrm>
            <a:off x="931950" y="2228975"/>
            <a:ext cx="7048800" cy="3922200"/>
          </a:xfrm>
          <a:prstGeom prst="rect">
            <a:avLst/>
          </a:prstGeom>
          <a:noFill/>
          <a:ln>
            <a:noFill/>
          </a:ln>
        </p:spPr>
        <p:txBody>
          <a:bodyPr anchorCtr="0" anchor="t" bIns="45700" lIns="91425" spcFirstLastPara="1" rIns="91425" wrap="square" tIns="45700">
            <a:noAutofit/>
          </a:bodyPr>
          <a:lstStyle/>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Only 5 Breweries legally brew for Oktoberfest</a:t>
            </a:r>
            <a:endParaRPr b="1" sz="2000">
              <a:solidFill>
                <a:srgbClr val="404040"/>
              </a:solidFill>
            </a:endParaRPr>
          </a:p>
          <a:p>
            <a:pPr indent="-296862" lvl="1" marL="741362" rtl="0" algn="l">
              <a:lnSpc>
                <a:spcPct val="115000"/>
              </a:lnSpc>
              <a:spcBef>
                <a:spcPts val="0"/>
              </a:spcBef>
              <a:spcAft>
                <a:spcPts val="0"/>
              </a:spcAft>
              <a:buClr>
                <a:srgbClr val="44414D"/>
              </a:buClr>
              <a:buSzPts val="1800"/>
              <a:buFont typeface="Arial"/>
              <a:buChar char="❖"/>
            </a:pPr>
            <a:r>
              <a:rPr lang="en-US" sz="1800">
                <a:solidFill>
                  <a:srgbClr val="44414D"/>
                </a:solidFill>
                <a:highlight>
                  <a:srgbClr val="FFFFFF"/>
                </a:highlight>
              </a:rPr>
              <a:t>Augustiner-Bräu</a:t>
            </a:r>
            <a:endParaRPr sz="1800">
              <a:solidFill>
                <a:srgbClr val="44414D"/>
              </a:solidFill>
              <a:highlight>
                <a:srgbClr val="FFFFFF"/>
              </a:highlight>
            </a:endParaRPr>
          </a:p>
          <a:p>
            <a:pPr indent="-296862" lvl="1" marL="741362" rtl="0" algn="l">
              <a:lnSpc>
                <a:spcPct val="115000"/>
              </a:lnSpc>
              <a:spcBef>
                <a:spcPts val="0"/>
              </a:spcBef>
              <a:spcAft>
                <a:spcPts val="0"/>
              </a:spcAft>
              <a:buClr>
                <a:srgbClr val="44414D"/>
              </a:buClr>
              <a:buSzPts val="1800"/>
              <a:buFont typeface="Arial"/>
              <a:buChar char="❖"/>
            </a:pPr>
            <a:r>
              <a:rPr lang="en-US" sz="1800">
                <a:solidFill>
                  <a:srgbClr val="44414D"/>
                </a:solidFill>
                <a:highlight>
                  <a:srgbClr val="FFFFFF"/>
                </a:highlight>
              </a:rPr>
              <a:t>Hacker-Pschorr-Bräu</a:t>
            </a:r>
            <a:endParaRPr sz="1800">
              <a:solidFill>
                <a:srgbClr val="44414D"/>
              </a:solidFill>
              <a:highlight>
                <a:srgbClr val="FFFFFF"/>
              </a:highlight>
            </a:endParaRPr>
          </a:p>
          <a:p>
            <a:pPr indent="-296862" lvl="1" marL="741362" rtl="0" algn="l">
              <a:lnSpc>
                <a:spcPct val="115000"/>
              </a:lnSpc>
              <a:spcBef>
                <a:spcPts val="0"/>
              </a:spcBef>
              <a:spcAft>
                <a:spcPts val="0"/>
              </a:spcAft>
              <a:buClr>
                <a:srgbClr val="44414D"/>
              </a:buClr>
              <a:buSzPts val="1800"/>
              <a:buFont typeface="Arial"/>
              <a:buChar char="❖"/>
            </a:pPr>
            <a:r>
              <a:rPr lang="en-US" sz="1800">
                <a:solidFill>
                  <a:srgbClr val="44414D"/>
                </a:solidFill>
                <a:highlight>
                  <a:srgbClr val="FFFFFF"/>
                </a:highlight>
              </a:rPr>
              <a:t>Löwenbräu</a:t>
            </a:r>
            <a:endParaRPr sz="1800">
              <a:solidFill>
                <a:srgbClr val="44414D"/>
              </a:solidFill>
              <a:highlight>
                <a:srgbClr val="FFFFFF"/>
              </a:highlight>
            </a:endParaRPr>
          </a:p>
          <a:p>
            <a:pPr indent="-296862" lvl="1" marL="741362" rtl="0" algn="l">
              <a:lnSpc>
                <a:spcPct val="115000"/>
              </a:lnSpc>
              <a:spcBef>
                <a:spcPts val="0"/>
              </a:spcBef>
              <a:spcAft>
                <a:spcPts val="0"/>
              </a:spcAft>
              <a:buClr>
                <a:srgbClr val="44414D"/>
              </a:buClr>
              <a:buSzPts val="1800"/>
              <a:buFont typeface="Arial"/>
              <a:buChar char="❖"/>
            </a:pPr>
            <a:r>
              <a:rPr lang="en-US" sz="1800">
                <a:solidFill>
                  <a:srgbClr val="44414D"/>
                </a:solidFill>
                <a:highlight>
                  <a:srgbClr val="FFFFFF"/>
                </a:highlight>
              </a:rPr>
              <a:t>Spatenbräu</a:t>
            </a:r>
            <a:endParaRPr sz="1800">
              <a:solidFill>
                <a:srgbClr val="44414D"/>
              </a:solidFill>
              <a:highlight>
                <a:srgbClr val="FFFFFF"/>
              </a:highlight>
            </a:endParaRPr>
          </a:p>
          <a:p>
            <a:pPr indent="-296862" lvl="1" marL="741362" rtl="0" algn="l">
              <a:lnSpc>
                <a:spcPct val="115000"/>
              </a:lnSpc>
              <a:spcBef>
                <a:spcPts val="0"/>
              </a:spcBef>
              <a:spcAft>
                <a:spcPts val="0"/>
              </a:spcAft>
              <a:buClr>
                <a:srgbClr val="44414D"/>
              </a:buClr>
              <a:buSzPts val="1800"/>
              <a:buFont typeface="Arial"/>
              <a:buChar char="❖"/>
            </a:pPr>
            <a:r>
              <a:rPr lang="en-US" sz="1800">
                <a:solidFill>
                  <a:srgbClr val="44414D"/>
                </a:solidFill>
                <a:highlight>
                  <a:srgbClr val="FFFFFF"/>
                </a:highlight>
              </a:rPr>
              <a:t>Staatliches Hofbräu-München</a:t>
            </a:r>
            <a:endParaRPr sz="1800">
              <a:solidFill>
                <a:srgbClr val="44414D"/>
              </a:solidFill>
              <a:highlight>
                <a:srgbClr val="FFFFFF"/>
              </a:highlight>
            </a:endParaRPr>
          </a:p>
          <a:p>
            <a:pPr indent="-296862" lvl="1" marL="741362" rtl="0" algn="l">
              <a:lnSpc>
                <a:spcPct val="115000"/>
              </a:lnSpc>
              <a:spcBef>
                <a:spcPts val="0"/>
              </a:spcBef>
              <a:spcAft>
                <a:spcPts val="0"/>
              </a:spcAft>
              <a:buClr>
                <a:srgbClr val="44414D"/>
              </a:buClr>
              <a:buSzPts val="1800"/>
              <a:buFont typeface="Noto Sans Symbols"/>
              <a:buChar char="❖"/>
            </a:pPr>
            <a:r>
              <a:t/>
            </a:r>
            <a:endParaRPr sz="1800">
              <a:solidFill>
                <a:srgbClr val="44414D"/>
              </a:solidFill>
              <a:highlight>
                <a:srgbClr val="FFFFFF"/>
              </a:highlight>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Must follow Reinheitsgebot</a:t>
            </a:r>
            <a:endParaRPr b="1" sz="20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Must be minimum of 13.5% Stammwürze (6% ABV)</a:t>
            </a:r>
            <a:endParaRPr b="1" sz="20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Must be brewed within city limits of Munich</a:t>
            </a:r>
            <a:endParaRPr b="1" sz="20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Served in 2 liter steins within festival halls</a:t>
            </a:r>
            <a:endParaRPr b="1" sz="2000">
              <a:solidFill>
                <a:srgbClr val="404040"/>
              </a:solidFill>
            </a:endParaRPr>
          </a:p>
          <a:p>
            <a:pPr indent="0" lvl="0" marL="341312" marR="0" rtl="0" algn="l">
              <a:lnSpc>
                <a:spcPct val="150000"/>
              </a:lnSpc>
              <a:spcBef>
                <a:spcPts val="0"/>
              </a:spcBef>
              <a:spcAft>
                <a:spcPts val="0"/>
              </a:spcAft>
              <a:buNone/>
            </a:pPr>
            <a:r>
              <a:t/>
            </a:r>
            <a:endParaRPr/>
          </a:p>
        </p:txBody>
      </p:sp>
      <p:pic>
        <p:nvPicPr>
          <p:cNvPr id="46" name="Google Shape;46;p7"/>
          <p:cNvPicPr preferRelativeResize="0"/>
          <p:nvPr/>
        </p:nvPicPr>
        <p:blipFill>
          <a:blip r:embed="rId4">
            <a:alphaModFix/>
          </a:blip>
          <a:stretch>
            <a:fillRect/>
          </a:stretch>
        </p:blipFill>
        <p:spPr>
          <a:xfrm>
            <a:off x="5561425" y="2752100"/>
            <a:ext cx="3259474" cy="217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8"/>
          <p:cNvSpPr txBox="1"/>
          <p:nvPr/>
        </p:nvSpPr>
        <p:spPr>
          <a:xfrm>
            <a:off x="250825" y="1125525"/>
            <a:ext cx="7194900" cy="110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4400"/>
              <a:buFont typeface="Arial"/>
              <a:buNone/>
            </a:pPr>
            <a:r>
              <a:rPr lang="en-US" sz="4400">
                <a:solidFill>
                  <a:srgbClr val="404040"/>
                </a:solidFill>
              </a:rPr>
              <a:t>F</a:t>
            </a:r>
            <a:r>
              <a:rPr lang="en-US" sz="4400">
                <a:solidFill>
                  <a:srgbClr val="404040"/>
                </a:solidFill>
              </a:rPr>
              <a:t>estbier Further Changes</a:t>
            </a:r>
            <a:endParaRPr/>
          </a:p>
        </p:txBody>
      </p:sp>
      <p:sp>
        <p:nvSpPr>
          <p:cNvPr id="52" name="Google Shape;52;p8"/>
          <p:cNvSpPr txBox="1"/>
          <p:nvPr/>
        </p:nvSpPr>
        <p:spPr>
          <a:xfrm>
            <a:off x="931950" y="2228975"/>
            <a:ext cx="4308000" cy="3922200"/>
          </a:xfrm>
          <a:prstGeom prst="rect">
            <a:avLst/>
          </a:prstGeom>
          <a:noFill/>
          <a:ln>
            <a:noFill/>
          </a:ln>
        </p:spPr>
        <p:txBody>
          <a:bodyPr anchorCtr="0" anchor="t" bIns="45700" lIns="91425" spcFirstLastPara="1" rIns="91425" wrap="square" tIns="45700">
            <a:noAutofit/>
          </a:bodyPr>
          <a:lstStyle/>
          <a:p>
            <a:pPr indent="-341312" lvl="0" marL="341312" marR="0" rtl="0" algn="l">
              <a:lnSpc>
                <a:spcPct val="150000"/>
              </a:lnSpc>
              <a:spcBef>
                <a:spcPts val="0"/>
              </a:spcBef>
              <a:spcAft>
                <a:spcPts val="0"/>
              </a:spcAft>
              <a:buClr>
                <a:srgbClr val="404040"/>
              </a:buClr>
              <a:buSzPts val="2000"/>
              <a:buFont typeface="Noto Sans Symbols"/>
              <a:buChar char="❖"/>
            </a:pPr>
            <a:r>
              <a:rPr b="1" lang="en-US" sz="2000">
                <a:solidFill>
                  <a:srgbClr val="404040"/>
                </a:solidFill>
              </a:rPr>
              <a:t>In 1970’s Paulaner felt the Mӓrzen style was too heavy and decided to make a lighter lower alcohol version</a:t>
            </a:r>
            <a:endParaRPr b="1" sz="18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Alcohol is under 6% ABV</a:t>
            </a:r>
            <a:endParaRPr b="1" sz="20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Lighter golden color with no amber hues</a:t>
            </a:r>
            <a:endParaRPr b="1" sz="2000">
              <a:solidFill>
                <a:srgbClr val="404040"/>
              </a:solidFill>
            </a:endParaRPr>
          </a:p>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Now the standard for serving at festivals but Mӓrzen is still brewed by many brewers </a:t>
            </a:r>
            <a:endParaRPr b="1" sz="2000">
              <a:solidFill>
                <a:srgbClr val="404040"/>
              </a:solidFill>
            </a:endParaRPr>
          </a:p>
          <a:p>
            <a:pPr indent="0" lvl="0" marL="341312" marR="0" rtl="0" algn="l">
              <a:lnSpc>
                <a:spcPct val="150000"/>
              </a:lnSpc>
              <a:spcBef>
                <a:spcPts val="0"/>
              </a:spcBef>
              <a:spcAft>
                <a:spcPts val="0"/>
              </a:spcAft>
              <a:buNone/>
            </a:pPr>
            <a:r>
              <a:t/>
            </a:r>
            <a:endParaRPr/>
          </a:p>
        </p:txBody>
      </p:sp>
      <p:pic>
        <p:nvPicPr>
          <p:cNvPr id="53" name="Google Shape;53;p8"/>
          <p:cNvPicPr preferRelativeResize="0"/>
          <p:nvPr/>
        </p:nvPicPr>
        <p:blipFill>
          <a:blip r:embed="rId4">
            <a:alphaModFix/>
          </a:blip>
          <a:stretch>
            <a:fillRect/>
          </a:stretch>
        </p:blipFill>
        <p:spPr>
          <a:xfrm>
            <a:off x="5097500" y="2493800"/>
            <a:ext cx="3740724" cy="3740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7" name="Shape 57"/>
        <p:cNvGrpSpPr/>
        <p:nvPr/>
      </p:nvGrpSpPr>
      <p:grpSpPr>
        <a:xfrm>
          <a:off x="0" y="0"/>
          <a:ext cx="0" cy="0"/>
          <a:chOff x="0" y="0"/>
          <a:chExt cx="0" cy="0"/>
        </a:xfrm>
      </p:grpSpPr>
      <p:sp>
        <p:nvSpPr>
          <p:cNvPr id="58" name="Google Shape;58;p9"/>
          <p:cNvSpPr txBox="1"/>
          <p:nvPr/>
        </p:nvSpPr>
        <p:spPr>
          <a:xfrm>
            <a:off x="250825" y="1125525"/>
            <a:ext cx="7194900" cy="110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4400"/>
              <a:buFont typeface="Arial"/>
              <a:buNone/>
            </a:pPr>
            <a:r>
              <a:rPr lang="en-US" sz="4400">
                <a:solidFill>
                  <a:srgbClr val="404040"/>
                </a:solidFill>
              </a:rPr>
              <a:t>Interesting Facts</a:t>
            </a:r>
            <a:endParaRPr/>
          </a:p>
        </p:txBody>
      </p:sp>
      <p:sp>
        <p:nvSpPr>
          <p:cNvPr id="59" name="Google Shape;59;p9"/>
          <p:cNvSpPr txBox="1"/>
          <p:nvPr/>
        </p:nvSpPr>
        <p:spPr>
          <a:xfrm>
            <a:off x="931950" y="2228975"/>
            <a:ext cx="7048800" cy="3922200"/>
          </a:xfrm>
          <a:prstGeom prst="rect">
            <a:avLst/>
          </a:prstGeom>
          <a:noFill/>
          <a:ln>
            <a:noFill/>
          </a:ln>
        </p:spPr>
        <p:txBody>
          <a:bodyPr anchorCtr="0" anchor="t" bIns="45700" lIns="91425" spcFirstLastPara="1" rIns="91425" wrap="square" tIns="45700">
            <a:noAutofit/>
          </a:bodyPr>
          <a:lstStyle/>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Oktoberfest attracts roughly 2 million visitors every year</a:t>
            </a:r>
            <a:endParaRPr b="1" sz="2000">
              <a:solidFill>
                <a:srgbClr val="404040"/>
              </a:solidFill>
            </a:endParaRPr>
          </a:p>
          <a:p>
            <a:pPr indent="0" lvl="0" marL="341312" marR="0" rtl="0" algn="l">
              <a:lnSpc>
                <a:spcPct val="150000"/>
              </a:lnSpc>
              <a:spcBef>
                <a:spcPts val="0"/>
              </a:spcBef>
              <a:spcAft>
                <a:spcPts val="0"/>
              </a:spcAft>
              <a:buNone/>
            </a:pPr>
            <a:r>
              <a:t/>
            </a:r>
            <a:endParaRPr/>
          </a:p>
        </p:txBody>
      </p:sp>
      <p:pic>
        <p:nvPicPr>
          <p:cNvPr id="60" name="Google Shape;60;p9"/>
          <p:cNvPicPr preferRelativeResize="0"/>
          <p:nvPr/>
        </p:nvPicPr>
        <p:blipFill>
          <a:blip r:embed="rId4">
            <a:alphaModFix/>
          </a:blip>
          <a:stretch>
            <a:fillRect/>
          </a:stretch>
        </p:blipFill>
        <p:spPr>
          <a:xfrm>
            <a:off x="2262250" y="2726400"/>
            <a:ext cx="5718501" cy="3812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0"/>
          <p:cNvSpPr txBox="1"/>
          <p:nvPr/>
        </p:nvSpPr>
        <p:spPr>
          <a:xfrm>
            <a:off x="250825" y="1125525"/>
            <a:ext cx="7194900" cy="110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4400"/>
              <a:buFont typeface="Arial"/>
              <a:buNone/>
            </a:pPr>
            <a:r>
              <a:rPr lang="en-US" sz="4400">
                <a:solidFill>
                  <a:srgbClr val="404040"/>
                </a:solidFill>
              </a:rPr>
              <a:t>Interesting Facts</a:t>
            </a:r>
            <a:endParaRPr/>
          </a:p>
        </p:txBody>
      </p:sp>
      <p:sp>
        <p:nvSpPr>
          <p:cNvPr id="66" name="Google Shape;66;p10"/>
          <p:cNvSpPr txBox="1"/>
          <p:nvPr/>
        </p:nvSpPr>
        <p:spPr>
          <a:xfrm>
            <a:off x="931950" y="2228975"/>
            <a:ext cx="7048800" cy="3922200"/>
          </a:xfrm>
          <a:prstGeom prst="rect">
            <a:avLst/>
          </a:prstGeom>
          <a:noFill/>
          <a:ln>
            <a:noFill/>
          </a:ln>
        </p:spPr>
        <p:txBody>
          <a:bodyPr anchorCtr="0" anchor="t" bIns="45700" lIns="91425" spcFirstLastPara="1" rIns="91425" wrap="square" tIns="45700">
            <a:noAutofit/>
          </a:bodyPr>
          <a:lstStyle/>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Locals call the festival die Wies'n in their local dialect</a:t>
            </a:r>
            <a:endParaRPr b="1" sz="2000">
              <a:solidFill>
                <a:srgbClr val="404040"/>
              </a:solidFill>
            </a:endParaRPr>
          </a:p>
          <a:p>
            <a:pPr indent="0" lvl="0" marL="341312" marR="0" rtl="0" algn="l">
              <a:lnSpc>
                <a:spcPct val="150000"/>
              </a:lnSpc>
              <a:spcBef>
                <a:spcPts val="0"/>
              </a:spcBef>
              <a:spcAft>
                <a:spcPts val="0"/>
              </a:spcAft>
              <a:buNone/>
            </a:pPr>
            <a:r>
              <a:t/>
            </a:r>
            <a:endParaRPr/>
          </a:p>
        </p:txBody>
      </p:sp>
      <p:pic>
        <p:nvPicPr>
          <p:cNvPr id="67" name="Google Shape;67;p10"/>
          <p:cNvPicPr preferRelativeResize="0"/>
          <p:nvPr/>
        </p:nvPicPr>
        <p:blipFill>
          <a:blip r:embed="rId4">
            <a:alphaModFix/>
          </a:blip>
          <a:stretch>
            <a:fillRect/>
          </a:stretch>
        </p:blipFill>
        <p:spPr>
          <a:xfrm>
            <a:off x="0" y="2998987"/>
            <a:ext cx="9144000" cy="3425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1"/>
          <p:cNvSpPr txBox="1"/>
          <p:nvPr/>
        </p:nvSpPr>
        <p:spPr>
          <a:xfrm>
            <a:off x="250825" y="1125525"/>
            <a:ext cx="7194900" cy="110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4400"/>
              <a:buFont typeface="Arial"/>
              <a:buNone/>
            </a:pPr>
            <a:r>
              <a:rPr lang="en-US" sz="4400">
                <a:solidFill>
                  <a:srgbClr val="404040"/>
                </a:solidFill>
              </a:rPr>
              <a:t>Interesting Facts</a:t>
            </a:r>
            <a:endParaRPr/>
          </a:p>
        </p:txBody>
      </p:sp>
      <p:sp>
        <p:nvSpPr>
          <p:cNvPr id="73" name="Google Shape;73;p11"/>
          <p:cNvSpPr txBox="1"/>
          <p:nvPr/>
        </p:nvSpPr>
        <p:spPr>
          <a:xfrm>
            <a:off x="931950" y="2228975"/>
            <a:ext cx="7048800" cy="3922200"/>
          </a:xfrm>
          <a:prstGeom prst="rect">
            <a:avLst/>
          </a:prstGeom>
          <a:noFill/>
          <a:ln>
            <a:noFill/>
          </a:ln>
        </p:spPr>
        <p:txBody>
          <a:bodyPr anchorCtr="0" anchor="t" bIns="45700" lIns="91425" spcFirstLastPara="1" rIns="91425" wrap="square" tIns="45700">
            <a:noAutofit/>
          </a:bodyPr>
          <a:lstStyle/>
          <a:p>
            <a:pPr indent="-341312" lvl="0" marL="341312" rtl="0" algn="l">
              <a:lnSpc>
                <a:spcPct val="150000"/>
              </a:lnSpc>
              <a:spcBef>
                <a:spcPts val="0"/>
              </a:spcBef>
              <a:spcAft>
                <a:spcPts val="0"/>
              </a:spcAft>
              <a:buClr>
                <a:srgbClr val="404040"/>
              </a:buClr>
              <a:buSzPts val="2000"/>
              <a:buFont typeface="Noto Sans Symbols"/>
              <a:buChar char="❖"/>
            </a:pPr>
            <a:r>
              <a:rPr b="1" lang="en-US" sz="2000">
                <a:solidFill>
                  <a:srgbClr val="404040"/>
                </a:solidFill>
              </a:rPr>
              <a:t>Many other beer festivals in Germany, including Volksfest in Stuttgart, the second largest</a:t>
            </a:r>
            <a:endParaRPr b="1" sz="2000">
              <a:solidFill>
                <a:srgbClr val="404040"/>
              </a:solidFill>
            </a:endParaRPr>
          </a:p>
          <a:p>
            <a:pPr indent="0" lvl="0" marL="341312" marR="0" rtl="0" algn="l">
              <a:lnSpc>
                <a:spcPct val="150000"/>
              </a:lnSpc>
              <a:spcBef>
                <a:spcPts val="0"/>
              </a:spcBef>
              <a:spcAft>
                <a:spcPts val="0"/>
              </a:spcAft>
              <a:buNone/>
            </a:pPr>
            <a:r>
              <a:t/>
            </a:r>
            <a:endParaRPr/>
          </a:p>
        </p:txBody>
      </p:sp>
      <p:pic>
        <p:nvPicPr>
          <p:cNvPr id="74" name="Google Shape;74;p11"/>
          <p:cNvPicPr preferRelativeResize="0"/>
          <p:nvPr/>
        </p:nvPicPr>
        <p:blipFill>
          <a:blip r:embed="rId4">
            <a:alphaModFix/>
          </a:blip>
          <a:stretch>
            <a:fillRect/>
          </a:stretch>
        </p:blipFill>
        <p:spPr>
          <a:xfrm>
            <a:off x="1787658" y="3197450"/>
            <a:ext cx="5568684" cy="3257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