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4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2D200454-40CA-4A62-9FC3-DE9A4176ACB9}">
      <p15:notesGuideLst>
        <p15:guide id="1" orient="horz" pos="2880">
          <p15:clr>
            <a:srgbClr val="000000"/>
          </p15:clr>
        </p15:guide>
        <p15:guide id="2" pos="2160">
          <p15:clr>
            <a:srgbClr val="000000"/>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F460A66D-7704-40B7-AD7D-3FD22C7EC55A}">
  <a:tblStyle styleId="{F460A66D-7704-40B7-AD7D-3FD22C7EC55A}"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 name="Shape 2"/>
        <p:cNvGrpSpPr/>
        <p:nvPr/>
      </p:nvGrpSpPr>
      <p:grpSpPr>
        <a:xfrm>
          <a:off x="0" y="0"/>
          <a:ext cx="0" cy="0"/>
          <a:chOff x="0" y="0"/>
          <a:chExt cx="0" cy="0"/>
        </a:xfrm>
      </p:grpSpPr>
      <p:sp>
        <p:nvSpPr>
          <p:cNvPr id="3" name="Google Shape;3;n"/>
          <p:cNvSpPr/>
          <p:nvPr>
            <p:ph idx="2" type="sldImg"/>
          </p:nvPr>
        </p:nvSpPr>
        <p:spPr>
          <a:xfrm rot="10800000">
            <a:off x="-11798300" y="-11796712"/>
            <a:ext cx="11798300" cy="12492037"/>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685800" y="4343400"/>
            <a:ext cx="5484812" cy="4113212"/>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 name="Shape 15"/>
        <p:cNvGrpSpPr/>
        <p:nvPr/>
      </p:nvGrpSpPr>
      <p:grpSpPr>
        <a:xfrm>
          <a:off x="0" y="0"/>
          <a:ext cx="0" cy="0"/>
          <a:chOff x="0" y="0"/>
          <a:chExt cx="0" cy="0"/>
        </a:xfrm>
      </p:grpSpPr>
      <p:sp>
        <p:nvSpPr>
          <p:cNvPr id="16" name="Google Shape;16;p1:notes"/>
          <p:cNvSpPr/>
          <p:nvPr>
            <p:ph idx="2" type="sldImg"/>
          </p:nvPr>
        </p:nvSpPr>
        <p:spPr>
          <a:xfrm>
            <a:off x="2143125" y="695325"/>
            <a:ext cx="257175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17" name="Google Shape;17;p1:notes"/>
          <p:cNvSpPr txBox="1"/>
          <p:nvPr>
            <p:ph idx="1" type="body"/>
          </p:nvPr>
        </p:nvSpPr>
        <p:spPr>
          <a:xfrm>
            <a:off x="685800" y="4343400"/>
            <a:ext cx="5486400" cy="41148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0" i="0" sz="1800" u="none" cap="none" strike="noStrike"/>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g518481f96e_0_12:notes"/>
          <p:cNvSpPr/>
          <p:nvPr>
            <p:ph idx="2" type="sldImg"/>
          </p:nvPr>
        </p:nvSpPr>
        <p:spPr>
          <a:xfrm>
            <a:off x="2143125" y="695325"/>
            <a:ext cx="25716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70" name="Google Shape;70;g518481f96e_0_12:notes"/>
          <p:cNvSpPr txBox="1"/>
          <p:nvPr>
            <p:ph idx="1" type="body"/>
          </p:nvPr>
        </p:nvSpPr>
        <p:spPr>
          <a:xfrm>
            <a:off x="685800" y="4343400"/>
            <a:ext cx="5486400" cy="41148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0" i="0" sz="1800" u="none" cap="none" strike="noStrike"/>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Google Shape;76;g518481f96e_0_29:notes"/>
          <p:cNvSpPr/>
          <p:nvPr>
            <p:ph idx="2" type="sldImg"/>
          </p:nvPr>
        </p:nvSpPr>
        <p:spPr>
          <a:xfrm>
            <a:off x="2143125" y="695325"/>
            <a:ext cx="25716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77" name="Google Shape;77;g518481f96e_0_29:notes"/>
          <p:cNvSpPr txBox="1"/>
          <p:nvPr>
            <p:ph idx="1" type="body"/>
          </p:nvPr>
        </p:nvSpPr>
        <p:spPr>
          <a:xfrm>
            <a:off x="685800" y="4343400"/>
            <a:ext cx="5486400" cy="41148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0" i="0" sz="1800" u="none" cap="none" strike="noStrike"/>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g6334890dba_3_53:notes"/>
          <p:cNvSpPr/>
          <p:nvPr>
            <p:ph idx="2" type="sldImg"/>
          </p:nvPr>
        </p:nvSpPr>
        <p:spPr>
          <a:xfrm>
            <a:off x="2143125" y="695325"/>
            <a:ext cx="25716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83" name="Google Shape;83;g6334890dba_3_53:notes"/>
          <p:cNvSpPr txBox="1"/>
          <p:nvPr>
            <p:ph idx="1" type="body"/>
          </p:nvPr>
        </p:nvSpPr>
        <p:spPr>
          <a:xfrm>
            <a:off x="685800" y="4343400"/>
            <a:ext cx="5486400" cy="41148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0" i="0" sz="1800" u="none" cap="none" strike="noStrike"/>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g518481f96e_0_43:notes"/>
          <p:cNvSpPr/>
          <p:nvPr>
            <p:ph idx="2" type="sldImg"/>
          </p:nvPr>
        </p:nvSpPr>
        <p:spPr>
          <a:xfrm>
            <a:off x="2143125" y="695325"/>
            <a:ext cx="25716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89" name="Google Shape;89;g518481f96e_0_43:notes"/>
          <p:cNvSpPr txBox="1"/>
          <p:nvPr>
            <p:ph idx="1" type="body"/>
          </p:nvPr>
        </p:nvSpPr>
        <p:spPr>
          <a:xfrm>
            <a:off x="685800" y="4343400"/>
            <a:ext cx="5486400" cy="41148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0" i="0" sz="1800" u="none" cap="none" strike="noStrike"/>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g6334890dba_3_64:notes"/>
          <p:cNvSpPr/>
          <p:nvPr>
            <p:ph idx="2" type="sldImg"/>
          </p:nvPr>
        </p:nvSpPr>
        <p:spPr>
          <a:xfrm>
            <a:off x="2143125" y="695325"/>
            <a:ext cx="25716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95" name="Google Shape;95;g6334890dba_3_64:notes"/>
          <p:cNvSpPr txBox="1"/>
          <p:nvPr>
            <p:ph idx="1" type="body"/>
          </p:nvPr>
        </p:nvSpPr>
        <p:spPr>
          <a:xfrm>
            <a:off x="685800" y="4343400"/>
            <a:ext cx="5486400" cy="41148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0" i="0" sz="1800" u="none" cap="none" strike="noStrike"/>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g6334890dba_3_69:notes"/>
          <p:cNvSpPr/>
          <p:nvPr>
            <p:ph idx="2" type="sldImg"/>
          </p:nvPr>
        </p:nvSpPr>
        <p:spPr>
          <a:xfrm>
            <a:off x="2143125" y="695325"/>
            <a:ext cx="25716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101" name="Google Shape;101;g6334890dba_3_69:notes"/>
          <p:cNvSpPr txBox="1"/>
          <p:nvPr>
            <p:ph idx="1" type="body"/>
          </p:nvPr>
        </p:nvSpPr>
        <p:spPr>
          <a:xfrm>
            <a:off x="685800" y="4343400"/>
            <a:ext cx="5486400" cy="41148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0" i="0" sz="1800" u="none" cap="none" strike="noStrike"/>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g6334890dba_3_75:notes"/>
          <p:cNvSpPr/>
          <p:nvPr>
            <p:ph idx="2" type="sldImg"/>
          </p:nvPr>
        </p:nvSpPr>
        <p:spPr>
          <a:xfrm>
            <a:off x="2143125" y="695325"/>
            <a:ext cx="25716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109" name="Google Shape;109;g6334890dba_3_75:notes"/>
          <p:cNvSpPr txBox="1"/>
          <p:nvPr>
            <p:ph idx="1" type="body"/>
          </p:nvPr>
        </p:nvSpPr>
        <p:spPr>
          <a:xfrm>
            <a:off x="685800" y="4343400"/>
            <a:ext cx="5486400" cy="41148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0" i="0" sz="1800" u="none" cap="none" strike="noStrike"/>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g6334890dba_3_92:notes"/>
          <p:cNvSpPr/>
          <p:nvPr>
            <p:ph idx="2" type="sldImg"/>
          </p:nvPr>
        </p:nvSpPr>
        <p:spPr>
          <a:xfrm>
            <a:off x="2143125" y="695325"/>
            <a:ext cx="25716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115" name="Google Shape;115;g6334890dba_3_92:notes"/>
          <p:cNvSpPr txBox="1"/>
          <p:nvPr>
            <p:ph idx="1" type="body"/>
          </p:nvPr>
        </p:nvSpPr>
        <p:spPr>
          <a:xfrm>
            <a:off x="685800" y="4343400"/>
            <a:ext cx="5486400" cy="41148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0" i="0" sz="1800" u="none" cap="none" strike="noStrike"/>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g6334890dba_3_86:notes"/>
          <p:cNvSpPr/>
          <p:nvPr>
            <p:ph idx="2" type="sldImg"/>
          </p:nvPr>
        </p:nvSpPr>
        <p:spPr>
          <a:xfrm>
            <a:off x="2143125" y="695325"/>
            <a:ext cx="25716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121" name="Google Shape;121;g6334890dba_3_86:notes"/>
          <p:cNvSpPr txBox="1"/>
          <p:nvPr>
            <p:ph idx="1" type="body"/>
          </p:nvPr>
        </p:nvSpPr>
        <p:spPr>
          <a:xfrm>
            <a:off x="685800" y="4343400"/>
            <a:ext cx="5486400" cy="41148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0" i="0" sz="1800" u="none" cap="none" strike="noStrike"/>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g6334890dba_3_97:notes"/>
          <p:cNvSpPr/>
          <p:nvPr>
            <p:ph idx="2" type="sldImg"/>
          </p:nvPr>
        </p:nvSpPr>
        <p:spPr>
          <a:xfrm>
            <a:off x="2143125" y="695325"/>
            <a:ext cx="25716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127" name="Google Shape;127;g6334890dba_3_97:notes"/>
          <p:cNvSpPr txBox="1"/>
          <p:nvPr>
            <p:ph idx="1" type="body"/>
          </p:nvPr>
        </p:nvSpPr>
        <p:spPr>
          <a:xfrm>
            <a:off x="685800" y="4343400"/>
            <a:ext cx="5486400" cy="41148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0" i="0" sz="1800" u="none" cap="none" strike="noStrike"/>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 name="Shape 20"/>
        <p:cNvGrpSpPr/>
        <p:nvPr/>
      </p:nvGrpSpPr>
      <p:grpSpPr>
        <a:xfrm>
          <a:off x="0" y="0"/>
          <a:ext cx="0" cy="0"/>
          <a:chOff x="0" y="0"/>
          <a:chExt cx="0" cy="0"/>
        </a:xfrm>
      </p:grpSpPr>
      <p:sp>
        <p:nvSpPr>
          <p:cNvPr id="21" name="Google Shape;21;g6334890dba_3_21:notes"/>
          <p:cNvSpPr/>
          <p:nvPr>
            <p:ph idx="2" type="sldImg"/>
          </p:nvPr>
        </p:nvSpPr>
        <p:spPr>
          <a:xfrm>
            <a:off x="2143125" y="695325"/>
            <a:ext cx="25716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22" name="Google Shape;22;g6334890dba_3_21:notes"/>
          <p:cNvSpPr txBox="1"/>
          <p:nvPr>
            <p:ph idx="1" type="body"/>
          </p:nvPr>
        </p:nvSpPr>
        <p:spPr>
          <a:xfrm>
            <a:off x="685800" y="4343400"/>
            <a:ext cx="5486400" cy="41148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0" i="0" sz="1800" u="none" cap="none" strike="noStrike"/>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Google Shape;133;g6334890dba_3_105:notes"/>
          <p:cNvSpPr/>
          <p:nvPr>
            <p:ph idx="2" type="sldImg"/>
          </p:nvPr>
        </p:nvSpPr>
        <p:spPr>
          <a:xfrm>
            <a:off x="2143125" y="695325"/>
            <a:ext cx="25716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134" name="Google Shape;134;g6334890dba_3_105:notes"/>
          <p:cNvSpPr txBox="1"/>
          <p:nvPr>
            <p:ph idx="1" type="body"/>
          </p:nvPr>
        </p:nvSpPr>
        <p:spPr>
          <a:xfrm>
            <a:off x="685800" y="4343400"/>
            <a:ext cx="5486400" cy="41148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0" i="0" sz="1800" u="none" cap="none" strike="noStrike"/>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Google Shape;140;g6334890dba_3_119:notes"/>
          <p:cNvSpPr/>
          <p:nvPr>
            <p:ph idx="2" type="sldImg"/>
          </p:nvPr>
        </p:nvSpPr>
        <p:spPr>
          <a:xfrm>
            <a:off x="2143125" y="695325"/>
            <a:ext cx="25716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141" name="Google Shape;141;g6334890dba_3_119:notes"/>
          <p:cNvSpPr txBox="1"/>
          <p:nvPr>
            <p:ph idx="1" type="body"/>
          </p:nvPr>
        </p:nvSpPr>
        <p:spPr>
          <a:xfrm>
            <a:off x="685800" y="4343400"/>
            <a:ext cx="5486400" cy="41148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0" i="0" sz="1800" u="none" cap="none" strike="noStrike"/>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Google Shape;148;g6334890dba_3_126:notes"/>
          <p:cNvSpPr/>
          <p:nvPr>
            <p:ph idx="2" type="sldImg"/>
          </p:nvPr>
        </p:nvSpPr>
        <p:spPr>
          <a:xfrm>
            <a:off x="2143125" y="695325"/>
            <a:ext cx="25716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149" name="Google Shape;149;g6334890dba_3_126:notes"/>
          <p:cNvSpPr txBox="1"/>
          <p:nvPr>
            <p:ph idx="1" type="body"/>
          </p:nvPr>
        </p:nvSpPr>
        <p:spPr>
          <a:xfrm>
            <a:off x="685800" y="4343400"/>
            <a:ext cx="5486400" cy="41148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0" i="0" sz="1800" u="none" cap="none" strike="noStrike"/>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Google Shape;156;g518481f96e_0_53:notes"/>
          <p:cNvSpPr/>
          <p:nvPr>
            <p:ph idx="2" type="sldImg"/>
          </p:nvPr>
        </p:nvSpPr>
        <p:spPr>
          <a:xfrm>
            <a:off x="2143125" y="695325"/>
            <a:ext cx="25716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157" name="Google Shape;157;g518481f96e_0_53:notes"/>
          <p:cNvSpPr txBox="1"/>
          <p:nvPr>
            <p:ph idx="1" type="body"/>
          </p:nvPr>
        </p:nvSpPr>
        <p:spPr>
          <a:xfrm>
            <a:off x="685800" y="4343400"/>
            <a:ext cx="5486400" cy="41148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0" i="0" sz="1800" u="none" cap="none" strike="noStrike"/>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Google Shape;162;g518481f96e_0_34:notes"/>
          <p:cNvSpPr/>
          <p:nvPr>
            <p:ph idx="2" type="sldImg"/>
          </p:nvPr>
        </p:nvSpPr>
        <p:spPr>
          <a:xfrm>
            <a:off x="2143125" y="695325"/>
            <a:ext cx="25716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163" name="Google Shape;163;g518481f96e_0_34:notes"/>
          <p:cNvSpPr txBox="1"/>
          <p:nvPr>
            <p:ph idx="1" type="body"/>
          </p:nvPr>
        </p:nvSpPr>
        <p:spPr>
          <a:xfrm>
            <a:off x="685800" y="4343400"/>
            <a:ext cx="5486400" cy="41148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0" i="0" sz="1800" u="none" cap="none" strike="noStrike"/>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Google Shape;168;p3:notes"/>
          <p:cNvSpPr/>
          <p:nvPr>
            <p:ph idx="2" type="sldImg"/>
          </p:nvPr>
        </p:nvSpPr>
        <p:spPr>
          <a:xfrm>
            <a:off x="2143125" y="695325"/>
            <a:ext cx="257175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169" name="Google Shape;169;p3:notes"/>
          <p:cNvSpPr txBox="1"/>
          <p:nvPr>
            <p:ph idx="1" type="body"/>
          </p:nvPr>
        </p:nvSpPr>
        <p:spPr>
          <a:xfrm>
            <a:off x="685800" y="4343400"/>
            <a:ext cx="5486400" cy="41148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0" i="0" sz="1800" u="none" cap="none" strike="noStrike"/>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 name="Shape 26"/>
        <p:cNvGrpSpPr/>
        <p:nvPr/>
      </p:nvGrpSpPr>
      <p:grpSpPr>
        <a:xfrm>
          <a:off x="0" y="0"/>
          <a:ext cx="0" cy="0"/>
          <a:chOff x="0" y="0"/>
          <a:chExt cx="0" cy="0"/>
        </a:xfrm>
      </p:grpSpPr>
      <p:sp>
        <p:nvSpPr>
          <p:cNvPr id="27" name="Google Shape;27;g6334890dba_3_26:notes"/>
          <p:cNvSpPr/>
          <p:nvPr>
            <p:ph idx="2" type="sldImg"/>
          </p:nvPr>
        </p:nvSpPr>
        <p:spPr>
          <a:xfrm>
            <a:off x="2143125" y="695325"/>
            <a:ext cx="25716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28" name="Google Shape;28;g6334890dba_3_26:notes"/>
          <p:cNvSpPr txBox="1"/>
          <p:nvPr>
            <p:ph idx="1" type="body"/>
          </p:nvPr>
        </p:nvSpPr>
        <p:spPr>
          <a:xfrm>
            <a:off x="685800" y="4343400"/>
            <a:ext cx="5486400" cy="41148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0" i="0" sz="1800" u="none" cap="none" strike="noStrike"/>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 name="Shape 32"/>
        <p:cNvGrpSpPr/>
        <p:nvPr/>
      </p:nvGrpSpPr>
      <p:grpSpPr>
        <a:xfrm>
          <a:off x="0" y="0"/>
          <a:ext cx="0" cy="0"/>
          <a:chOff x="0" y="0"/>
          <a:chExt cx="0" cy="0"/>
        </a:xfrm>
      </p:grpSpPr>
      <p:sp>
        <p:nvSpPr>
          <p:cNvPr id="33" name="Google Shape;33;g6334890dba_3_32:notes"/>
          <p:cNvSpPr/>
          <p:nvPr>
            <p:ph idx="2" type="sldImg"/>
          </p:nvPr>
        </p:nvSpPr>
        <p:spPr>
          <a:xfrm>
            <a:off x="2143125" y="695325"/>
            <a:ext cx="25716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34" name="Google Shape;34;g6334890dba_3_32:notes"/>
          <p:cNvSpPr txBox="1"/>
          <p:nvPr>
            <p:ph idx="1" type="body"/>
          </p:nvPr>
        </p:nvSpPr>
        <p:spPr>
          <a:xfrm>
            <a:off x="685800" y="4343400"/>
            <a:ext cx="5486400" cy="41148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0" i="0" sz="1800" u="none" cap="none" strike="noStrike"/>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 name="Shape 38"/>
        <p:cNvGrpSpPr/>
        <p:nvPr/>
      </p:nvGrpSpPr>
      <p:grpSpPr>
        <a:xfrm>
          <a:off x="0" y="0"/>
          <a:ext cx="0" cy="0"/>
          <a:chOff x="0" y="0"/>
          <a:chExt cx="0" cy="0"/>
        </a:xfrm>
      </p:grpSpPr>
      <p:sp>
        <p:nvSpPr>
          <p:cNvPr id="39" name="Google Shape;39;g6334890dba_3_0:notes"/>
          <p:cNvSpPr/>
          <p:nvPr>
            <p:ph idx="2" type="sldImg"/>
          </p:nvPr>
        </p:nvSpPr>
        <p:spPr>
          <a:xfrm>
            <a:off x="2143125" y="695325"/>
            <a:ext cx="25716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40" name="Google Shape;40;g6334890dba_3_0:notes"/>
          <p:cNvSpPr txBox="1"/>
          <p:nvPr>
            <p:ph idx="1" type="body"/>
          </p:nvPr>
        </p:nvSpPr>
        <p:spPr>
          <a:xfrm>
            <a:off x="685800" y="4343400"/>
            <a:ext cx="5486400" cy="41148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0" i="0" sz="1800" u="none" cap="none" strike="noStrike"/>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 name="Shape 44"/>
        <p:cNvGrpSpPr/>
        <p:nvPr/>
      </p:nvGrpSpPr>
      <p:grpSpPr>
        <a:xfrm>
          <a:off x="0" y="0"/>
          <a:ext cx="0" cy="0"/>
          <a:chOff x="0" y="0"/>
          <a:chExt cx="0" cy="0"/>
        </a:xfrm>
      </p:grpSpPr>
      <p:sp>
        <p:nvSpPr>
          <p:cNvPr id="45" name="Google Shape;45;g6334890dba_3_11:notes"/>
          <p:cNvSpPr/>
          <p:nvPr>
            <p:ph idx="2" type="sldImg"/>
          </p:nvPr>
        </p:nvSpPr>
        <p:spPr>
          <a:xfrm>
            <a:off x="2143125" y="695325"/>
            <a:ext cx="25716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46" name="Google Shape;46;g6334890dba_3_11:notes"/>
          <p:cNvSpPr txBox="1"/>
          <p:nvPr>
            <p:ph idx="1" type="body"/>
          </p:nvPr>
        </p:nvSpPr>
        <p:spPr>
          <a:xfrm>
            <a:off x="685800" y="4343400"/>
            <a:ext cx="5486400" cy="41148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0" i="0" sz="1800" u="none" cap="none" strike="noStrike"/>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g6334890dba_3_16:notes"/>
          <p:cNvSpPr/>
          <p:nvPr>
            <p:ph idx="2" type="sldImg"/>
          </p:nvPr>
        </p:nvSpPr>
        <p:spPr>
          <a:xfrm>
            <a:off x="2143125" y="695325"/>
            <a:ext cx="25716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52" name="Google Shape;52;g6334890dba_3_16:notes"/>
          <p:cNvSpPr txBox="1"/>
          <p:nvPr>
            <p:ph idx="1" type="body"/>
          </p:nvPr>
        </p:nvSpPr>
        <p:spPr>
          <a:xfrm>
            <a:off x="685800" y="4343400"/>
            <a:ext cx="5486400" cy="41148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0" i="0" sz="1800" u="none" cap="none" strike="noStrike"/>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Google Shape;57;g6334890dba_3_37:notes"/>
          <p:cNvSpPr/>
          <p:nvPr>
            <p:ph idx="2" type="sldImg"/>
          </p:nvPr>
        </p:nvSpPr>
        <p:spPr>
          <a:xfrm>
            <a:off x="2143125" y="695325"/>
            <a:ext cx="25716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58" name="Google Shape;58;g6334890dba_3_37:notes"/>
          <p:cNvSpPr txBox="1"/>
          <p:nvPr>
            <p:ph idx="1" type="body"/>
          </p:nvPr>
        </p:nvSpPr>
        <p:spPr>
          <a:xfrm>
            <a:off x="685800" y="4343400"/>
            <a:ext cx="5486400" cy="41148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0" i="0" sz="1800" u="none" cap="none" strike="noStrike"/>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Google Shape;63;g6334890dba_3_59:notes"/>
          <p:cNvSpPr/>
          <p:nvPr>
            <p:ph idx="2" type="sldImg"/>
          </p:nvPr>
        </p:nvSpPr>
        <p:spPr>
          <a:xfrm>
            <a:off x="2143125" y="695325"/>
            <a:ext cx="25716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64" name="Google Shape;64;g6334890dba_3_59:notes"/>
          <p:cNvSpPr txBox="1"/>
          <p:nvPr>
            <p:ph idx="1" type="body"/>
          </p:nvPr>
        </p:nvSpPr>
        <p:spPr>
          <a:xfrm>
            <a:off x="685800" y="4343400"/>
            <a:ext cx="5486400" cy="41148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t/>
            </a:r>
            <a:endParaRPr b="0" i="0" sz="1800" u="none" cap="none" strike="noStrik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13" name="Google Shape;13;p2"/>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14" name="Google Shape;14;p2"/>
          <p:cNvSpPr txBox="1"/>
          <p:nvPr>
            <p:ph idx="12" type="sldNum"/>
          </p:nvPr>
        </p:nvSpPr>
        <p:spPr>
          <a:xfrm>
            <a:off x="6553200" y="6245225"/>
            <a:ext cx="2132012" cy="474662"/>
          </a:xfrm>
          <a:prstGeom prst="rect">
            <a:avLst/>
          </a:prstGeom>
          <a:noFill/>
          <a:ln>
            <a:noFill/>
          </a:ln>
        </p:spPr>
        <p:txBody>
          <a:bodyPr anchorCtr="0" anchor="t" bIns="46800" lIns="90000" spcFirstLastPara="1" rIns="90000" wrap="square" tIns="46800">
            <a:noAutofit/>
          </a:bodyPr>
          <a:lstStyle>
            <a:lvl1pPr indent="0" lvl="0" marL="0" marR="0" rtl="0" algn="l">
              <a:lnSpc>
                <a:spcPct val="100000"/>
              </a:lnSpc>
              <a:spcBef>
                <a:spcPts val="0"/>
              </a:spcBef>
              <a:spcAft>
                <a:spcPts val="0"/>
              </a:spcAft>
              <a:buNone/>
              <a:defRPr b="0" i="0" sz="1800" u="none">
                <a:solidFill>
                  <a:srgbClr val="000000"/>
                </a:solidFill>
                <a:latin typeface="Arial"/>
                <a:ea typeface="Arial"/>
                <a:cs typeface="Arial"/>
                <a:sym typeface="Arial"/>
              </a:defRPr>
            </a:lvl1pPr>
            <a:lvl2pPr indent="0" lvl="1" marL="0" marR="0" rtl="0" algn="l">
              <a:lnSpc>
                <a:spcPct val="100000"/>
              </a:lnSpc>
              <a:spcBef>
                <a:spcPts val="0"/>
              </a:spcBef>
              <a:spcAft>
                <a:spcPts val="0"/>
              </a:spcAft>
              <a:buNone/>
              <a:defRPr b="0" i="0" sz="1800" u="none">
                <a:solidFill>
                  <a:srgbClr val="000000"/>
                </a:solidFill>
                <a:latin typeface="Arial"/>
                <a:ea typeface="Arial"/>
                <a:cs typeface="Arial"/>
                <a:sym typeface="Arial"/>
              </a:defRPr>
            </a:lvl2pPr>
            <a:lvl3pPr indent="0" lvl="2" marL="0" marR="0" rtl="0" algn="l">
              <a:lnSpc>
                <a:spcPct val="100000"/>
              </a:lnSpc>
              <a:spcBef>
                <a:spcPts val="0"/>
              </a:spcBef>
              <a:spcAft>
                <a:spcPts val="0"/>
              </a:spcAft>
              <a:buNone/>
              <a:defRPr b="0" i="0" sz="1800" u="none">
                <a:solidFill>
                  <a:srgbClr val="000000"/>
                </a:solidFill>
                <a:latin typeface="Arial"/>
                <a:ea typeface="Arial"/>
                <a:cs typeface="Arial"/>
                <a:sym typeface="Arial"/>
              </a:defRPr>
            </a:lvl3pPr>
            <a:lvl4pPr indent="0" lvl="3" marL="0" marR="0" rtl="0" algn="l">
              <a:lnSpc>
                <a:spcPct val="100000"/>
              </a:lnSpc>
              <a:spcBef>
                <a:spcPts val="0"/>
              </a:spcBef>
              <a:spcAft>
                <a:spcPts val="0"/>
              </a:spcAft>
              <a:buNone/>
              <a:defRPr b="0" i="0" sz="1800" u="none">
                <a:solidFill>
                  <a:srgbClr val="000000"/>
                </a:solidFill>
                <a:latin typeface="Arial"/>
                <a:ea typeface="Arial"/>
                <a:cs typeface="Arial"/>
                <a:sym typeface="Arial"/>
              </a:defRPr>
            </a:lvl4pPr>
            <a:lvl5pPr indent="0" lvl="4" marL="0" marR="0" rtl="0" algn="l">
              <a:lnSpc>
                <a:spcPct val="100000"/>
              </a:lnSpc>
              <a:spcBef>
                <a:spcPts val="0"/>
              </a:spcBef>
              <a:spcAft>
                <a:spcPts val="0"/>
              </a:spcAft>
              <a:buNone/>
              <a:defRPr b="0" i="0" sz="1800" u="none">
                <a:solidFill>
                  <a:srgbClr val="000000"/>
                </a:solidFill>
                <a:latin typeface="Arial"/>
                <a:ea typeface="Arial"/>
                <a:cs typeface="Arial"/>
                <a:sym typeface="Arial"/>
              </a:defRPr>
            </a:lvl5pPr>
            <a:lvl6pPr indent="0" lvl="5" marL="0" marR="0" rtl="0" algn="l">
              <a:lnSpc>
                <a:spcPct val="100000"/>
              </a:lnSpc>
              <a:spcBef>
                <a:spcPts val="0"/>
              </a:spcBef>
              <a:spcAft>
                <a:spcPts val="0"/>
              </a:spcAft>
              <a:buNone/>
              <a:defRPr b="0" i="0" sz="1800" u="none">
                <a:solidFill>
                  <a:srgbClr val="000000"/>
                </a:solidFill>
                <a:latin typeface="Arial"/>
                <a:ea typeface="Arial"/>
                <a:cs typeface="Arial"/>
                <a:sym typeface="Arial"/>
              </a:defRPr>
            </a:lvl6pPr>
            <a:lvl7pPr indent="0" lvl="6" marL="0" marR="0" rtl="0" algn="l">
              <a:lnSpc>
                <a:spcPct val="100000"/>
              </a:lnSpc>
              <a:spcBef>
                <a:spcPts val="0"/>
              </a:spcBef>
              <a:spcAft>
                <a:spcPts val="0"/>
              </a:spcAft>
              <a:buNone/>
              <a:defRPr b="0" i="0" sz="1800" u="none">
                <a:solidFill>
                  <a:srgbClr val="000000"/>
                </a:solidFill>
                <a:latin typeface="Arial"/>
                <a:ea typeface="Arial"/>
                <a:cs typeface="Arial"/>
                <a:sym typeface="Arial"/>
              </a:defRPr>
            </a:lvl7pPr>
            <a:lvl8pPr indent="0" lvl="7" marL="0" marR="0" rtl="0" algn="l">
              <a:lnSpc>
                <a:spcPct val="100000"/>
              </a:lnSpc>
              <a:spcBef>
                <a:spcPts val="0"/>
              </a:spcBef>
              <a:spcAft>
                <a:spcPts val="0"/>
              </a:spcAft>
              <a:buNone/>
              <a:defRPr b="0" i="0" sz="1800" u="none">
                <a:solidFill>
                  <a:srgbClr val="000000"/>
                </a:solidFill>
                <a:latin typeface="Arial"/>
                <a:ea typeface="Arial"/>
                <a:cs typeface="Arial"/>
                <a:sym typeface="Arial"/>
              </a:defRPr>
            </a:lvl8pPr>
            <a:lvl9pPr indent="0" lvl="8" marL="0" marR="0" rtl="0" algn="l">
              <a:lnSpc>
                <a:spcPct val="100000"/>
              </a:lnSpc>
              <a:spcBef>
                <a:spcPts val="0"/>
              </a:spcBef>
              <a:spcAft>
                <a:spcPts val="0"/>
              </a:spcAft>
              <a:buNone/>
              <a:defRPr b="0" i="0" sz="1800" u="non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7"/>
            <a:ext cx="8228012" cy="1141412"/>
          </a:xfrm>
          <a:prstGeom prst="rect">
            <a:avLst/>
          </a:prstGeom>
          <a:noFill/>
          <a:ln>
            <a:noFill/>
          </a:ln>
        </p:spPr>
        <p:txBody>
          <a:bodyPr anchorCtr="0" anchor="ctr" bIns="46800" lIns="90000" spcFirstLastPara="1" rIns="90000" wrap="square" tIns="46800">
            <a:noAutofit/>
          </a:bodyPr>
          <a:lstStyle>
            <a:lvl1pPr lvl="0" marR="0" rtl="0" algn="ctr">
              <a:lnSpc>
                <a:spcPct val="100000"/>
              </a:lnSpc>
              <a:spcBef>
                <a:spcPts val="0"/>
              </a:spcBef>
              <a:spcAft>
                <a:spcPts val="0"/>
              </a:spcAft>
              <a:buSzPts val="1400"/>
              <a:buNone/>
              <a:defRPr b="0" i="0" sz="44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SzPts val="1400"/>
              <a:buNone/>
              <a:defRPr b="0" i="0" sz="44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SzPts val="1400"/>
              <a:buNone/>
              <a:defRPr b="0" i="0" sz="44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SzPts val="1400"/>
              <a:buNone/>
              <a:defRPr b="0" i="0" sz="44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SzPts val="1400"/>
              <a:buNone/>
              <a:defRPr b="0" i="0" sz="44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SzPts val="1400"/>
              <a:buNone/>
              <a:defRPr b="0" i="0" sz="44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SzPts val="1400"/>
              <a:buNone/>
              <a:defRPr b="0" i="0" sz="44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SzPts val="1400"/>
              <a:buNone/>
              <a:defRPr b="0" i="0" sz="44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SzPts val="1400"/>
              <a:buNone/>
              <a:defRPr b="0" i="0" sz="4400" u="none" cap="none" strike="noStrike">
                <a:solidFill>
                  <a:srgbClr val="000000"/>
                </a:solidFill>
                <a:latin typeface="Arial"/>
                <a:ea typeface="Arial"/>
                <a:cs typeface="Arial"/>
                <a:sym typeface="Arial"/>
              </a:defRPr>
            </a:lvl9pPr>
          </a:lstStyle>
          <a:p/>
        </p:txBody>
      </p:sp>
      <p:sp>
        <p:nvSpPr>
          <p:cNvPr id="7" name="Google Shape;7;p1"/>
          <p:cNvSpPr txBox="1"/>
          <p:nvPr>
            <p:ph idx="1" type="body"/>
          </p:nvPr>
        </p:nvSpPr>
        <p:spPr>
          <a:xfrm>
            <a:off x="457200" y="1600200"/>
            <a:ext cx="8228012" cy="4524375"/>
          </a:xfrm>
          <a:prstGeom prst="rect">
            <a:avLst/>
          </a:prstGeom>
          <a:noFill/>
          <a:ln>
            <a:noFill/>
          </a:ln>
        </p:spPr>
        <p:txBody>
          <a:bodyPr anchorCtr="0" anchor="t" bIns="46800" lIns="90000" spcFirstLastPara="1" rIns="90000" wrap="square" tIns="46800">
            <a:noAutofit/>
          </a:bodyPr>
          <a:lstStyle>
            <a:lvl1pPr indent="-228600" lvl="0" marL="457200" marR="0" rtl="0" algn="l">
              <a:lnSpc>
                <a:spcPct val="100000"/>
              </a:lnSpc>
              <a:spcBef>
                <a:spcPts val="800"/>
              </a:spcBef>
              <a:spcAft>
                <a:spcPts val="0"/>
              </a:spcAft>
              <a:buSzPts val="1400"/>
              <a:buNone/>
              <a:defRPr b="0" i="0" sz="3200" u="none" cap="none" strike="noStrike">
                <a:solidFill>
                  <a:srgbClr val="000000"/>
                </a:solidFill>
                <a:latin typeface="Arial"/>
                <a:ea typeface="Arial"/>
                <a:cs typeface="Arial"/>
                <a:sym typeface="Arial"/>
              </a:defRPr>
            </a:lvl1pPr>
            <a:lvl2pPr indent="-228600" lvl="1" marL="914400" marR="0" rtl="0" algn="l">
              <a:lnSpc>
                <a:spcPct val="100000"/>
              </a:lnSpc>
              <a:spcBef>
                <a:spcPts val="700"/>
              </a:spcBef>
              <a:spcAft>
                <a:spcPts val="0"/>
              </a:spcAft>
              <a:buSzPts val="1400"/>
              <a:buNone/>
              <a:defRPr b="0" i="0" sz="2800" u="none" cap="none" strike="noStrike">
                <a:solidFill>
                  <a:srgbClr val="000000"/>
                </a:solidFill>
                <a:latin typeface="Arial"/>
                <a:ea typeface="Arial"/>
                <a:cs typeface="Arial"/>
                <a:sym typeface="Arial"/>
              </a:defRPr>
            </a:lvl2pPr>
            <a:lvl3pPr indent="-228600" lvl="2" marL="1371600" marR="0" rtl="0" algn="l">
              <a:lnSpc>
                <a:spcPct val="100000"/>
              </a:lnSpc>
              <a:spcBef>
                <a:spcPts val="600"/>
              </a:spcBef>
              <a:spcAft>
                <a:spcPts val="0"/>
              </a:spcAft>
              <a:buSzPts val="1400"/>
              <a:buNone/>
              <a:defRPr b="0" i="0" sz="2400" u="none" cap="none" strike="noStrike">
                <a:solidFill>
                  <a:srgbClr val="000000"/>
                </a:solidFill>
                <a:latin typeface="Arial"/>
                <a:ea typeface="Arial"/>
                <a:cs typeface="Arial"/>
                <a:sym typeface="Arial"/>
              </a:defRPr>
            </a:lvl3pPr>
            <a:lvl4pPr indent="-228600" lvl="3" marL="1828800" marR="0" rtl="0" algn="l">
              <a:lnSpc>
                <a:spcPct val="100000"/>
              </a:lnSpc>
              <a:spcBef>
                <a:spcPts val="500"/>
              </a:spcBef>
              <a:spcAft>
                <a:spcPts val="0"/>
              </a:spcAft>
              <a:buSzPts val="1400"/>
              <a:buNone/>
              <a:defRPr b="0" i="0" sz="2000" u="none" cap="none" strike="noStrike">
                <a:solidFill>
                  <a:srgbClr val="000000"/>
                </a:solidFill>
                <a:latin typeface="Arial"/>
                <a:ea typeface="Arial"/>
                <a:cs typeface="Arial"/>
                <a:sym typeface="Arial"/>
              </a:defRPr>
            </a:lvl4pPr>
            <a:lvl5pPr indent="-228600" lvl="4" marL="2286000" marR="0" rtl="0" algn="l">
              <a:lnSpc>
                <a:spcPct val="100000"/>
              </a:lnSpc>
              <a:spcBef>
                <a:spcPts val="500"/>
              </a:spcBef>
              <a:spcAft>
                <a:spcPts val="0"/>
              </a:spcAft>
              <a:buSzPts val="1400"/>
              <a:buNone/>
              <a:defRPr b="0" i="0" sz="2000" u="none" cap="none" strike="noStrike">
                <a:solidFill>
                  <a:srgbClr val="000000"/>
                </a:solidFill>
                <a:latin typeface="Arial"/>
                <a:ea typeface="Arial"/>
                <a:cs typeface="Arial"/>
                <a:sym typeface="Arial"/>
              </a:defRPr>
            </a:lvl5pPr>
            <a:lvl6pPr indent="-228600" lvl="5" marL="2743200" marR="0" rtl="0" algn="l">
              <a:lnSpc>
                <a:spcPct val="100000"/>
              </a:lnSpc>
              <a:spcBef>
                <a:spcPts val="500"/>
              </a:spcBef>
              <a:spcAft>
                <a:spcPts val="0"/>
              </a:spcAft>
              <a:buSzPts val="1400"/>
              <a:buNone/>
              <a:defRPr b="0" i="0" sz="2000" u="none" cap="none" strike="noStrike">
                <a:solidFill>
                  <a:srgbClr val="000000"/>
                </a:solidFill>
                <a:latin typeface="Arial"/>
                <a:ea typeface="Arial"/>
                <a:cs typeface="Arial"/>
                <a:sym typeface="Arial"/>
              </a:defRPr>
            </a:lvl6pPr>
            <a:lvl7pPr indent="-228600" lvl="6" marL="3200400" marR="0" rtl="0" algn="l">
              <a:lnSpc>
                <a:spcPct val="100000"/>
              </a:lnSpc>
              <a:spcBef>
                <a:spcPts val="500"/>
              </a:spcBef>
              <a:spcAft>
                <a:spcPts val="0"/>
              </a:spcAft>
              <a:buSzPts val="1400"/>
              <a:buNone/>
              <a:defRPr b="0" i="0" sz="2000" u="none" cap="none" strike="noStrike">
                <a:solidFill>
                  <a:srgbClr val="000000"/>
                </a:solidFill>
                <a:latin typeface="Arial"/>
                <a:ea typeface="Arial"/>
                <a:cs typeface="Arial"/>
                <a:sym typeface="Arial"/>
              </a:defRPr>
            </a:lvl7pPr>
            <a:lvl8pPr indent="-228600" lvl="7" marL="3657600" marR="0" rtl="0" algn="l">
              <a:lnSpc>
                <a:spcPct val="100000"/>
              </a:lnSpc>
              <a:spcBef>
                <a:spcPts val="500"/>
              </a:spcBef>
              <a:spcAft>
                <a:spcPts val="0"/>
              </a:spcAft>
              <a:buSzPts val="1400"/>
              <a:buNone/>
              <a:defRPr b="0" i="0" sz="2000" u="none" cap="none" strike="noStrike">
                <a:solidFill>
                  <a:srgbClr val="000000"/>
                </a:solidFill>
                <a:latin typeface="Arial"/>
                <a:ea typeface="Arial"/>
                <a:cs typeface="Arial"/>
                <a:sym typeface="Arial"/>
              </a:defRPr>
            </a:lvl8pPr>
            <a:lvl9pPr indent="-228600" lvl="8" marL="4114800" marR="0" rtl="0" algn="l">
              <a:lnSpc>
                <a:spcPct val="100000"/>
              </a:lnSpc>
              <a:spcBef>
                <a:spcPts val="500"/>
              </a:spcBef>
              <a:spcAft>
                <a:spcPts val="0"/>
              </a:spcAft>
              <a:buSzPts val="1400"/>
              <a:buNone/>
              <a:defRPr b="0" i="0" sz="2000" u="none" cap="none" strike="noStrike">
                <a:solidFill>
                  <a:srgbClr val="000000"/>
                </a:solidFill>
                <a:latin typeface="Arial"/>
                <a:ea typeface="Arial"/>
                <a:cs typeface="Arial"/>
                <a:sym typeface="Arial"/>
              </a:defRPr>
            </a:lvl9pPr>
          </a:lstStyle>
          <a:p/>
        </p:txBody>
      </p:sp>
      <p:sp>
        <p:nvSpPr>
          <p:cNvPr id="8" name="Google Shape;8;p1"/>
          <p:cNvSpPr/>
          <p:nvPr/>
        </p:nvSpPr>
        <p:spPr>
          <a:xfrm>
            <a:off x="457200" y="6245225"/>
            <a:ext cx="2133600" cy="47625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9" name="Google Shape;9;p1"/>
          <p:cNvSpPr/>
          <p:nvPr/>
        </p:nvSpPr>
        <p:spPr>
          <a:xfrm>
            <a:off x="3124200" y="6245225"/>
            <a:ext cx="2895600" cy="47625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10" name="Google Shape;10;p1"/>
          <p:cNvSpPr txBox="1"/>
          <p:nvPr>
            <p:ph idx="12" type="sldNum"/>
          </p:nvPr>
        </p:nvSpPr>
        <p:spPr>
          <a:xfrm>
            <a:off x="6553200" y="6245225"/>
            <a:ext cx="2132012" cy="474662"/>
          </a:xfrm>
          <a:prstGeom prst="rect">
            <a:avLst/>
          </a:prstGeom>
          <a:noFill/>
          <a:ln>
            <a:noFill/>
          </a:ln>
        </p:spPr>
        <p:txBody>
          <a:bodyPr anchorCtr="0" anchor="t" bIns="46800" lIns="90000" spcFirstLastPara="1" rIns="90000" wrap="square" tIns="46800">
            <a:noAutofit/>
          </a:bodyPr>
          <a:lstStyle>
            <a:lvl1pPr indent="0" lvl="0" marL="0" marR="0" rtl="0" algn="l">
              <a:lnSpc>
                <a:spcPct val="100000"/>
              </a:lnSpc>
              <a:spcBef>
                <a:spcPts val="0"/>
              </a:spcBef>
              <a:spcAft>
                <a:spcPts val="0"/>
              </a:spcAft>
              <a:buClr>
                <a:srgbClr val="000000"/>
              </a:buClr>
              <a:buSzPts val="1800"/>
              <a:buFont typeface="Arial"/>
              <a:buNone/>
              <a:defRPr b="0" i="0" sz="1800" u="non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800"/>
              <a:buFont typeface="Arial"/>
              <a:buNone/>
              <a:defRPr b="0" i="0" sz="1800" u="non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800"/>
              <a:buFont typeface="Arial"/>
              <a:buNone/>
              <a:defRPr b="0" i="0" sz="1800" u="non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800"/>
              <a:buFont typeface="Arial"/>
              <a:buNone/>
              <a:defRPr b="0" i="0" sz="1800" u="non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800"/>
              <a:buFont typeface="Arial"/>
              <a:buNone/>
              <a:defRPr b="0" i="0" sz="1800" u="non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800"/>
              <a:buFont typeface="Arial"/>
              <a:buNone/>
              <a:defRPr b="0" i="0" sz="1800" u="non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800"/>
              <a:buFont typeface="Arial"/>
              <a:buNone/>
              <a:defRPr b="0" i="0" sz="1800" u="non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800"/>
              <a:buFont typeface="Arial"/>
              <a:buNone/>
              <a:defRPr b="0" i="0" sz="1800" u="non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800"/>
              <a:buFont typeface="Arial"/>
              <a:buNone/>
              <a:defRPr b="0" i="0" sz="1800" u="non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sz="1400"/>
          </a:p>
        </p:txBody>
      </p:sp>
    </p:spTree>
  </p:cSld>
  <p:clrMap accent1="accent1" accent2="accent2" accent3="accent3" accent4="accent4" accent5="accent5" accent6="accent6" bg1="lt1" bg2="dk2" tx1="dk1" tx2="lt2" folHlink="folHlink" hlink="hlink"/>
  <p:sldLayoutIdLst>
    <p:sldLayoutId id="2147483648"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5.jp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5.jp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5.jp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5.jp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5.jp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5.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9.jp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8" name="Shape 18"/>
        <p:cNvGrpSpPr/>
        <p:nvPr/>
      </p:nvGrpSpPr>
      <p:grpSpPr>
        <a:xfrm>
          <a:off x="0" y="0"/>
          <a:ext cx="0" cy="0"/>
          <a:chOff x="0" y="0"/>
          <a:chExt cx="0" cy="0"/>
        </a:xfrm>
      </p:grpSpPr>
      <p:sp>
        <p:nvSpPr>
          <p:cNvPr id="19" name="Google Shape;19;p3"/>
          <p:cNvSpPr txBox="1"/>
          <p:nvPr/>
        </p:nvSpPr>
        <p:spPr>
          <a:xfrm>
            <a:off x="695175" y="986400"/>
            <a:ext cx="8448900" cy="1285200"/>
          </a:xfrm>
          <a:prstGeom prst="rect">
            <a:avLst/>
          </a:prstGeom>
          <a:noFill/>
          <a:ln>
            <a:noFill/>
          </a:ln>
        </p:spPr>
        <p:txBody>
          <a:bodyPr anchorCtr="0" anchor="t" bIns="46800" lIns="90000" spcFirstLastPara="1" rIns="90000" wrap="square" tIns="46800">
            <a:noAutofit/>
          </a:bodyPr>
          <a:lstStyle/>
          <a:p>
            <a:pPr indent="0" lvl="0" marL="0" marR="0" rtl="0" algn="l">
              <a:lnSpc>
                <a:spcPct val="100000"/>
              </a:lnSpc>
              <a:spcBef>
                <a:spcPts val="0"/>
              </a:spcBef>
              <a:spcAft>
                <a:spcPts val="0"/>
              </a:spcAft>
              <a:buNone/>
            </a:pPr>
            <a:r>
              <a:rPr lang="en-US" sz="6500"/>
              <a:t>Brewing Trappist Ales</a:t>
            </a:r>
            <a:endParaRPr sz="6500"/>
          </a:p>
          <a:p>
            <a:pPr indent="0" lvl="0" marL="0" marR="0" rtl="0" algn="l">
              <a:lnSpc>
                <a:spcPct val="100000"/>
              </a:lnSpc>
              <a:spcBef>
                <a:spcPts val="0"/>
              </a:spcBef>
              <a:spcAft>
                <a:spcPts val="0"/>
              </a:spcAft>
              <a:buNone/>
            </a:pPr>
            <a:r>
              <a:rPr lang="en-US" sz="2900"/>
              <a:t>David Wilson, Sudzers October 2019 Meeting</a:t>
            </a:r>
            <a:endParaRPr sz="2900"/>
          </a:p>
          <a:p>
            <a:pPr indent="0" lvl="0" marL="0" marR="0" rtl="0" algn="l">
              <a:lnSpc>
                <a:spcPct val="100000"/>
              </a:lnSpc>
              <a:spcBef>
                <a:spcPts val="0"/>
              </a:spcBef>
              <a:spcAft>
                <a:spcPts val="0"/>
              </a:spcAft>
              <a:buNone/>
            </a:pPr>
            <a:r>
              <a:t/>
            </a:r>
            <a:endParaRPr sz="41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71" name="Shape 71"/>
        <p:cNvGrpSpPr/>
        <p:nvPr/>
      </p:nvGrpSpPr>
      <p:grpSpPr>
        <a:xfrm>
          <a:off x="0" y="0"/>
          <a:ext cx="0" cy="0"/>
          <a:chOff x="0" y="0"/>
          <a:chExt cx="0" cy="0"/>
        </a:xfrm>
      </p:grpSpPr>
      <p:sp>
        <p:nvSpPr>
          <p:cNvPr id="72" name="Google Shape;72;p12"/>
          <p:cNvSpPr txBox="1"/>
          <p:nvPr/>
        </p:nvSpPr>
        <p:spPr>
          <a:xfrm>
            <a:off x="250825" y="1125537"/>
            <a:ext cx="3476700" cy="981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404040"/>
              </a:buClr>
              <a:buSzPts val="4400"/>
              <a:buFont typeface="Arial"/>
              <a:buNone/>
            </a:pPr>
            <a:r>
              <a:rPr lang="en-US" sz="4400">
                <a:solidFill>
                  <a:srgbClr val="404040"/>
                </a:solidFill>
              </a:rPr>
              <a:t>Hops</a:t>
            </a:r>
            <a:endParaRPr/>
          </a:p>
        </p:txBody>
      </p:sp>
      <p:sp>
        <p:nvSpPr>
          <p:cNvPr id="73" name="Google Shape;73;p12"/>
          <p:cNvSpPr txBox="1"/>
          <p:nvPr/>
        </p:nvSpPr>
        <p:spPr>
          <a:xfrm>
            <a:off x="1229025" y="2493725"/>
            <a:ext cx="6786000" cy="4897800"/>
          </a:xfrm>
          <a:prstGeom prst="rect">
            <a:avLst/>
          </a:prstGeom>
          <a:noFill/>
          <a:ln>
            <a:noFill/>
          </a:ln>
        </p:spPr>
        <p:txBody>
          <a:bodyPr anchorCtr="0" anchor="t" bIns="45700" lIns="91425" spcFirstLastPara="1" rIns="91425" wrap="square" tIns="45700">
            <a:noAutofit/>
          </a:bodyPr>
          <a:lstStyle/>
          <a:p>
            <a:pPr indent="-341312" lvl="0" marL="341312" rtl="0" algn="l">
              <a:lnSpc>
                <a:spcPct val="150000"/>
              </a:lnSpc>
              <a:spcBef>
                <a:spcPts val="0"/>
              </a:spcBef>
              <a:spcAft>
                <a:spcPts val="0"/>
              </a:spcAft>
              <a:buClr>
                <a:srgbClr val="404040"/>
              </a:buClr>
              <a:buSzPts val="2000"/>
              <a:buFont typeface="Noto Sans Symbols"/>
              <a:buChar char="❖"/>
            </a:pPr>
            <a:r>
              <a:rPr b="1" lang="en-US" sz="2000">
                <a:solidFill>
                  <a:srgbClr val="404040"/>
                </a:solidFill>
              </a:rPr>
              <a:t>Use noble hops, aim for BU:GU ratio of 3:8. Higher for light beers, lower for darker beers</a:t>
            </a:r>
            <a:r>
              <a:rPr b="1" lang="en-US" sz="2000">
                <a:solidFill>
                  <a:srgbClr val="404040"/>
                </a:solidFill>
              </a:rPr>
              <a:t> </a:t>
            </a:r>
            <a:endParaRPr b="1" sz="2000">
              <a:solidFill>
                <a:srgbClr val="404040"/>
              </a:solidFill>
            </a:endParaRPr>
          </a:p>
          <a:p>
            <a:pPr indent="-284162" lvl="1" marL="741362" marR="0" rtl="0" algn="l">
              <a:lnSpc>
                <a:spcPct val="150000"/>
              </a:lnSpc>
              <a:spcBef>
                <a:spcPts val="0"/>
              </a:spcBef>
              <a:spcAft>
                <a:spcPts val="0"/>
              </a:spcAft>
              <a:buClr>
                <a:srgbClr val="404040"/>
              </a:buClr>
              <a:buSzPts val="1600"/>
              <a:buFont typeface="Noto Sans Symbols"/>
              <a:buChar char="❖"/>
            </a:pPr>
            <a:r>
              <a:rPr b="1" lang="en-US" sz="1600">
                <a:solidFill>
                  <a:srgbClr val="404040"/>
                </a:solidFill>
              </a:rPr>
              <a:t>Hallertau, Tettnanger, Spalt, Saaz</a:t>
            </a:r>
            <a:endParaRPr b="1" sz="1600">
              <a:solidFill>
                <a:srgbClr val="404040"/>
              </a:solidFill>
            </a:endParaRPr>
          </a:p>
          <a:p>
            <a:pPr indent="-341312" lvl="0" marL="341312" marR="0" rtl="0" algn="l">
              <a:lnSpc>
                <a:spcPct val="150000"/>
              </a:lnSpc>
              <a:spcBef>
                <a:spcPts val="0"/>
              </a:spcBef>
              <a:spcAft>
                <a:spcPts val="0"/>
              </a:spcAft>
              <a:buClr>
                <a:srgbClr val="404040"/>
              </a:buClr>
              <a:buSzPts val="2000"/>
              <a:buFont typeface="Noto Sans Symbols"/>
              <a:buChar char="❖"/>
            </a:pPr>
            <a:r>
              <a:rPr b="1" lang="en-US" sz="2000">
                <a:solidFill>
                  <a:srgbClr val="404040"/>
                </a:solidFill>
              </a:rPr>
              <a:t>“Hoppy” Belgian Pale Ales are also now in vogue</a:t>
            </a:r>
            <a:endParaRPr b="1" sz="2000">
              <a:solidFill>
                <a:srgbClr val="404040"/>
              </a:solidFill>
            </a:endParaRPr>
          </a:p>
          <a:p>
            <a:pPr indent="-284162" lvl="1" marL="741362" marR="0" rtl="0" algn="l">
              <a:lnSpc>
                <a:spcPct val="150000"/>
              </a:lnSpc>
              <a:spcBef>
                <a:spcPts val="0"/>
              </a:spcBef>
              <a:spcAft>
                <a:spcPts val="0"/>
              </a:spcAft>
              <a:buClr>
                <a:srgbClr val="404040"/>
              </a:buClr>
              <a:buSzPts val="1600"/>
              <a:buFont typeface="Noto Sans Symbols"/>
              <a:buChar char="❖"/>
            </a:pPr>
            <a:r>
              <a:rPr b="1" lang="en-US" sz="1600">
                <a:solidFill>
                  <a:srgbClr val="404040"/>
                </a:solidFill>
              </a:rPr>
              <a:t>Allagash’s “Hoppy Table Beer” and The Bruery’s “Mischief”</a:t>
            </a:r>
            <a:endParaRPr b="1" sz="1600">
              <a:solidFill>
                <a:srgbClr val="404040"/>
              </a:solidFill>
            </a:endParaRPr>
          </a:p>
          <a:p>
            <a:pPr indent="-284162" lvl="1" marL="741362" marR="0" rtl="0" algn="l">
              <a:lnSpc>
                <a:spcPct val="150000"/>
              </a:lnSpc>
              <a:spcBef>
                <a:spcPts val="0"/>
              </a:spcBef>
              <a:spcAft>
                <a:spcPts val="0"/>
              </a:spcAft>
              <a:buClr>
                <a:srgbClr val="404040"/>
              </a:buClr>
              <a:buSzPts val="1600"/>
              <a:buFont typeface="Noto Sans Symbols"/>
              <a:buChar char="❖"/>
            </a:pPr>
            <a:r>
              <a:rPr b="1" lang="en-US" sz="1600">
                <a:solidFill>
                  <a:srgbClr val="404040"/>
                </a:solidFill>
              </a:rPr>
              <a:t>Not traditional, but can be fun to play with</a:t>
            </a:r>
            <a:endParaRPr b="1" sz="1600">
              <a:solidFill>
                <a:srgbClr val="404040"/>
              </a:solidFill>
            </a:endParaRPr>
          </a:p>
        </p:txBody>
      </p:sp>
      <p:sp>
        <p:nvSpPr>
          <p:cNvPr id="74" name="Google Shape;74;p12"/>
          <p:cNvSpPr txBox="1"/>
          <p:nvPr/>
        </p:nvSpPr>
        <p:spPr>
          <a:xfrm>
            <a:off x="7252175" y="4178175"/>
            <a:ext cx="6058500" cy="70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78" name="Shape 78"/>
        <p:cNvGrpSpPr/>
        <p:nvPr/>
      </p:nvGrpSpPr>
      <p:grpSpPr>
        <a:xfrm>
          <a:off x="0" y="0"/>
          <a:ext cx="0" cy="0"/>
          <a:chOff x="0" y="0"/>
          <a:chExt cx="0" cy="0"/>
        </a:xfrm>
      </p:grpSpPr>
      <p:sp>
        <p:nvSpPr>
          <p:cNvPr id="79" name="Google Shape;79;p13"/>
          <p:cNvSpPr txBox="1"/>
          <p:nvPr/>
        </p:nvSpPr>
        <p:spPr>
          <a:xfrm>
            <a:off x="250825" y="1125537"/>
            <a:ext cx="3476700" cy="981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404040"/>
              </a:buClr>
              <a:buSzPts val="4400"/>
              <a:buFont typeface="Arial"/>
              <a:buNone/>
            </a:pPr>
            <a:r>
              <a:rPr lang="en-US" sz="4400">
                <a:solidFill>
                  <a:srgbClr val="404040"/>
                </a:solidFill>
              </a:rPr>
              <a:t>Water</a:t>
            </a:r>
            <a:endParaRPr/>
          </a:p>
        </p:txBody>
      </p:sp>
      <p:pic>
        <p:nvPicPr>
          <p:cNvPr id="80" name="Google Shape;80;p13"/>
          <p:cNvPicPr preferRelativeResize="0"/>
          <p:nvPr/>
        </p:nvPicPr>
        <p:blipFill>
          <a:blip r:embed="rId4">
            <a:alphaModFix/>
          </a:blip>
          <a:stretch>
            <a:fillRect/>
          </a:stretch>
        </p:blipFill>
        <p:spPr>
          <a:xfrm>
            <a:off x="152400" y="2715187"/>
            <a:ext cx="8839201" cy="246711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84" name="Shape 84"/>
        <p:cNvGrpSpPr/>
        <p:nvPr/>
      </p:nvGrpSpPr>
      <p:grpSpPr>
        <a:xfrm>
          <a:off x="0" y="0"/>
          <a:ext cx="0" cy="0"/>
          <a:chOff x="0" y="0"/>
          <a:chExt cx="0" cy="0"/>
        </a:xfrm>
      </p:grpSpPr>
      <p:sp>
        <p:nvSpPr>
          <p:cNvPr id="85" name="Google Shape;85;p14"/>
          <p:cNvSpPr txBox="1"/>
          <p:nvPr/>
        </p:nvSpPr>
        <p:spPr>
          <a:xfrm>
            <a:off x="250825" y="1125537"/>
            <a:ext cx="3476700" cy="981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404040"/>
              </a:buClr>
              <a:buSzPts val="4400"/>
              <a:buFont typeface="Arial"/>
              <a:buNone/>
            </a:pPr>
            <a:r>
              <a:rPr lang="en-US" sz="4400">
                <a:solidFill>
                  <a:srgbClr val="404040"/>
                </a:solidFill>
              </a:rPr>
              <a:t>Water</a:t>
            </a:r>
            <a:endParaRPr/>
          </a:p>
        </p:txBody>
      </p:sp>
      <p:sp>
        <p:nvSpPr>
          <p:cNvPr id="86" name="Google Shape;86;p14"/>
          <p:cNvSpPr txBox="1"/>
          <p:nvPr/>
        </p:nvSpPr>
        <p:spPr>
          <a:xfrm>
            <a:off x="1144900" y="2381050"/>
            <a:ext cx="7048800" cy="2663700"/>
          </a:xfrm>
          <a:prstGeom prst="rect">
            <a:avLst/>
          </a:prstGeom>
          <a:noFill/>
          <a:ln>
            <a:noFill/>
          </a:ln>
        </p:spPr>
        <p:txBody>
          <a:bodyPr anchorCtr="0" anchor="t" bIns="45700" lIns="91425" spcFirstLastPara="1" rIns="91425" wrap="square" tIns="45700">
            <a:noAutofit/>
          </a:bodyPr>
          <a:lstStyle/>
          <a:p>
            <a:pPr indent="-341312" lvl="0" marL="341312" marR="0" rtl="0" algn="l">
              <a:lnSpc>
                <a:spcPct val="150000"/>
              </a:lnSpc>
              <a:spcBef>
                <a:spcPts val="0"/>
              </a:spcBef>
              <a:spcAft>
                <a:spcPts val="0"/>
              </a:spcAft>
              <a:buClr>
                <a:srgbClr val="404040"/>
              </a:buClr>
              <a:buSzPts val="2000"/>
              <a:buFont typeface="Noto Sans Symbols"/>
              <a:buChar char="❖"/>
            </a:pPr>
            <a:r>
              <a:rPr b="1" lang="en-US" sz="2000">
                <a:solidFill>
                  <a:srgbClr val="404040"/>
                </a:solidFill>
              </a:rPr>
              <a:t>Target </a:t>
            </a:r>
            <a:r>
              <a:rPr b="1" lang="en-US" sz="2000">
                <a:solidFill>
                  <a:srgbClr val="404040"/>
                </a:solidFill>
              </a:rPr>
              <a:t>relatively</a:t>
            </a:r>
            <a:r>
              <a:rPr b="1" lang="en-US" sz="2000">
                <a:solidFill>
                  <a:srgbClr val="404040"/>
                </a:solidFill>
              </a:rPr>
              <a:t> soft water</a:t>
            </a:r>
            <a:endParaRPr b="1" sz="2000">
              <a:solidFill>
                <a:srgbClr val="404040"/>
              </a:solidFill>
            </a:endParaRPr>
          </a:p>
          <a:p>
            <a:pPr indent="-309562" lvl="1" marL="741362" marR="0" rtl="0" algn="l">
              <a:lnSpc>
                <a:spcPct val="150000"/>
              </a:lnSpc>
              <a:spcBef>
                <a:spcPts val="0"/>
              </a:spcBef>
              <a:spcAft>
                <a:spcPts val="0"/>
              </a:spcAft>
              <a:buClr>
                <a:srgbClr val="404040"/>
              </a:buClr>
              <a:buSzPts val="2000"/>
              <a:buFont typeface="Noto Sans Symbols"/>
              <a:buChar char="❖"/>
            </a:pPr>
            <a:r>
              <a:rPr b="1" lang="en-US" sz="2000">
                <a:solidFill>
                  <a:srgbClr val="404040"/>
                </a:solidFill>
              </a:rPr>
              <a:t>2:1 </a:t>
            </a:r>
            <a:r>
              <a:rPr b="1" lang="en-US" sz="2000">
                <a:solidFill>
                  <a:srgbClr val="404040"/>
                </a:solidFill>
              </a:rPr>
              <a:t>Sulfate</a:t>
            </a:r>
            <a:r>
              <a:rPr b="1" lang="en-US" sz="2000">
                <a:solidFill>
                  <a:srgbClr val="404040"/>
                </a:solidFill>
              </a:rPr>
              <a:t> to Chloride for lighter beers</a:t>
            </a:r>
            <a:endParaRPr b="1" sz="2000">
              <a:solidFill>
                <a:srgbClr val="404040"/>
              </a:solidFill>
            </a:endParaRPr>
          </a:p>
          <a:p>
            <a:pPr indent="-309562" lvl="1" marL="741362" marR="0" rtl="0" algn="l">
              <a:lnSpc>
                <a:spcPct val="150000"/>
              </a:lnSpc>
              <a:spcBef>
                <a:spcPts val="0"/>
              </a:spcBef>
              <a:spcAft>
                <a:spcPts val="0"/>
              </a:spcAft>
              <a:buClr>
                <a:srgbClr val="404040"/>
              </a:buClr>
              <a:buSzPts val="2000"/>
              <a:buFont typeface="Noto Sans Symbols"/>
              <a:buChar char="❖"/>
            </a:pPr>
            <a:r>
              <a:rPr b="1" lang="en-US" sz="2000">
                <a:solidFill>
                  <a:srgbClr val="404040"/>
                </a:solidFill>
              </a:rPr>
              <a:t>1:1 Sulfate to Chloride for darker beers</a:t>
            </a:r>
            <a:endParaRPr b="1" sz="2000">
              <a:solidFill>
                <a:srgbClr val="404040"/>
              </a:solidFill>
            </a:endParaRPr>
          </a:p>
          <a:p>
            <a:pPr indent="-341312" lvl="0" marL="341312" marR="0" rtl="0" algn="l">
              <a:lnSpc>
                <a:spcPct val="150000"/>
              </a:lnSpc>
              <a:spcBef>
                <a:spcPts val="0"/>
              </a:spcBef>
              <a:spcAft>
                <a:spcPts val="0"/>
              </a:spcAft>
              <a:buClr>
                <a:srgbClr val="404040"/>
              </a:buClr>
              <a:buSzPts val="2000"/>
              <a:buFont typeface="Noto Sans Symbols"/>
              <a:buChar char="❖"/>
            </a:pPr>
            <a:r>
              <a:rPr b="1" lang="en-US" sz="2000">
                <a:solidFill>
                  <a:srgbClr val="404040"/>
                </a:solidFill>
              </a:rPr>
              <a:t>Adjust water with acid as needed to hit mash pH (5.2-5.5)</a:t>
            </a:r>
            <a:endParaRPr b="1" sz="2000">
              <a:solidFill>
                <a:srgbClr val="40404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90" name="Shape 90"/>
        <p:cNvGrpSpPr/>
        <p:nvPr/>
      </p:nvGrpSpPr>
      <p:grpSpPr>
        <a:xfrm>
          <a:off x="0" y="0"/>
          <a:ext cx="0" cy="0"/>
          <a:chOff x="0" y="0"/>
          <a:chExt cx="0" cy="0"/>
        </a:xfrm>
      </p:grpSpPr>
      <p:sp>
        <p:nvSpPr>
          <p:cNvPr id="91" name="Google Shape;91;p15"/>
          <p:cNvSpPr txBox="1"/>
          <p:nvPr/>
        </p:nvSpPr>
        <p:spPr>
          <a:xfrm>
            <a:off x="250825" y="1125537"/>
            <a:ext cx="3476700" cy="981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404040"/>
              </a:buClr>
              <a:buSzPts val="4400"/>
              <a:buFont typeface="Arial"/>
              <a:buNone/>
            </a:pPr>
            <a:r>
              <a:rPr lang="en-US" sz="4400">
                <a:solidFill>
                  <a:srgbClr val="404040"/>
                </a:solidFill>
              </a:rPr>
              <a:t>Brewing</a:t>
            </a:r>
            <a:endParaRPr/>
          </a:p>
        </p:txBody>
      </p:sp>
      <p:sp>
        <p:nvSpPr>
          <p:cNvPr id="92" name="Google Shape;92;p15"/>
          <p:cNvSpPr txBox="1"/>
          <p:nvPr/>
        </p:nvSpPr>
        <p:spPr>
          <a:xfrm>
            <a:off x="1144900" y="2381050"/>
            <a:ext cx="6964800" cy="4077300"/>
          </a:xfrm>
          <a:prstGeom prst="rect">
            <a:avLst/>
          </a:prstGeom>
          <a:noFill/>
          <a:ln>
            <a:noFill/>
          </a:ln>
        </p:spPr>
        <p:txBody>
          <a:bodyPr anchorCtr="0" anchor="t" bIns="45700" lIns="91425" spcFirstLastPara="1" rIns="91425" wrap="square" tIns="45700">
            <a:noAutofit/>
          </a:bodyPr>
          <a:lstStyle/>
          <a:p>
            <a:pPr indent="-341312" lvl="0" marL="341312" rtl="0" algn="l">
              <a:lnSpc>
                <a:spcPct val="150000"/>
              </a:lnSpc>
              <a:spcBef>
                <a:spcPts val="0"/>
              </a:spcBef>
              <a:spcAft>
                <a:spcPts val="0"/>
              </a:spcAft>
              <a:buClr>
                <a:srgbClr val="404040"/>
              </a:buClr>
              <a:buSzPts val="2000"/>
              <a:buFont typeface="Noto Sans Symbols"/>
              <a:buChar char="❖"/>
            </a:pPr>
            <a:r>
              <a:rPr b="1" lang="en-US" sz="2000">
                <a:solidFill>
                  <a:srgbClr val="404040"/>
                </a:solidFill>
              </a:rPr>
              <a:t>Single infusion mash is sufficient, between 148-150 F. Avoid protein rest on modified malts.</a:t>
            </a:r>
            <a:endParaRPr b="1" sz="2000">
              <a:solidFill>
                <a:srgbClr val="404040"/>
              </a:solidFill>
            </a:endParaRPr>
          </a:p>
          <a:p>
            <a:pPr indent="-341312" lvl="0" marL="341312" rtl="0" algn="l">
              <a:lnSpc>
                <a:spcPct val="150000"/>
              </a:lnSpc>
              <a:spcBef>
                <a:spcPts val="0"/>
              </a:spcBef>
              <a:spcAft>
                <a:spcPts val="0"/>
              </a:spcAft>
              <a:buClr>
                <a:srgbClr val="404040"/>
              </a:buClr>
              <a:buSzPts val="2000"/>
              <a:buFont typeface="Noto Sans Symbols"/>
              <a:buChar char="❖"/>
            </a:pPr>
            <a:r>
              <a:rPr b="1" lang="en-US" sz="2000">
                <a:solidFill>
                  <a:srgbClr val="404040"/>
                </a:solidFill>
              </a:rPr>
              <a:t>Add sugar at end of boil for light beers, at start of boil for dark beers</a:t>
            </a:r>
            <a:endParaRPr b="1" sz="2000">
              <a:solidFill>
                <a:srgbClr val="404040"/>
              </a:solidFill>
            </a:endParaRPr>
          </a:p>
          <a:p>
            <a:pPr indent="-284162" lvl="1" marL="741362" rtl="0" algn="l">
              <a:lnSpc>
                <a:spcPct val="150000"/>
              </a:lnSpc>
              <a:spcBef>
                <a:spcPts val="0"/>
              </a:spcBef>
              <a:spcAft>
                <a:spcPts val="0"/>
              </a:spcAft>
              <a:buClr>
                <a:srgbClr val="404040"/>
              </a:buClr>
              <a:buSzPts val="1600"/>
              <a:buFont typeface="Noto Sans Symbols"/>
              <a:buChar char="❖"/>
            </a:pPr>
            <a:r>
              <a:rPr b="1" lang="en-US" sz="1600">
                <a:solidFill>
                  <a:srgbClr val="404040"/>
                </a:solidFill>
              </a:rPr>
              <a:t>Alternatively, add sugar to fermenter at high krausen to avoid stressing a low yeast pitch</a:t>
            </a:r>
            <a:endParaRPr b="1" sz="1600">
              <a:solidFill>
                <a:srgbClr val="404040"/>
              </a:solidFill>
            </a:endParaRPr>
          </a:p>
          <a:p>
            <a:pPr indent="-341312" lvl="0" marL="341312" marR="0" rtl="0" algn="l">
              <a:lnSpc>
                <a:spcPct val="150000"/>
              </a:lnSpc>
              <a:spcBef>
                <a:spcPts val="0"/>
              </a:spcBef>
              <a:spcAft>
                <a:spcPts val="0"/>
              </a:spcAft>
              <a:buClr>
                <a:srgbClr val="404040"/>
              </a:buClr>
              <a:buSzPts val="2000"/>
              <a:buFont typeface="Noto Sans Symbols"/>
              <a:buChar char="❖"/>
            </a:pPr>
            <a:r>
              <a:rPr b="1" lang="en-US" sz="2000">
                <a:solidFill>
                  <a:srgbClr val="404040"/>
                </a:solidFill>
              </a:rPr>
              <a:t>Long boil</a:t>
            </a:r>
            <a:endParaRPr b="1" sz="2000">
              <a:solidFill>
                <a:srgbClr val="404040"/>
              </a:solidFill>
            </a:endParaRPr>
          </a:p>
          <a:p>
            <a:pPr indent="-284162" lvl="1" marL="741362" marR="0" rtl="0" algn="l">
              <a:lnSpc>
                <a:spcPct val="150000"/>
              </a:lnSpc>
              <a:spcBef>
                <a:spcPts val="0"/>
              </a:spcBef>
              <a:spcAft>
                <a:spcPts val="0"/>
              </a:spcAft>
              <a:buClr>
                <a:srgbClr val="404040"/>
              </a:buClr>
              <a:buSzPts val="1600"/>
              <a:buFont typeface="Noto Sans Symbols"/>
              <a:buChar char="❖"/>
            </a:pPr>
            <a:r>
              <a:rPr b="1" lang="en-US" sz="1600">
                <a:solidFill>
                  <a:srgbClr val="404040"/>
                </a:solidFill>
              </a:rPr>
              <a:t>90 min often suggested</a:t>
            </a:r>
            <a:endParaRPr b="1" sz="1600">
              <a:solidFill>
                <a:srgbClr val="404040"/>
              </a:solidFill>
            </a:endParaRPr>
          </a:p>
          <a:p>
            <a:pPr indent="-284162" lvl="1" marL="741362" marR="0" rtl="0" algn="l">
              <a:lnSpc>
                <a:spcPct val="150000"/>
              </a:lnSpc>
              <a:spcBef>
                <a:spcPts val="0"/>
              </a:spcBef>
              <a:spcAft>
                <a:spcPts val="0"/>
              </a:spcAft>
              <a:buClr>
                <a:srgbClr val="404040"/>
              </a:buClr>
              <a:buSzPts val="1600"/>
              <a:buFont typeface="Noto Sans Symbols"/>
              <a:buChar char="❖"/>
            </a:pPr>
            <a:r>
              <a:rPr b="1" lang="en-US" sz="1600">
                <a:solidFill>
                  <a:srgbClr val="404040"/>
                </a:solidFill>
              </a:rPr>
              <a:t>DMS is a concern</a:t>
            </a:r>
            <a:endParaRPr b="1" sz="1600">
              <a:solidFill>
                <a:srgbClr val="404040"/>
              </a:solidFill>
            </a:endParaRPr>
          </a:p>
          <a:p>
            <a:pPr indent="-341312" lvl="0" marL="341312" marR="0" rtl="0" algn="l">
              <a:lnSpc>
                <a:spcPct val="150000"/>
              </a:lnSpc>
              <a:spcBef>
                <a:spcPts val="0"/>
              </a:spcBef>
              <a:spcAft>
                <a:spcPts val="0"/>
              </a:spcAft>
              <a:buClr>
                <a:srgbClr val="404040"/>
              </a:buClr>
              <a:buSzPts val="2000"/>
              <a:buFont typeface="Noto Sans Symbols"/>
              <a:buChar char="❖"/>
            </a:pPr>
            <a:r>
              <a:rPr b="1" lang="en-US" sz="2000">
                <a:solidFill>
                  <a:srgbClr val="404040"/>
                </a:solidFill>
              </a:rPr>
              <a:t>Aerate well, pitch a healthy starter</a:t>
            </a:r>
            <a:endParaRPr b="1" sz="2000">
              <a:solidFill>
                <a:srgbClr val="404040"/>
              </a:solidFill>
            </a:endParaRPr>
          </a:p>
          <a:p>
            <a:pPr indent="0" lvl="0" marL="0" marR="0" rtl="0" algn="l">
              <a:lnSpc>
                <a:spcPct val="150000"/>
              </a:lnSpc>
              <a:spcBef>
                <a:spcPts val="40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96" name="Shape 96"/>
        <p:cNvGrpSpPr/>
        <p:nvPr/>
      </p:nvGrpSpPr>
      <p:grpSpPr>
        <a:xfrm>
          <a:off x="0" y="0"/>
          <a:ext cx="0" cy="0"/>
          <a:chOff x="0" y="0"/>
          <a:chExt cx="0" cy="0"/>
        </a:xfrm>
      </p:grpSpPr>
      <p:sp>
        <p:nvSpPr>
          <p:cNvPr id="97" name="Google Shape;97;p16"/>
          <p:cNvSpPr txBox="1"/>
          <p:nvPr/>
        </p:nvSpPr>
        <p:spPr>
          <a:xfrm>
            <a:off x="250825" y="1125537"/>
            <a:ext cx="3476700" cy="981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404040"/>
              </a:buClr>
              <a:buSzPts val="4400"/>
              <a:buFont typeface="Arial"/>
              <a:buNone/>
            </a:pPr>
            <a:r>
              <a:rPr lang="en-US" sz="4400">
                <a:solidFill>
                  <a:srgbClr val="404040"/>
                </a:solidFill>
              </a:rPr>
              <a:t>Yeast</a:t>
            </a:r>
            <a:endParaRPr/>
          </a:p>
        </p:txBody>
      </p:sp>
      <p:sp>
        <p:nvSpPr>
          <p:cNvPr id="98" name="Google Shape;98;p16"/>
          <p:cNvSpPr txBox="1"/>
          <p:nvPr/>
        </p:nvSpPr>
        <p:spPr>
          <a:xfrm>
            <a:off x="1144900" y="2381050"/>
            <a:ext cx="7048800" cy="2663700"/>
          </a:xfrm>
          <a:prstGeom prst="rect">
            <a:avLst/>
          </a:prstGeom>
          <a:noFill/>
          <a:ln>
            <a:noFill/>
          </a:ln>
        </p:spPr>
        <p:txBody>
          <a:bodyPr anchorCtr="0" anchor="t" bIns="45700" lIns="91425" spcFirstLastPara="1" rIns="91425" wrap="square" tIns="45700">
            <a:noAutofit/>
          </a:bodyPr>
          <a:lstStyle/>
          <a:p>
            <a:pPr indent="-341312" lvl="0" marL="341312" marR="0" rtl="0" algn="l">
              <a:lnSpc>
                <a:spcPct val="150000"/>
              </a:lnSpc>
              <a:spcBef>
                <a:spcPts val="0"/>
              </a:spcBef>
              <a:spcAft>
                <a:spcPts val="0"/>
              </a:spcAft>
              <a:buClr>
                <a:srgbClr val="404040"/>
              </a:buClr>
              <a:buSzPts val="2000"/>
              <a:buFont typeface="Noto Sans Symbols"/>
              <a:buChar char="❖"/>
            </a:pPr>
            <a:r>
              <a:rPr b="1" lang="en-US" sz="2000">
                <a:solidFill>
                  <a:srgbClr val="404040"/>
                </a:solidFill>
              </a:rPr>
              <a:t>Yeast is the soul of any good belgian beer</a:t>
            </a:r>
            <a:endParaRPr b="1" sz="2000">
              <a:solidFill>
                <a:srgbClr val="404040"/>
              </a:solidFill>
            </a:endParaRPr>
          </a:p>
          <a:p>
            <a:pPr indent="-296862" lvl="1" marL="741362" marR="0" rtl="0" algn="l">
              <a:lnSpc>
                <a:spcPct val="150000"/>
              </a:lnSpc>
              <a:spcBef>
                <a:spcPts val="0"/>
              </a:spcBef>
              <a:spcAft>
                <a:spcPts val="0"/>
              </a:spcAft>
              <a:buClr>
                <a:srgbClr val="404040"/>
              </a:buClr>
              <a:buSzPts val="1800"/>
              <a:buFont typeface="Noto Sans Symbols"/>
              <a:buChar char="❖"/>
            </a:pPr>
            <a:r>
              <a:rPr b="1" lang="en-US" sz="1800">
                <a:solidFill>
                  <a:srgbClr val="404040"/>
                </a:solidFill>
              </a:rPr>
              <a:t>Historically all trappist ales were brewed with an Abbey’s house culture</a:t>
            </a:r>
            <a:endParaRPr b="1" sz="1800">
              <a:solidFill>
                <a:srgbClr val="404040"/>
              </a:solidFill>
            </a:endParaRPr>
          </a:p>
          <a:p>
            <a:pPr indent="-296862" lvl="1" marL="741362" marR="0" rtl="0" algn="l">
              <a:lnSpc>
                <a:spcPct val="150000"/>
              </a:lnSpc>
              <a:spcBef>
                <a:spcPts val="0"/>
              </a:spcBef>
              <a:spcAft>
                <a:spcPts val="0"/>
              </a:spcAft>
              <a:buClr>
                <a:srgbClr val="404040"/>
              </a:buClr>
              <a:buSzPts val="1800"/>
              <a:buFont typeface="Noto Sans Symbols"/>
              <a:buChar char="❖"/>
            </a:pPr>
            <a:r>
              <a:rPr b="1" lang="en-US" sz="1800">
                <a:solidFill>
                  <a:srgbClr val="404040"/>
                </a:solidFill>
              </a:rPr>
              <a:t>Often times gifted from other Abbeys</a:t>
            </a:r>
            <a:endParaRPr b="1" sz="1800">
              <a:solidFill>
                <a:srgbClr val="404040"/>
              </a:solidFill>
            </a:endParaRPr>
          </a:p>
          <a:p>
            <a:pPr indent="-347662" lvl="0" marL="341312" marR="0" rtl="0" algn="l">
              <a:lnSpc>
                <a:spcPct val="150000"/>
              </a:lnSpc>
              <a:spcBef>
                <a:spcPts val="0"/>
              </a:spcBef>
              <a:spcAft>
                <a:spcPts val="0"/>
              </a:spcAft>
              <a:buClr>
                <a:srgbClr val="404040"/>
              </a:buClr>
              <a:buSzPts val="2100"/>
              <a:buFont typeface="Noto Sans Symbols"/>
              <a:buChar char="❖"/>
            </a:pPr>
            <a:r>
              <a:rPr b="1" lang="en-US" sz="2100">
                <a:solidFill>
                  <a:srgbClr val="404040"/>
                </a:solidFill>
              </a:rPr>
              <a:t>Characterized by esters (solventy, bubblegum, tropical fruit, bannana) and phenolics (bandaid-plastic, clove). May also have a light sulfur finish</a:t>
            </a:r>
            <a:endParaRPr b="1" sz="2100">
              <a:solidFill>
                <a:srgbClr val="40404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02" name="Shape 102"/>
        <p:cNvGrpSpPr/>
        <p:nvPr/>
      </p:nvGrpSpPr>
      <p:grpSpPr>
        <a:xfrm>
          <a:off x="0" y="0"/>
          <a:ext cx="0" cy="0"/>
          <a:chOff x="0" y="0"/>
          <a:chExt cx="0" cy="0"/>
        </a:xfrm>
      </p:grpSpPr>
      <p:sp>
        <p:nvSpPr>
          <p:cNvPr id="103" name="Google Shape;103;p17"/>
          <p:cNvSpPr txBox="1"/>
          <p:nvPr/>
        </p:nvSpPr>
        <p:spPr>
          <a:xfrm>
            <a:off x="250825" y="1125537"/>
            <a:ext cx="3476700" cy="981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404040"/>
              </a:buClr>
              <a:buSzPts val="4400"/>
              <a:buFont typeface="Arial"/>
              <a:buNone/>
            </a:pPr>
            <a:r>
              <a:rPr lang="en-US" sz="4400">
                <a:solidFill>
                  <a:srgbClr val="404040"/>
                </a:solidFill>
              </a:rPr>
              <a:t>Yeast</a:t>
            </a:r>
            <a:endParaRPr/>
          </a:p>
        </p:txBody>
      </p:sp>
      <p:sp>
        <p:nvSpPr>
          <p:cNvPr id="104" name="Google Shape;104;p17"/>
          <p:cNvSpPr txBox="1"/>
          <p:nvPr/>
        </p:nvSpPr>
        <p:spPr>
          <a:xfrm>
            <a:off x="1144900" y="2381050"/>
            <a:ext cx="7048800" cy="2663700"/>
          </a:xfrm>
          <a:prstGeom prst="rect">
            <a:avLst/>
          </a:prstGeom>
          <a:noFill/>
          <a:ln>
            <a:noFill/>
          </a:ln>
        </p:spPr>
        <p:txBody>
          <a:bodyPr anchorCtr="0" anchor="t" bIns="45700" lIns="91425" spcFirstLastPara="1" rIns="91425" wrap="square" tIns="45700">
            <a:noAutofit/>
          </a:bodyPr>
          <a:lstStyle/>
          <a:p>
            <a:pPr indent="-341312" lvl="0" marL="341312" marR="0" rtl="0" algn="l">
              <a:lnSpc>
                <a:spcPct val="150000"/>
              </a:lnSpc>
              <a:spcBef>
                <a:spcPts val="0"/>
              </a:spcBef>
              <a:spcAft>
                <a:spcPts val="0"/>
              </a:spcAft>
              <a:buClr>
                <a:srgbClr val="404040"/>
              </a:buClr>
              <a:buSzPts val="2000"/>
              <a:buFont typeface="Noto Sans Symbols"/>
              <a:buChar char="❖"/>
            </a:pPr>
            <a:r>
              <a:rPr b="1" lang="en-US" sz="2000">
                <a:solidFill>
                  <a:srgbClr val="404040"/>
                </a:solidFill>
              </a:rPr>
              <a:t>Many Trappist strains are “commercially available”</a:t>
            </a:r>
            <a:endParaRPr b="1" sz="2000">
              <a:solidFill>
                <a:srgbClr val="404040"/>
              </a:solidFill>
            </a:endParaRPr>
          </a:p>
        </p:txBody>
      </p:sp>
      <p:graphicFrame>
        <p:nvGraphicFramePr>
          <p:cNvPr id="105" name="Google Shape;105;p17"/>
          <p:cNvGraphicFramePr/>
          <p:nvPr/>
        </p:nvGraphicFramePr>
        <p:xfrm>
          <a:off x="1028700" y="3009400"/>
          <a:ext cx="3000000" cy="3000000"/>
        </p:xfrm>
        <a:graphic>
          <a:graphicData uri="http://schemas.openxmlformats.org/drawingml/2006/table">
            <a:tbl>
              <a:tblPr>
                <a:noFill/>
                <a:tableStyleId>{F460A66D-7704-40B7-AD7D-3FD22C7EC55A}</a:tableStyleId>
              </a:tblPr>
              <a:tblGrid>
                <a:gridCol w="2413000"/>
                <a:gridCol w="2413000"/>
                <a:gridCol w="2413000"/>
              </a:tblGrid>
              <a:tr h="379700">
                <a:tc>
                  <a:txBody>
                    <a:bodyPr/>
                    <a:lstStyle/>
                    <a:p>
                      <a:pPr indent="0" lvl="0" marL="0" rtl="0" algn="l">
                        <a:spcBef>
                          <a:spcPts val="0"/>
                        </a:spcBef>
                        <a:spcAft>
                          <a:spcPts val="0"/>
                        </a:spcAft>
                        <a:buNone/>
                      </a:pPr>
                      <a:r>
                        <a:rPr b="1" lang="en-US" sz="1600"/>
                        <a:t>White Labs</a:t>
                      </a:r>
                      <a:endParaRPr b="1" sz="1600"/>
                    </a:p>
                  </a:txBody>
                  <a:tcPr marT="91425" marB="91425" marR="91425" marL="91425"/>
                </a:tc>
                <a:tc>
                  <a:txBody>
                    <a:bodyPr/>
                    <a:lstStyle/>
                    <a:p>
                      <a:pPr indent="0" lvl="0" marL="0" rtl="0" algn="l">
                        <a:spcBef>
                          <a:spcPts val="0"/>
                        </a:spcBef>
                        <a:spcAft>
                          <a:spcPts val="0"/>
                        </a:spcAft>
                        <a:buNone/>
                      </a:pPr>
                      <a:r>
                        <a:rPr b="1" lang="en-US" sz="1600"/>
                        <a:t>Wyeast</a:t>
                      </a:r>
                      <a:endParaRPr b="1" sz="1600"/>
                    </a:p>
                  </a:txBody>
                  <a:tcPr marT="91425" marB="91425" marR="91425" marL="91425"/>
                </a:tc>
                <a:tc>
                  <a:txBody>
                    <a:bodyPr/>
                    <a:lstStyle/>
                    <a:p>
                      <a:pPr indent="0" lvl="0" marL="0" rtl="0" algn="l">
                        <a:spcBef>
                          <a:spcPts val="0"/>
                        </a:spcBef>
                        <a:spcAft>
                          <a:spcPts val="0"/>
                        </a:spcAft>
                        <a:buNone/>
                      </a:pPr>
                      <a:r>
                        <a:rPr b="1" lang="en-US" sz="1600"/>
                        <a:t>Origin</a:t>
                      </a:r>
                      <a:endParaRPr b="1" sz="1600"/>
                    </a:p>
                  </a:txBody>
                  <a:tcPr marT="91425" marB="91425" marR="91425" marL="91425"/>
                </a:tc>
              </a:tr>
              <a:tr h="379700">
                <a:tc>
                  <a:txBody>
                    <a:bodyPr/>
                    <a:lstStyle/>
                    <a:p>
                      <a:pPr indent="0" lvl="0" marL="0" rtl="0" algn="l">
                        <a:spcBef>
                          <a:spcPts val="0"/>
                        </a:spcBef>
                        <a:spcAft>
                          <a:spcPts val="0"/>
                        </a:spcAft>
                        <a:buNone/>
                      </a:pPr>
                      <a:r>
                        <a:rPr lang="en-US" sz="1600"/>
                        <a:t>WLP500</a:t>
                      </a:r>
                      <a:endParaRPr sz="1600"/>
                    </a:p>
                  </a:txBody>
                  <a:tcPr marT="91425" marB="91425" marR="91425" marL="91425"/>
                </a:tc>
                <a:tc>
                  <a:txBody>
                    <a:bodyPr/>
                    <a:lstStyle/>
                    <a:p>
                      <a:pPr indent="0" lvl="0" marL="0" rtl="0" algn="l">
                        <a:spcBef>
                          <a:spcPts val="0"/>
                        </a:spcBef>
                        <a:spcAft>
                          <a:spcPts val="0"/>
                        </a:spcAft>
                        <a:buNone/>
                      </a:pPr>
                      <a:r>
                        <a:rPr lang="en-US" sz="1600"/>
                        <a:t>WY1214</a:t>
                      </a:r>
                      <a:endParaRPr sz="1600"/>
                    </a:p>
                  </a:txBody>
                  <a:tcPr marT="91425" marB="91425" marR="91425" marL="91425"/>
                </a:tc>
                <a:tc>
                  <a:txBody>
                    <a:bodyPr/>
                    <a:lstStyle/>
                    <a:p>
                      <a:pPr indent="0" lvl="0" marL="0" rtl="0" algn="l">
                        <a:spcBef>
                          <a:spcPts val="0"/>
                        </a:spcBef>
                        <a:spcAft>
                          <a:spcPts val="0"/>
                        </a:spcAft>
                        <a:buNone/>
                      </a:pPr>
                      <a:r>
                        <a:rPr lang="en-US" sz="1600"/>
                        <a:t>Chimay</a:t>
                      </a:r>
                      <a:endParaRPr sz="1600"/>
                    </a:p>
                  </a:txBody>
                  <a:tcPr marT="91425" marB="91425" marR="91425" marL="91425"/>
                </a:tc>
              </a:tr>
              <a:tr h="379700">
                <a:tc>
                  <a:txBody>
                    <a:bodyPr/>
                    <a:lstStyle/>
                    <a:p>
                      <a:pPr indent="0" lvl="0" marL="0" rtl="0" algn="l">
                        <a:spcBef>
                          <a:spcPts val="0"/>
                        </a:spcBef>
                        <a:spcAft>
                          <a:spcPts val="0"/>
                        </a:spcAft>
                        <a:buNone/>
                      </a:pPr>
                      <a:r>
                        <a:rPr lang="en-US" sz="1600"/>
                        <a:t>WLP530</a:t>
                      </a:r>
                      <a:endParaRPr sz="1600"/>
                    </a:p>
                  </a:txBody>
                  <a:tcPr marT="91425" marB="91425" marR="91425" marL="91425"/>
                </a:tc>
                <a:tc>
                  <a:txBody>
                    <a:bodyPr/>
                    <a:lstStyle/>
                    <a:p>
                      <a:pPr indent="0" lvl="0" marL="0" rtl="0" algn="l">
                        <a:spcBef>
                          <a:spcPts val="0"/>
                        </a:spcBef>
                        <a:spcAft>
                          <a:spcPts val="0"/>
                        </a:spcAft>
                        <a:buNone/>
                      </a:pPr>
                      <a:r>
                        <a:rPr lang="en-US" sz="1600"/>
                        <a:t>WY3797</a:t>
                      </a:r>
                      <a:endParaRPr sz="1600"/>
                    </a:p>
                  </a:txBody>
                  <a:tcPr marT="91425" marB="91425" marR="91425" marL="91425"/>
                </a:tc>
                <a:tc>
                  <a:txBody>
                    <a:bodyPr/>
                    <a:lstStyle/>
                    <a:p>
                      <a:pPr indent="0" lvl="0" marL="0" rtl="0" algn="l">
                        <a:spcBef>
                          <a:spcPts val="0"/>
                        </a:spcBef>
                        <a:spcAft>
                          <a:spcPts val="0"/>
                        </a:spcAft>
                        <a:buNone/>
                      </a:pPr>
                      <a:r>
                        <a:rPr lang="en-US" sz="1600"/>
                        <a:t>Westmalle</a:t>
                      </a:r>
                      <a:endParaRPr sz="1600"/>
                    </a:p>
                  </a:txBody>
                  <a:tcPr marT="91425" marB="91425" marR="91425" marL="91425"/>
                </a:tc>
              </a:tr>
              <a:tr h="379700">
                <a:tc>
                  <a:txBody>
                    <a:bodyPr/>
                    <a:lstStyle/>
                    <a:p>
                      <a:pPr indent="0" lvl="0" marL="0" rtl="0" algn="l">
                        <a:spcBef>
                          <a:spcPts val="0"/>
                        </a:spcBef>
                        <a:spcAft>
                          <a:spcPts val="0"/>
                        </a:spcAft>
                        <a:buNone/>
                      </a:pPr>
                      <a:r>
                        <a:rPr lang="en-US" sz="1600"/>
                        <a:t>WLP540</a:t>
                      </a:r>
                      <a:endParaRPr sz="1600"/>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US" sz="1600"/>
                        <a:t>WY1762</a:t>
                      </a:r>
                      <a:endParaRPr sz="1600"/>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US" sz="1600"/>
                        <a:t>Rochefort</a:t>
                      </a:r>
                      <a:endParaRPr sz="1600"/>
                    </a:p>
                  </a:txBody>
                  <a:tcPr marT="91425" marB="91425" marR="91425" marL="91425">
                    <a:lnB cap="flat" cmpd="sng" w="9525">
                      <a:solidFill>
                        <a:srgbClr val="9E9E9E"/>
                      </a:solidFill>
                      <a:prstDash val="solid"/>
                      <a:round/>
                      <a:headEnd len="sm" w="sm" type="none"/>
                      <a:tailEnd len="sm" w="sm" type="none"/>
                    </a:lnB>
                  </a:tcPr>
                </a:tc>
              </a:tr>
              <a:tr h="379700">
                <a:tc>
                  <a:txBody>
                    <a:bodyPr/>
                    <a:lstStyle/>
                    <a:p>
                      <a:pPr indent="0" lvl="0" marL="0" rtl="0" algn="l">
                        <a:spcBef>
                          <a:spcPts val="0"/>
                        </a:spcBef>
                        <a:spcAft>
                          <a:spcPts val="0"/>
                        </a:spcAft>
                        <a:buNone/>
                      </a:pPr>
                      <a:r>
                        <a:rPr lang="en-US" sz="1600"/>
                        <a:t>WLP550</a:t>
                      </a:r>
                      <a:endParaRPr sz="16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US" sz="1600"/>
                        <a:t>WY3522</a:t>
                      </a:r>
                      <a:endParaRPr sz="16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US" sz="1600"/>
                        <a:t>Achouffe</a:t>
                      </a:r>
                      <a:endParaRPr sz="16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79700">
                <a:tc>
                  <a:txBody>
                    <a:bodyPr/>
                    <a:lstStyle/>
                    <a:p>
                      <a:pPr indent="0" lvl="0" marL="0" rtl="0" algn="l">
                        <a:spcBef>
                          <a:spcPts val="0"/>
                        </a:spcBef>
                        <a:spcAft>
                          <a:spcPts val="0"/>
                        </a:spcAft>
                        <a:buNone/>
                      </a:pPr>
                      <a:r>
                        <a:rPr lang="en-US" sz="1600"/>
                        <a:t>WLP570</a:t>
                      </a:r>
                      <a:endParaRPr sz="16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US" sz="1600"/>
                        <a:t>WY1388</a:t>
                      </a:r>
                      <a:endParaRPr sz="16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US" sz="1600"/>
                        <a:t>Duvel</a:t>
                      </a:r>
                      <a:endParaRPr sz="16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79700">
                <a:tc>
                  <a:txBody>
                    <a:bodyPr/>
                    <a:lstStyle/>
                    <a:p>
                      <a:pPr indent="0" lvl="0" marL="0" rtl="0" algn="l">
                        <a:spcBef>
                          <a:spcPts val="0"/>
                        </a:spcBef>
                        <a:spcAft>
                          <a:spcPts val="0"/>
                        </a:spcAft>
                        <a:buNone/>
                      </a:pPr>
                      <a:r>
                        <a:rPr lang="en-US" sz="1600"/>
                        <a:t>WLP510</a:t>
                      </a:r>
                      <a:endParaRPr sz="16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US" sz="1600"/>
                        <a:t>--</a:t>
                      </a:r>
                      <a:endParaRPr sz="16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US" sz="1600"/>
                        <a:t>Orval*</a:t>
                      </a:r>
                      <a:endParaRPr sz="16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79700">
                <a:tc>
                  <a:txBody>
                    <a:bodyPr/>
                    <a:lstStyle/>
                    <a:p>
                      <a:pPr indent="0" lvl="0" marL="0" rtl="0" algn="l">
                        <a:spcBef>
                          <a:spcPts val="0"/>
                        </a:spcBef>
                        <a:spcAft>
                          <a:spcPts val="0"/>
                        </a:spcAft>
                        <a:buNone/>
                      </a:pPr>
                      <a:r>
                        <a:rPr lang="en-US" sz="1600"/>
                        <a:t>--</a:t>
                      </a:r>
                      <a:endParaRPr sz="16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US" sz="1600"/>
                        <a:t>WY3864</a:t>
                      </a:r>
                      <a:endParaRPr sz="16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US" sz="1600"/>
                        <a:t>Unibroue</a:t>
                      </a:r>
                      <a:endParaRPr sz="16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
        <p:nvSpPr>
          <p:cNvPr id="106" name="Google Shape;106;p17"/>
          <p:cNvSpPr txBox="1"/>
          <p:nvPr/>
        </p:nvSpPr>
        <p:spPr>
          <a:xfrm>
            <a:off x="1028700" y="6453400"/>
            <a:ext cx="3355200" cy="3900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1" lang="en-US" sz="1200">
                <a:solidFill>
                  <a:srgbClr val="404040"/>
                </a:solidFill>
              </a:rPr>
              <a:t>*Add brett at packaging to simulate Orval</a:t>
            </a:r>
            <a:endParaRPr b="1" sz="1200">
              <a:solidFill>
                <a:srgbClr val="40404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10" name="Shape 110"/>
        <p:cNvGrpSpPr/>
        <p:nvPr/>
      </p:nvGrpSpPr>
      <p:grpSpPr>
        <a:xfrm>
          <a:off x="0" y="0"/>
          <a:ext cx="0" cy="0"/>
          <a:chOff x="0" y="0"/>
          <a:chExt cx="0" cy="0"/>
        </a:xfrm>
      </p:grpSpPr>
      <p:sp>
        <p:nvSpPr>
          <p:cNvPr id="111" name="Google Shape;111;p18"/>
          <p:cNvSpPr txBox="1"/>
          <p:nvPr/>
        </p:nvSpPr>
        <p:spPr>
          <a:xfrm>
            <a:off x="250825" y="1125537"/>
            <a:ext cx="3476700" cy="981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404040"/>
              </a:buClr>
              <a:buSzPts val="4400"/>
              <a:buFont typeface="Arial"/>
              <a:buNone/>
            </a:pPr>
            <a:r>
              <a:rPr lang="en-US" sz="4400">
                <a:solidFill>
                  <a:srgbClr val="404040"/>
                </a:solidFill>
              </a:rPr>
              <a:t>Yeast</a:t>
            </a:r>
            <a:endParaRPr/>
          </a:p>
        </p:txBody>
      </p:sp>
      <p:sp>
        <p:nvSpPr>
          <p:cNvPr id="112" name="Google Shape;112;p18"/>
          <p:cNvSpPr txBox="1"/>
          <p:nvPr/>
        </p:nvSpPr>
        <p:spPr>
          <a:xfrm>
            <a:off x="1144900" y="2609650"/>
            <a:ext cx="7048800" cy="2663700"/>
          </a:xfrm>
          <a:prstGeom prst="rect">
            <a:avLst/>
          </a:prstGeom>
          <a:noFill/>
          <a:ln>
            <a:noFill/>
          </a:ln>
        </p:spPr>
        <p:txBody>
          <a:bodyPr anchorCtr="0" anchor="t" bIns="45700" lIns="91425" spcFirstLastPara="1" rIns="91425" wrap="square" tIns="45700">
            <a:noAutofit/>
          </a:bodyPr>
          <a:lstStyle/>
          <a:p>
            <a:pPr indent="-341312" lvl="0" marL="341312" marR="0" rtl="0" algn="l">
              <a:lnSpc>
                <a:spcPct val="150000"/>
              </a:lnSpc>
              <a:spcBef>
                <a:spcPts val="0"/>
              </a:spcBef>
              <a:spcAft>
                <a:spcPts val="0"/>
              </a:spcAft>
              <a:buClr>
                <a:srgbClr val="404040"/>
              </a:buClr>
              <a:buSzPts val="2000"/>
              <a:buFont typeface="Noto Sans Symbols"/>
              <a:buChar char="❖"/>
            </a:pPr>
            <a:r>
              <a:rPr b="1" lang="en-US" sz="2000">
                <a:solidFill>
                  <a:srgbClr val="404040"/>
                </a:solidFill>
              </a:rPr>
              <a:t>Caveats</a:t>
            </a:r>
            <a:endParaRPr b="1" sz="2000">
              <a:solidFill>
                <a:srgbClr val="404040"/>
              </a:solidFill>
            </a:endParaRPr>
          </a:p>
          <a:p>
            <a:pPr indent="-258762" lvl="1" marL="741362" marR="0" rtl="0" algn="l">
              <a:lnSpc>
                <a:spcPct val="150000"/>
              </a:lnSpc>
              <a:spcBef>
                <a:spcPts val="0"/>
              </a:spcBef>
              <a:spcAft>
                <a:spcPts val="0"/>
              </a:spcAft>
              <a:buClr>
                <a:srgbClr val="404040"/>
              </a:buClr>
              <a:buSzPts val="1200"/>
              <a:buFont typeface="Noto Sans Symbols"/>
              <a:buChar char="❖"/>
            </a:pPr>
            <a:r>
              <a:rPr b="1" lang="en-US" sz="1600">
                <a:solidFill>
                  <a:srgbClr val="404040"/>
                </a:solidFill>
              </a:rPr>
              <a:t>Most of these strains were isolated </a:t>
            </a:r>
            <a:r>
              <a:rPr b="1" lang="en-US" sz="1600">
                <a:solidFill>
                  <a:srgbClr val="404040"/>
                </a:solidFill>
              </a:rPr>
              <a:t>decades</a:t>
            </a:r>
            <a:r>
              <a:rPr b="1" lang="en-US" sz="1600">
                <a:solidFill>
                  <a:srgbClr val="404040"/>
                </a:solidFill>
              </a:rPr>
              <a:t> ago</a:t>
            </a:r>
            <a:endParaRPr b="1" sz="1600">
              <a:solidFill>
                <a:srgbClr val="404040"/>
              </a:solidFill>
            </a:endParaRPr>
          </a:p>
          <a:p>
            <a:pPr indent="-284162" lvl="1" marL="741362" marR="0" rtl="0" algn="l">
              <a:lnSpc>
                <a:spcPct val="150000"/>
              </a:lnSpc>
              <a:spcBef>
                <a:spcPts val="0"/>
              </a:spcBef>
              <a:spcAft>
                <a:spcPts val="0"/>
              </a:spcAft>
              <a:buClr>
                <a:srgbClr val="404040"/>
              </a:buClr>
              <a:buSzPts val="1600"/>
              <a:buFont typeface="Noto Sans Symbols"/>
              <a:buChar char="❖"/>
            </a:pPr>
            <a:r>
              <a:rPr b="1" lang="en-US" sz="1600">
                <a:solidFill>
                  <a:srgbClr val="404040"/>
                </a:solidFill>
              </a:rPr>
              <a:t>Fermentation context matters (volume, geometry, temperature, pitch rate, etc.)</a:t>
            </a:r>
            <a:endParaRPr b="1" sz="1600">
              <a:solidFill>
                <a:srgbClr val="404040"/>
              </a:solidFill>
            </a:endParaRPr>
          </a:p>
          <a:p>
            <a:pPr indent="-284162" lvl="1" marL="741362" marR="0" rtl="0" algn="l">
              <a:lnSpc>
                <a:spcPct val="150000"/>
              </a:lnSpc>
              <a:spcBef>
                <a:spcPts val="0"/>
              </a:spcBef>
              <a:spcAft>
                <a:spcPts val="0"/>
              </a:spcAft>
              <a:buClr>
                <a:srgbClr val="404040"/>
              </a:buClr>
              <a:buSzPts val="1600"/>
              <a:buFont typeface="Noto Sans Symbols"/>
              <a:buChar char="❖"/>
            </a:pPr>
            <a:r>
              <a:rPr b="1" lang="en-US" sz="1600">
                <a:solidFill>
                  <a:srgbClr val="404040"/>
                </a:solidFill>
              </a:rPr>
              <a:t>Results may vary</a:t>
            </a:r>
            <a:endParaRPr b="1" sz="1600">
              <a:solidFill>
                <a:srgbClr val="40404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16" name="Shape 116"/>
        <p:cNvGrpSpPr/>
        <p:nvPr/>
      </p:nvGrpSpPr>
      <p:grpSpPr>
        <a:xfrm>
          <a:off x="0" y="0"/>
          <a:ext cx="0" cy="0"/>
          <a:chOff x="0" y="0"/>
          <a:chExt cx="0" cy="0"/>
        </a:xfrm>
      </p:grpSpPr>
      <p:sp>
        <p:nvSpPr>
          <p:cNvPr id="117" name="Google Shape;117;p19"/>
          <p:cNvSpPr txBox="1"/>
          <p:nvPr/>
        </p:nvSpPr>
        <p:spPr>
          <a:xfrm>
            <a:off x="1012825" y="1125537"/>
            <a:ext cx="3476700" cy="981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404040"/>
              </a:buClr>
              <a:buSzPts val="4400"/>
              <a:buFont typeface="Arial"/>
              <a:buNone/>
            </a:pPr>
            <a:r>
              <a:rPr lang="en-US" sz="4400">
                <a:solidFill>
                  <a:srgbClr val="404040"/>
                </a:solidFill>
              </a:rPr>
              <a:t>Fermentation</a:t>
            </a:r>
            <a:endParaRPr/>
          </a:p>
        </p:txBody>
      </p:sp>
      <p:sp>
        <p:nvSpPr>
          <p:cNvPr id="118" name="Google Shape;118;p19"/>
          <p:cNvSpPr txBox="1"/>
          <p:nvPr/>
        </p:nvSpPr>
        <p:spPr>
          <a:xfrm>
            <a:off x="1144900" y="2381050"/>
            <a:ext cx="7048800" cy="4476900"/>
          </a:xfrm>
          <a:prstGeom prst="rect">
            <a:avLst/>
          </a:prstGeom>
          <a:noFill/>
          <a:ln>
            <a:noFill/>
          </a:ln>
        </p:spPr>
        <p:txBody>
          <a:bodyPr anchorCtr="0" anchor="t" bIns="45700" lIns="91425" spcFirstLastPara="1" rIns="91425" wrap="square" tIns="45700">
            <a:noAutofit/>
          </a:bodyPr>
          <a:lstStyle/>
          <a:p>
            <a:pPr indent="-341312" lvl="0" marL="341312" marR="0" rtl="0" algn="l">
              <a:lnSpc>
                <a:spcPct val="150000"/>
              </a:lnSpc>
              <a:spcBef>
                <a:spcPts val="0"/>
              </a:spcBef>
              <a:spcAft>
                <a:spcPts val="0"/>
              </a:spcAft>
              <a:buClr>
                <a:srgbClr val="404040"/>
              </a:buClr>
              <a:buSzPts val="2000"/>
              <a:buFont typeface="Noto Sans Symbols"/>
              <a:buChar char="❖"/>
            </a:pPr>
            <a:r>
              <a:rPr b="1" lang="en-US" sz="2000">
                <a:solidFill>
                  <a:srgbClr val="404040"/>
                </a:solidFill>
              </a:rPr>
              <a:t>Pitch plenty of healthy, viable yeast and PITCH COLD</a:t>
            </a:r>
            <a:endParaRPr b="1" sz="2000">
              <a:solidFill>
                <a:srgbClr val="404040"/>
              </a:solidFill>
            </a:endParaRPr>
          </a:p>
          <a:p>
            <a:pPr indent="-296862" lvl="1" marL="741362" marR="0" rtl="0" algn="l">
              <a:lnSpc>
                <a:spcPct val="150000"/>
              </a:lnSpc>
              <a:spcBef>
                <a:spcPts val="0"/>
              </a:spcBef>
              <a:spcAft>
                <a:spcPts val="0"/>
              </a:spcAft>
              <a:buClr>
                <a:srgbClr val="404040"/>
              </a:buClr>
              <a:buSzPts val="1800"/>
              <a:buFont typeface="Noto Sans Symbols"/>
              <a:buChar char="❖"/>
            </a:pPr>
            <a:r>
              <a:rPr b="1" lang="en-US" sz="1800">
                <a:solidFill>
                  <a:srgbClr val="404040"/>
                </a:solidFill>
              </a:rPr>
              <a:t>Pitch between 62-66 F</a:t>
            </a:r>
            <a:endParaRPr b="1" sz="1800">
              <a:solidFill>
                <a:srgbClr val="404040"/>
              </a:solidFill>
            </a:endParaRPr>
          </a:p>
          <a:p>
            <a:pPr indent="-296862" lvl="1" marL="741362" marR="0" rtl="0" algn="l">
              <a:lnSpc>
                <a:spcPct val="150000"/>
              </a:lnSpc>
              <a:spcBef>
                <a:spcPts val="0"/>
              </a:spcBef>
              <a:spcAft>
                <a:spcPts val="0"/>
              </a:spcAft>
              <a:buClr>
                <a:srgbClr val="404040"/>
              </a:buClr>
              <a:buSzPts val="1800"/>
              <a:buFont typeface="Noto Sans Symbols"/>
              <a:buChar char="❖"/>
            </a:pPr>
            <a:r>
              <a:rPr b="1" lang="en-US" sz="1800">
                <a:solidFill>
                  <a:srgbClr val="404040"/>
                </a:solidFill>
              </a:rPr>
              <a:t>Hold at lower temperatures (66-68 F) for 1 day</a:t>
            </a:r>
            <a:endParaRPr b="1" sz="1800">
              <a:solidFill>
                <a:srgbClr val="404040"/>
              </a:solidFill>
            </a:endParaRPr>
          </a:p>
          <a:p>
            <a:pPr indent="-296862" lvl="1" marL="741362" marR="0" rtl="0" algn="l">
              <a:lnSpc>
                <a:spcPct val="150000"/>
              </a:lnSpc>
              <a:spcBef>
                <a:spcPts val="0"/>
              </a:spcBef>
              <a:spcAft>
                <a:spcPts val="0"/>
              </a:spcAft>
              <a:buClr>
                <a:srgbClr val="404040"/>
              </a:buClr>
              <a:buSzPts val="1800"/>
              <a:buFont typeface="Noto Sans Symbols"/>
              <a:buChar char="❖"/>
            </a:pPr>
            <a:r>
              <a:rPr b="1" lang="en-US" sz="1800">
                <a:solidFill>
                  <a:srgbClr val="404040"/>
                </a:solidFill>
              </a:rPr>
              <a:t>Allow to freerise (68-80 F). Avoid chilling excessively at this point to avoid stalling yeast</a:t>
            </a:r>
            <a:endParaRPr b="1" sz="1800">
              <a:solidFill>
                <a:srgbClr val="404040"/>
              </a:solidFill>
            </a:endParaRPr>
          </a:p>
          <a:p>
            <a:pPr indent="-347662" lvl="0" marL="341312" marR="0" rtl="0" algn="l">
              <a:lnSpc>
                <a:spcPct val="150000"/>
              </a:lnSpc>
              <a:spcBef>
                <a:spcPts val="0"/>
              </a:spcBef>
              <a:spcAft>
                <a:spcPts val="0"/>
              </a:spcAft>
              <a:buClr>
                <a:srgbClr val="404040"/>
              </a:buClr>
              <a:buSzPts val="2100"/>
              <a:buFont typeface="Noto Sans Symbols"/>
              <a:buChar char="❖"/>
            </a:pPr>
            <a:r>
              <a:rPr b="1" lang="en-US" sz="2100">
                <a:solidFill>
                  <a:srgbClr val="404040"/>
                </a:solidFill>
              </a:rPr>
              <a:t>Thoroughly aerate</a:t>
            </a:r>
            <a:endParaRPr b="1" sz="2100">
              <a:solidFill>
                <a:srgbClr val="404040"/>
              </a:solidFill>
            </a:endParaRPr>
          </a:p>
          <a:p>
            <a:pPr indent="-284162" lvl="1" marL="741362" marR="0" rtl="0" algn="l">
              <a:lnSpc>
                <a:spcPct val="150000"/>
              </a:lnSpc>
              <a:spcBef>
                <a:spcPts val="0"/>
              </a:spcBef>
              <a:spcAft>
                <a:spcPts val="0"/>
              </a:spcAft>
              <a:buClr>
                <a:srgbClr val="404040"/>
              </a:buClr>
              <a:buSzPts val="1600"/>
              <a:buFont typeface="Noto Sans Symbols"/>
              <a:buChar char="❖"/>
            </a:pPr>
            <a:r>
              <a:rPr b="1" lang="en-US" sz="1600">
                <a:solidFill>
                  <a:srgbClr val="404040"/>
                </a:solidFill>
              </a:rPr>
              <a:t>Pull off airlock and shake yeast up at day 2</a:t>
            </a:r>
            <a:endParaRPr b="1" sz="1600">
              <a:solidFill>
                <a:srgbClr val="404040"/>
              </a:solidFill>
            </a:endParaRPr>
          </a:p>
          <a:p>
            <a:pPr indent="-254000" lvl="2" marL="1143000" marR="0" rtl="0" algn="l">
              <a:lnSpc>
                <a:spcPct val="150000"/>
              </a:lnSpc>
              <a:spcBef>
                <a:spcPts val="0"/>
              </a:spcBef>
              <a:spcAft>
                <a:spcPts val="0"/>
              </a:spcAft>
              <a:buClr>
                <a:srgbClr val="404040"/>
              </a:buClr>
              <a:buSzPts val="1600"/>
              <a:buFont typeface="Noto Sans Symbols"/>
              <a:buChar char="❖"/>
            </a:pPr>
            <a:r>
              <a:rPr b="1" lang="en-US" sz="1600">
                <a:solidFill>
                  <a:srgbClr val="404040"/>
                </a:solidFill>
              </a:rPr>
              <a:t>Can add sugar adjuncts at this point too</a:t>
            </a:r>
            <a:endParaRPr b="1" sz="1600">
              <a:solidFill>
                <a:srgbClr val="404040"/>
              </a:solidFill>
            </a:endParaRPr>
          </a:p>
          <a:p>
            <a:pPr indent="-347662" lvl="0" marL="341312" marR="0" rtl="0" algn="l">
              <a:lnSpc>
                <a:spcPct val="150000"/>
              </a:lnSpc>
              <a:spcBef>
                <a:spcPts val="0"/>
              </a:spcBef>
              <a:spcAft>
                <a:spcPts val="0"/>
              </a:spcAft>
              <a:buClr>
                <a:srgbClr val="404040"/>
              </a:buClr>
              <a:buSzPts val="2100"/>
              <a:buFont typeface="Noto Sans Symbols"/>
              <a:buChar char="❖"/>
            </a:pPr>
            <a:r>
              <a:rPr b="1" lang="en-US" sz="2100">
                <a:solidFill>
                  <a:srgbClr val="404040"/>
                </a:solidFill>
              </a:rPr>
              <a:t>Rest at F.G. at room temperature for 3-5 days</a:t>
            </a:r>
            <a:endParaRPr b="1" sz="2100">
              <a:solidFill>
                <a:srgbClr val="404040"/>
              </a:solidFill>
            </a:endParaRPr>
          </a:p>
          <a:p>
            <a:pPr indent="-347662" lvl="0" marL="341312" marR="0" rtl="0" algn="l">
              <a:lnSpc>
                <a:spcPct val="150000"/>
              </a:lnSpc>
              <a:spcBef>
                <a:spcPts val="0"/>
              </a:spcBef>
              <a:spcAft>
                <a:spcPts val="0"/>
              </a:spcAft>
              <a:buClr>
                <a:srgbClr val="404040"/>
              </a:buClr>
              <a:buSzPts val="2100"/>
              <a:buFont typeface="Noto Sans Symbols"/>
              <a:buChar char="❖"/>
            </a:pPr>
            <a:r>
              <a:rPr b="1" lang="en-US" sz="2100">
                <a:solidFill>
                  <a:srgbClr val="404040"/>
                </a:solidFill>
              </a:rPr>
              <a:t>Cold condition for 1-2 weeks</a:t>
            </a:r>
            <a:endParaRPr b="1" sz="2100">
              <a:solidFill>
                <a:srgbClr val="40404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22" name="Shape 122"/>
        <p:cNvGrpSpPr/>
        <p:nvPr/>
      </p:nvGrpSpPr>
      <p:grpSpPr>
        <a:xfrm>
          <a:off x="0" y="0"/>
          <a:ext cx="0" cy="0"/>
          <a:chOff x="0" y="0"/>
          <a:chExt cx="0" cy="0"/>
        </a:xfrm>
      </p:grpSpPr>
      <p:sp>
        <p:nvSpPr>
          <p:cNvPr id="123" name="Google Shape;123;p20"/>
          <p:cNvSpPr txBox="1"/>
          <p:nvPr/>
        </p:nvSpPr>
        <p:spPr>
          <a:xfrm>
            <a:off x="1144900" y="2381050"/>
            <a:ext cx="7048800" cy="4476900"/>
          </a:xfrm>
          <a:prstGeom prst="rect">
            <a:avLst/>
          </a:prstGeom>
          <a:noFill/>
          <a:ln>
            <a:noFill/>
          </a:ln>
        </p:spPr>
        <p:txBody>
          <a:bodyPr anchorCtr="0" anchor="t" bIns="45700" lIns="91425" spcFirstLastPara="1" rIns="91425" wrap="square" tIns="45700">
            <a:noAutofit/>
          </a:bodyPr>
          <a:lstStyle/>
          <a:p>
            <a:pPr indent="-347662" lvl="0" marL="341312" marR="0" rtl="0" algn="l">
              <a:lnSpc>
                <a:spcPct val="150000"/>
              </a:lnSpc>
              <a:spcBef>
                <a:spcPts val="0"/>
              </a:spcBef>
              <a:spcAft>
                <a:spcPts val="0"/>
              </a:spcAft>
              <a:buClr>
                <a:srgbClr val="404040"/>
              </a:buClr>
              <a:buSzPts val="2100"/>
              <a:buFont typeface="Noto Sans Symbols"/>
              <a:buChar char="❖"/>
            </a:pPr>
            <a:r>
              <a:rPr b="1" lang="en-US" sz="2100">
                <a:solidFill>
                  <a:srgbClr val="404040"/>
                </a:solidFill>
              </a:rPr>
              <a:t>Achel</a:t>
            </a:r>
            <a:endParaRPr b="1" sz="2100">
              <a:solidFill>
                <a:srgbClr val="404040"/>
              </a:solidFill>
            </a:endParaRPr>
          </a:p>
          <a:p>
            <a:pPr indent="-266700" lvl="2" marL="1143000" marR="0" rtl="0" algn="l">
              <a:lnSpc>
                <a:spcPct val="150000"/>
              </a:lnSpc>
              <a:spcBef>
                <a:spcPts val="0"/>
              </a:spcBef>
              <a:spcAft>
                <a:spcPts val="0"/>
              </a:spcAft>
              <a:buClr>
                <a:srgbClr val="404040"/>
              </a:buClr>
              <a:buSzPts val="1800"/>
              <a:buFont typeface="Noto Sans Symbols"/>
              <a:buChar char="❖"/>
            </a:pPr>
            <a:r>
              <a:rPr b="1" lang="en-US" sz="1800">
                <a:solidFill>
                  <a:srgbClr val="404040"/>
                </a:solidFill>
              </a:rPr>
              <a:t>Pitch at 63-64 F, Freerise to 72-73 F</a:t>
            </a:r>
            <a:endParaRPr b="1" sz="1800">
              <a:solidFill>
                <a:srgbClr val="404040"/>
              </a:solidFill>
            </a:endParaRPr>
          </a:p>
          <a:p>
            <a:pPr indent="-347662" lvl="0" marL="341312" marR="0" rtl="0" algn="l">
              <a:lnSpc>
                <a:spcPct val="150000"/>
              </a:lnSpc>
              <a:spcBef>
                <a:spcPts val="0"/>
              </a:spcBef>
              <a:spcAft>
                <a:spcPts val="0"/>
              </a:spcAft>
              <a:buClr>
                <a:srgbClr val="404040"/>
              </a:buClr>
              <a:buSzPts val="2100"/>
              <a:buFont typeface="Noto Sans Symbols"/>
              <a:buChar char="❖"/>
            </a:pPr>
            <a:r>
              <a:rPr b="1" lang="en-US" sz="2100">
                <a:solidFill>
                  <a:srgbClr val="404040"/>
                </a:solidFill>
              </a:rPr>
              <a:t>Westmalle</a:t>
            </a:r>
            <a:endParaRPr b="1" sz="2100">
              <a:solidFill>
                <a:srgbClr val="404040"/>
              </a:solidFill>
            </a:endParaRPr>
          </a:p>
          <a:p>
            <a:pPr indent="-266700" lvl="2" marL="1143000" marR="0" rtl="0" algn="l">
              <a:lnSpc>
                <a:spcPct val="150000"/>
              </a:lnSpc>
              <a:spcBef>
                <a:spcPts val="0"/>
              </a:spcBef>
              <a:spcAft>
                <a:spcPts val="0"/>
              </a:spcAft>
              <a:buClr>
                <a:srgbClr val="404040"/>
              </a:buClr>
              <a:buSzPts val="1800"/>
              <a:buFont typeface="Noto Sans Symbols"/>
              <a:buChar char="❖"/>
            </a:pPr>
            <a:r>
              <a:rPr b="1" lang="en-US" sz="1800">
                <a:solidFill>
                  <a:srgbClr val="404040"/>
                </a:solidFill>
              </a:rPr>
              <a:t>Pitch at 64 F, Freerise to 68 F</a:t>
            </a:r>
            <a:endParaRPr b="1" sz="1800">
              <a:solidFill>
                <a:srgbClr val="404040"/>
              </a:solidFill>
            </a:endParaRPr>
          </a:p>
          <a:p>
            <a:pPr indent="-354012" lvl="0" marL="341312" marR="0" rtl="0" algn="l">
              <a:lnSpc>
                <a:spcPct val="150000"/>
              </a:lnSpc>
              <a:spcBef>
                <a:spcPts val="0"/>
              </a:spcBef>
              <a:spcAft>
                <a:spcPts val="0"/>
              </a:spcAft>
              <a:buClr>
                <a:srgbClr val="404040"/>
              </a:buClr>
              <a:buSzPts val="2200"/>
              <a:buFont typeface="Noto Sans Symbols"/>
              <a:buChar char="❖"/>
            </a:pPr>
            <a:r>
              <a:rPr b="1" lang="en-US" sz="2200">
                <a:solidFill>
                  <a:srgbClr val="404040"/>
                </a:solidFill>
              </a:rPr>
              <a:t>Westvleteren</a:t>
            </a:r>
            <a:endParaRPr b="1" sz="2200">
              <a:solidFill>
                <a:srgbClr val="404040"/>
              </a:solidFill>
            </a:endParaRPr>
          </a:p>
          <a:p>
            <a:pPr indent="-266700" lvl="2" marL="1143000" marR="0" rtl="0" algn="l">
              <a:lnSpc>
                <a:spcPct val="150000"/>
              </a:lnSpc>
              <a:spcBef>
                <a:spcPts val="0"/>
              </a:spcBef>
              <a:spcAft>
                <a:spcPts val="0"/>
              </a:spcAft>
              <a:buClr>
                <a:srgbClr val="404040"/>
              </a:buClr>
              <a:buSzPts val="1800"/>
              <a:buFont typeface="Noto Sans Symbols"/>
              <a:buChar char="❖"/>
            </a:pPr>
            <a:r>
              <a:rPr b="1" lang="en-US" sz="1800">
                <a:solidFill>
                  <a:srgbClr val="404040"/>
                </a:solidFill>
              </a:rPr>
              <a:t>Pitch at 68 F, Freerise to 84 F (open fermentation)</a:t>
            </a:r>
            <a:endParaRPr b="1" sz="1800">
              <a:solidFill>
                <a:srgbClr val="404040"/>
              </a:solidFill>
            </a:endParaRPr>
          </a:p>
        </p:txBody>
      </p:sp>
      <p:sp>
        <p:nvSpPr>
          <p:cNvPr id="124" name="Google Shape;124;p20"/>
          <p:cNvSpPr txBox="1"/>
          <p:nvPr/>
        </p:nvSpPr>
        <p:spPr>
          <a:xfrm>
            <a:off x="1012825" y="1125537"/>
            <a:ext cx="3476700" cy="981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404040"/>
              </a:buClr>
              <a:buSzPts val="4400"/>
              <a:buFont typeface="Arial"/>
              <a:buNone/>
            </a:pPr>
            <a:r>
              <a:rPr lang="en-US" sz="4400">
                <a:solidFill>
                  <a:srgbClr val="404040"/>
                </a:solidFill>
              </a:rPr>
              <a:t>Fermentation</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28" name="Shape 128"/>
        <p:cNvGrpSpPr/>
        <p:nvPr/>
      </p:nvGrpSpPr>
      <p:grpSpPr>
        <a:xfrm>
          <a:off x="0" y="0"/>
          <a:ext cx="0" cy="0"/>
          <a:chOff x="0" y="0"/>
          <a:chExt cx="0" cy="0"/>
        </a:xfrm>
      </p:grpSpPr>
      <p:sp>
        <p:nvSpPr>
          <p:cNvPr id="129" name="Google Shape;129;p21"/>
          <p:cNvSpPr txBox="1"/>
          <p:nvPr/>
        </p:nvSpPr>
        <p:spPr>
          <a:xfrm>
            <a:off x="403225" y="1125525"/>
            <a:ext cx="6943500" cy="981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404040"/>
              </a:buClr>
              <a:buSzPts val="4400"/>
              <a:buFont typeface="Arial"/>
              <a:buNone/>
            </a:pPr>
            <a:r>
              <a:rPr lang="en-US" sz="4400">
                <a:solidFill>
                  <a:srgbClr val="404040"/>
                </a:solidFill>
              </a:rPr>
              <a:t>Style Specifics - Single</a:t>
            </a:r>
            <a:endParaRPr/>
          </a:p>
        </p:txBody>
      </p:sp>
      <p:pic>
        <p:nvPicPr>
          <p:cNvPr id="130" name="Google Shape;130;p21"/>
          <p:cNvPicPr preferRelativeResize="0"/>
          <p:nvPr/>
        </p:nvPicPr>
        <p:blipFill>
          <a:blip r:embed="rId4">
            <a:alphaModFix/>
          </a:blip>
          <a:stretch>
            <a:fillRect/>
          </a:stretch>
        </p:blipFill>
        <p:spPr>
          <a:xfrm>
            <a:off x="1055800" y="2467138"/>
            <a:ext cx="5182524" cy="850428"/>
          </a:xfrm>
          <a:prstGeom prst="rect">
            <a:avLst/>
          </a:prstGeom>
          <a:noFill/>
          <a:ln>
            <a:noFill/>
          </a:ln>
        </p:spPr>
      </p:pic>
      <p:sp>
        <p:nvSpPr>
          <p:cNvPr id="131" name="Google Shape;131;p21"/>
          <p:cNvSpPr txBox="1"/>
          <p:nvPr/>
        </p:nvSpPr>
        <p:spPr>
          <a:xfrm>
            <a:off x="1040150" y="3581400"/>
            <a:ext cx="7608600" cy="3085800"/>
          </a:xfrm>
          <a:prstGeom prst="rect">
            <a:avLst/>
          </a:prstGeom>
          <a:noFill/>
          <a:ln>
            <a:noFill/>
          </a:ln>
        </p:spPr>
        <p:txBody>
          <a:bodyPr anchorCtr="0" anchor="t" bIns="45700" lIns="91425" spcFirstLastPara="1" rIns="91425" wrap="square" tIns="45700">
            <a:noAutofit/>
          </a:bodyPr>
          <a:lstStyle/>
          <a:p>
            <a:pPr indent="-341312" lvl="0" marL="341312" marR="0" rtl="0" algn="l">
              <a:lnSpc>
                <a:spcPct val="150000"/>
              </a:lnSpc>
              <a:spcBef>
                <a:spcPts val="0"/>
              </a:spcBef>
              <a:spcAft>
                <a:spcPts val="0"/>
              </a:spcAft>
              <a:buClr>
                <a:srgbClr val="404040"/>
              </a:buClr>
              <a:buSzPts val="2000"/>
              <a:buFont typeface="Noto Sans Symbols"/>
              <a:buChar char="❖"/>
            </a:pPr>
            <a:r>
              <a:rPr b="1" lang="en-US" sz="2000">
                <a:solidFill>
                  <a:srgbClr val="404040"/>
                </a:solidFill>
              </a:rPr>
              <a:t>Fermentables</a:t>
            </a:r>
            <a:endParaRPr b="1" sz="2000">
              <a:solidFill>
                <a:srgbClr val="404040"/>
              </a:solidFill>
            </a:endParaRPr>
          </a:p>
          <a:p>
            <a:pPr indent="-258762" lvl="1" marL="741362" marR="0" rtl="0" algn="l">
              <a:lnSpc>
                <a:spcPct val="150000"/>
              </a:lnSpc>
              <a:spcBef>
                <a:spcPts val="0"/>
              </a:spcBef>
              <a:spcAft>
                <a:spcPts val="0"/>
              </a:spcAft>
              <a:buClr>
                <a:srgbClr val="404040"/>
              </a:buClr>
              <a:buSzPts val="1200"/>
              <a:buFont typeface="Noto Sans Symbols"/>
              <a:buChar char="❖"/>
            </a:pPr>
            <a:r>
              <a:rPr b="1" lang="en-US" sz="1600">
                <a:solidFill>
                  <a:srgbClr val="404040"/>
                </a:solidFill>
              </a:rPr>
              <a:t>Pilsner malt (50-90%)</a:t>
            </a:r>
            <a:endParaRPr b="1" sz="1600">
              <a:solidFill>
                <a:srgbClr val="404040"/>
              </a:solidFill>
            </a:endParaRPr>
          </a:p>
          <a:p>
            <a:pPr indent="-284162" lvl="1" marL="741362" marR="0" rtl="0" algn="l">
              <a:lnSpc>
                <a:spcPct val="150000"/>
              </a:lnSpc>
              <a:spcBef>
                <a:spcPts val="0"/>
              </a:spcBef>
              <a:spcAft>
                <a:spcPts val="0"/>
              </a:spcAft>
              <a:buClr>
                <a:srgbClr val="404040"/>
              </a:buClr>
              <a:buSzPts val="1600"/>
              <a:buFont typeface="Noto Sans Symbols"/>
              <a:buChar char="❖"/>
            </a:pPr>
            <a:r>
              <a:rPr b="1" lang="en-US" sz="1600">
                <a:solidFill>
                  <a:srgbClr val="404040"/>
                </a:solidFill>
              </a:rPr>
              <a:t>Munich/aromatic/biscuit (0-5%)</a:t>
            </a:r>
            <a:endParaRPr b="1" sz="1600">
              <a:solidFill>
                <a:srgbClr val="404040"/>
              </a:solidFill>
            </a:endParaRPr>
          </a:p>
          <a:p>
            <a:pPr indent="-284162" lvl="1" marL="741362" marR="0" rtl="0" algn="l">
              <a:lnSpc>
                <a:spcPct val="150000"/>
              </a:lnSpc>
              <a:spcBef>
                <a:spcPts val="0"/>
              </a:spcBef>
              <a:spcAft>
                <a:spcPts val="0"/>
              </a:spcAft>
              <a:buClr>
                <a:srgbClr val="404040"/>
              </a:buClr>
              <a:buSzPts val="1600"/>
              <a:buFont typeface="Noto Sans Symbols"/>
              <a:buChar char="❖"/>
            </a:pPr>
            <a:r>
              <a:rPr b="1" lang="en-US" sz="1600">
                <a:solidFill>
                  <a:srgbClr val="404040"/>
                </a:solidFill>
              </a:rPr>
              <a:t>Wheat (0-25%)</a:t>
            </a:r>
            <a:endParaRPr b="1" sz="1600">
              <a:solidFill>
                <a:srgbClr val="404040"/>
              </a:solidFill>
            </a:endParaRPr>
          </a:p>
          <a:p>
            <a:pPr indent="-284162" lvl="1" marL="741362" marR="0" rtl="0" algn="l">
              <a:lnSpc>
                <a:spcPct val="150000"/>
              </a:lnSpc>
              <a:spcBef>
                <a:spcPts val="0"/>
              </a:spcBef>
              <a:spcAft>
                <a:spcPts val="0"/>
              </a:spcAft>
              <a:buClr>
                <a:srgbClr val="404040"/>
              </a:buClr>
              <a:buSzPts val="1600"/>
              <a:buFont typeface="Noto Sans Symbols"/>
              <a:buChar char="❖"/>
            </a:pPr>
            <a:r>
              <a:rPr b="1" lang="en-US" sz="1600">
                <a:solidFill>
                  <a:srgbClr val="404040"/>
                </a:solidFill>
              </a:rPr>
              <a:t>Sugar (5-15%)</a:t>
            </a:r>
            <a:endParaRPr b="1" sz="1600">
              <a:solidFill>
                <a:srgbClr val="404040"/>
              </a:solidFill>
            </a:endParaRPr>
          </a:p>
          <a:p>
            <a:pPr indent="-341312" lvl="0" marL="341312" marR="0" rtl="0" algn="l">
              <a:lnSpc>
                <a:spcPct val="150000"/>
              </a:lnSpc>
              <a:spcBef>
                <a:spcPts val="0"/>
              </a:spcBef>
              <a:spcAft>
                <a:spcPts val="0"/>
              </a:spcAft>
              <a:buClr>
                <a:srgbClr val="404040"/>
              </a:buClr>
              <a:buSzPts val="2000"/>
              <a:buFont typeface="Noto Sans Symbols"/>
              <a:buChar char="❖"/>
            </a:pPr>
            <a:r>
              <a:rPr b="1" lang="en-US" sz="2000">
                <a:solidFill>
                  <a:srgbClr val="404040"/>
                </a:solidFill>
              </a:rPr>
              <a:t>Hops</a:t>
            </a:r>
            <a:endParaRPr b="1" sz="2000">
              <a:solidFill>
                <a:srgbClr val="404040"/>
              </a:solidFill>
            </a:endParaRPr>
          </a:p>
          <a:p>
            <a:pPr indent="-284162" lvl="1" marL="741362" marR="0" rtl="0" algn="l">
              <a:lnSpc>
                <a:spcPct val="150000"/>
              </a:lnSpc>
              <a:spcBef>
                <a:spcPts val="0"/>
              </a:spcBef>
              <a:spcAft>
                <a:spcPts val="0"/>
              </a:spcAft>
              <a:buClr>
                <a:srgbClr val="404040"/>
              </a:buClr>
              <a:buSzPts val="1600"/>
              <a:buFont typeface="Noto Sans Symbols"/>
              <a:buChar char="❖"/>
            </a:pPr>
            <a:r>
              <a:rPr b="1" lang="en-US" sz="1600">
                <a:solidFill>
                  <a:srgbClr val="404040"/>
                </a:solidFill>
              </a:rPr>
              <a:t>Noble (traditional) or American (“hoppy belgian”)</a:t>
            </a:r>
            <a:endParaRPr b="1" sz="1600">
              <a:solidFill>
                <a:srgbClr val="404040"/>
              </a:solidFill>
            </a:endParaRPr>
          </a:p>
          <a:p>
            <a:pPr indent="-284162" lvl="1" marL="741362" marR="0" rtl="0" algn="l">
              <a:lnSpc>
                <a:spcPct val="150000"/>
              </a:lnSpc>
              <a:spcBef>
                <a:spcPts val="0"/>
              </a:spcBef>
              <a:spcAft>
                <a:spcPts val="0"/>
              </a:spcAft>
              <a:buClr>
                <a:srgbClr val="404040"/>
              </a:buClr>
              <a:buSzPts val="1600"/>
              <a:buFont typeface="Noto Sans Symbols"/>
              <a:buChar char="❖"/>
            </a:pPr>
            <a:r>
              <a:rPr b="1" lang="en-US" sz="1600">
                <a:solidFill>
                  <a:srgbClr val="404040"/>
                </a:solidFill>
              </a:rPr>
              <a:t>Spices (uncommon)</a:t>
            </a:r>
            <a:endParaRPr b="1" sz="1600">
              <a:solidFill>
                <a:srgbClr val="40404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3" name="Shape 23"/>
        <p:cNvGrpSpPr/>
        <p:nvPr/>
      </p:nvGrpSpPr>
      <p:grpSpPr>
        <a:xfrm>
          <a:off x="0" y="0"/>
          <a:ext cx="0" cy="0"/>
          <a:chOff x="0" y="0"/>
          <a:chExt cx="0" cy="0"/>
        </a:xfrm>
      </p:grpSpPr>
      <p:sp>
        <p:nvSpPr>
          <p:cNvPr id="24" name="Google Shape;24;p4"/>
          <p:cNvSpPr txBox="1"/>
          <p:nvPr/>
        </p:nvSpPr>
        <p:spPr>
          <a:xfrm>
            <a:off x="1144900" y="1125537"/>
            <a:ext cx="3476700" cy="981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404040"/>
              </a:buClr>
              <a:buSzPts val="4400"/>
              <a:buFont typeface="Arial"/>
              <a:buNone/>
            </a:pPr>
            <a:r>
              <a:rPr lang="en-US" sz="4400">
                <a:solidFill>
                  <a:srgbClr val="404040"/>
                </a:solidFill>
              </a:rPr>
              <a:t>Terminology</a:t>
            </a:r>
            <a:endParaRPr/>
          </a:p>
        </p:txBody>
      </p:sp>
      <p:sp>
        <p:nvSpPr>
          <p:cNvPr id="25" name="Google Shape;25;p4"/>
          <p:cNvSpPr txBox="1"/>
          <p:nvPr/>
        </p:nvSpPr>
        <p:spPr>
          <a:xfrm>
            <a:off x="916300" y="2381050"/>
            <a:ext cx="8065500" cy="2663700"/>
          </a:xfrm>
          <a:prstGeom prst="rect">
            <a:avLst/>
          </a:prstGeom>
          <a:noFill/>
          <a:ln>
            <a:noFill/>
          </a:ln>
        </p:spPr>
        <p:txBody>
          <a:bodyPr anchorCtr="0" anchor="t" bIns="45700" lIns="91425" spcFirstLastPara="1" rIns="91425" wrap="square" tIns="45700">
            <a:noAutofit/>
          </a:bodyPr>
          <a:lstStyle/>
          <a:p>
            <a:pPr indent="-341312" lvl="0" marL="341312" marR="0" rtl="0" algn="l">
              <a:lnSpc>
                <a:spcPct val="150000"/>
              </a:lnSpc>
              <a:spcBef>
                <a:spcPts val="0"/>
              </a:spcBef>
              <a:spcAft>
                <a:spcPts val="0"/>
              </a:spcAft>
              <a:buClr>
                <a:srgbClr val="404040"/>
              </a:buClr>
              <a:buSzPts val="2000"/>
              <a:buFont typeface="Noto Sans Symbols"/>
              <a:buChar char="❖"/>
            </a:pPr>
            <a:r>
              <a:rPr b="1" lang="en-US" sz="2000">
                <a:solidFill>
                  <a:srgbClr val="404040"/>
                </a:solidFill>
              </a:rPr>
              <a:t>Trappist vs. Abbey vs. </a:t>
            </a:r>
            <a:r>
              <a:rPr b="1" lang="en-US" sz="2000">
                <a:solidFill>
                  <a:srgbClr val="404040"/>
                </a:solidFill>
              </a:rPr>
              <a:t>Belgian</a:t>
            </a:r>
            <a:endParaRPr b="1" sz="2000">
              <a:solidFill>
                <a:srgbClr val="404040"/>
              </a:solidFill>
            </a:endParaRPr>
          </a:p>
          <a:p>
            <a:pPr indent="-296862" lvl="1" marL="741362" marR="0" rtl="0" algn="l">
              <a:lnSpc>
                <a:spcPct val="150000"/>
              </a:lnSpc>
              <a:spcBef>
                <a:spcPts val="0"/>
              </a:spcBef>
              <a:spcAft>
                <a:spcPts val="0"/>
              </a:spcAft>
              <a:buClr>
                <a:srgbClr val="404040"/>
              </a:buClr>
              <a:buSzPts val="1800"/>
              <a:buFont typeface="Noto Sans Symbols"/>
              <a:buChar char="❖"/>
            </a:pPr>
            <a:r>
              <a:rPr b="1" lang="en-US" sz="1800">
                <a:solidFill>
                  <a:srgbClr val="404040"/>
                </a:solidFill>
              </a:rPr>
              <a:t>Trappist: Technically an appelation (Authentic Trappist Product) that is exclusive to a small number of Trappist abbeys. Trappist is a marketing term, not a style.</a:t>
            </a:r>
            <a:endParaRPr b="1" sz="1800">
              <a:solidFill>
                <a:srgbClr val="404040"/>
              </a:solidFill>
            </a:endParaRPr>
          </a:p>
          <a:p>
            <a:pPr indent="-254000" lvl="2" marL="1143000" marR="0" rtl="0" algn="l">
              <a:lnSpc>
                <a:spcPct val="150000"/>
              </a:lnSpc>
              <a:spcBef>
                <a:spcPts val="0"/>
              </a:spcBef>
              <a:spcAft>
                <a:spcPts val="0"/>
              </a:spcAft>
              <a:buClr>
                <a:srgbClr val="404040"/>
              </a:buClr>
              <a:buSzPts val="1600"/>
              <a:buFont typeface="Noto Sans Symbols"/>
              <a:buChar char="❖"/>
            </a:pPr>
            <a:r>
              <a:rPr b="1" lang="en-US" sz="1600">
                <a:solidFill>
                  <a:srgbClr val="404040"/>
                </a:solidFill>
              </a:rPr>
              <a:t>Achel</a:t>
            </a:r>
            <a:endParaRPr b="1" sz="1600">
              <a:solidFill>
                <a:srgbClr val="404040"/>
              </a:solidFill>
            </a:endParaRPr>
          </a:p>
          <a:p>
            <a:pPr indent="-254000" lvl="2" marL="1143000" marR="0" rtl="0" algn="l">
              <a:lnSpc>
                <a:spcPct val="150000"/>
              </a:lnSpc>
              <a:spcBef>
                <a:spcPts val="0"/>
              </a:spcBef>
              <a:spcAft>
                <a:spcPts val="0"/>
              </a:spcAft>
              <a:buClr>
                <a:srgbClr val="404040"/>
              </a:buClr>
              <a:buSzPts val="1600"/>
              <a:buFont typeface="Noto Sans Symbols"/>
              <a:buChar char="❖"/>
            </a:pPr>
            <a:r>
              <a:rPr b="1" lang="en-US" sz="1600">
                <a:solidFill>
                  <a:srgbClr val="404040"/>
                </a:solidFill>
              </a:rPr>
              <a:t>Chimay</a:t>
            </a:r>
            <a:endParaRPr b="1" sz="1600">
              <a:solidFill>
                <a:srgbClr val="404040"/>
              </a:solidFill>
            </a:endParaRPr>
          </a:p>
          <a:p>
            <a:pPr indent="-254000" lvl="2" marL="1143000" marR="0" rtl="0" algn="l">
              <a:lnSpc>
                <a:spcPct val="150000"/>
              </a:lnSpc>
              <a:spcBef>
                <a:spcPts val="0"/>
              </a:spcBef>
              <a:spcAft>
                <a:spcPts val="0"/>
              </a:spcAft>
              <a:buClr>
                <a:srgbClr val="404040"/>
              </a:buClr>
              <a:buSzPts val="1600"/>
              <a:buFont typeface="Noto Sans Symbols"/>
              <a:buChar char="❖"/>
            </a:pPr>
            <a:r>
              <a:rPr b="1" lang="en-US" sz="1600">
                <a:solidFill>
                  <a:srgbClr val="404040"/>
                </a:solidFill>
              </a:rPr>
              <a:t>Orval</a:t>
            </a:r>
            <a:endParaRPr b="1" sz="1600">
              <a:solidFill>
                <a:srgbClr val="404040"/>
              </a:solidFill>
            </a:endParaRPr>
          </a:p>
          <a:p>
            <a:pPr indent="-254000" lvl="2" marL="1143000" marR="0" rtl="0" algn="l">
              <a:lnSpc>
                <a:spcPct val="150000"/>
              </a:lnSpc>
              <a:spcBef>
                <a:spcPts val="0"/>
              </a:spcBef>
              <a:spcAft>
                <a:spcPts val="0"/>
              </a:spcAft>
              <a:buClr>
                <a:srgbClr val="404040"/>
              </a:buClr>
              <a:buSzPts val="1600"/>
              <a:buFont typeface="Noto Sans Symbols"/>
              <a:buChar char="❖"/>
            </a:pPr>
            <a:r>
              <a:rPr b="1" lang="en-US" sz="1600">
                <a:solidFill>
                  <a:srgbClr val="404040"/>
                </a:solidFill>
              </a:rPr>
              <a:t>Rochefort</a:t>
            </a:r>
            <a:endParaRPr b="1" sz="1600">
              <a:solidFill>
                <a:srgbClr val="404040"/>
              </a:solidFill>
            </a:endParaRPr>
          </a:p>
          <a:p>
            <a:pPr indent="-254000" lvl="2" marL="1143000" marR="0" rtl="0" algn="l">
              <a:lnSpc>
                <a:spcPct val="150000"/>
              </a:lnSpc>
              <a:spcBef>
                <a:spcPts val="0"/>
              </a:spcBef>
              <a:spcAft>
                <a:spcPts val="0"/>
              </a:spcAft>
              <a:buClr>
                <a:srgbClr val="404040"/>
              </a:buClr>
              <a:buSzPts val="1600"/>
              <a:buFont typeface="Noto Sans Symbols"/>
              <a:buChar char="❖"/>
            </a:pPr>
            <a:r>
              <a:rPr b="1" lang="en-US" sz="1600">
                <a:solidFill>
                  <a:srgbClr val="404040"/>
                </a:solidFill>
              </a:rPr>
              <a:t>Westmalle</a:t>
            </a:r>
            <a:endParaRPr b="1" sz="1600">
              <a:solidFill>
                <a:srgbClr val="404040"/>
              </a:solidFill>
            </a:endParaRPr>
          </a:p>
          <a:p>
            <a:pPr indent="-254000" lvl="2" marL="1143000" marR="0" rtl="0" algn="l">
              <a:lnSpc>
                <a:spcPct val="150000"/>
              </a:lnSpc>
              <a:spcBef>
                <a:spcPts val="0"/>
              </a:spcBef>
              <a:spcAft>
                <a:spcPts val="0"/>
              </a:spcAft>
              <a:buClr>
                <a:srgbClr val="404040"/>
              </a:buClr>
              <a:buSzPts val="1600"/>
              <a:buFont typeface="Noto Sans Symbols"/>
              <a:buChar char="❖"/>
            </a:pPr>
            <a:r>
              <a:rPr b="1" lang="en-US" sz="1600">
                <a:solidFill>
                  <a:srgbClr val="404040"/>
                </a:solidFill>
              </a:rPr>
              <a:t>Westvleteren</a:t>
            </a:r>
            <a:endParaRPr b="1" sz="1600">
              <a:solidFill>
                <a:srgbClr val="40404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35" name="Shape 135"/>
        <p:cNvGrpSpPr/>
        <p:nvPr/>
      </p:nvGrpSpPr>
      <p:grpSpPr>
        <a:xfrm>
          <a:off x="0" y="0"/>
          <a:ext cx="0" cy="0"/>
          <a:chOff x="0" y="0"/>
          <a:chExt cx="0" cy="0"/>
        </a:xfrm>
      </p:grpSpPr>
      <p:pic>
        <p:nvPicPr>
          <p:cNvPr id="136" name="Google Shape;136;p22"/>
          <p:cNvPicPr preferRelativeResize="0"/>
          <p:nvPr/>
        </p:nvPicPr>
        <p:blipFill>
          <a:blip r:embed="rId4">
            <a:alphaModFix/>
          </a:blip>
          <a:stretch>
            <a:fillRect/>
          </a:stretch>
        </p:blipFill>
        <p:spPr>
          <a:xfrm>
            <a:off x="1040150" y="2467150"/>
            <a:ext cx="5828799" cy="961850"/>
          </a:xfrm>
          <a:prstGeom prst="rect">
            <a:avLst/>
          </a:prstGeom>
          <a:noFill/>
          <a:ln>
            <a:noFill/>
          </a:ln>
        </p:spPr>
      </p:pic>
      <p:sp>
        <p:nvSpPr>
          <p:cNvPr id="137" name="Google Shape;137;p22"/>
          <p:cNvSpPr txBox="1"/>
          <p:nvPr/>
        </p:nvSpPr>
        <p:spPr>
          <a:xfrm>
            <a:off x="403225" y="1125525"/>
            <a:ext cx="6943500" cy="981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404040"/>
              </a:buClr>
              <a:buSzPts val="4400"/>
              <a:buFont typeface="Arial"/>
              <a:buNone/>
            </a:pPr>
            <a:r>
              <a:rPr lang="en-US" sz="4400">
                <a:solidFill>
                  <a:srgbClr val="404040"/>
                </a:solidFill>
              </a:rPr>
              <a:t>Style Specifics - Tripel</a:t>
            </a:r>
            <a:endParaRPr/>
          </a:p>
        </p:txBody>
      </p:sp>
      <p:sp>
        <p:nvSpPr>
          <p:cNvPr id="138" name="Google Shape;138;p22"/>
          <p:cNvSpPr txBox="1"/>
          <p:nvPr/>
        </p:nvSpPr>
        <p:spPr>
          <a:xfrm>
            <a:off x="1040150" y="3581400"/>
            <a:ext cx="7608600" cy="3085800"/>
          </a:xfrm>
          <a:prstGeom prst="rect">
            <a:avLst/>
          </a:prstGeom>
          <a:noFill/>
          <a:ln>
            <a:noFill/>
          </a:ln>
        </p:spPr>
        <p:txBody>
          <a:bodyPr anchorCtr="0" anchor="t" bIns="45700" lIns="91425" spcFirstLastPara="1" rIns="91425" wrap="square" tIns="45700">
            <a:noAutofit/>
          </a:bodyPr>
          <a:lstStyle/>
          <a:p>
            <a:pPr indent="-341312" lvl="0" marL="341312" marR="0" rtl="0" algn="l">
              <a:lnSpc>
                <a:spcPct val="150000"/>
              </a:lnSpc>
              <a:spcBef>
                <a:spcPts val="0"/>
              </a:spcBef>
              <a:spcAft>
                <a:spcPts val="0"/>
              </a:spcAft>
              <a:buClr>
                <a:srgbClr val="404040"/>
              </a:buClr>
              <a:buSzPts val="2000"/>
              <a:buFont typeface="Noto Sans Symbols"/>
              <a:buChar char="❖"/>
            </a:pPr>
            <a:r>
              <a:rPr b="1" lang="en-US" sz="2000">
                <a:solidFill>
                  <a:srgbClr val="404040"/>
                </a:solidFill>
              </a:rPr>
              <a:t>Fermentables</a:t>
            </a:r>
            <a:endParaRPr b="1" sz="2000">
              <a:solidFill>
                <a:srgbClr val="404040"/>
              </a:solidFill>
            </a:endParaRPr>
          </a:p>
          <a:p>
            <a:pPr indent="-258762" lvl="1" marL="741362" marR="0" rtl="0" algn="l">
              <a:lnSpc>
                <a:spcPct val="150000"/>
              </a:lnSpc>
              <a:spcBef>
                <a:spcPts val="0"/>
              </a:spcBef>
              <a:spcAft>
                <a:spcPts val="0"/>
              </a:spcAft>
              <a:buClr>
                <a:srgbClr val="404040"/>
              </a:buClr>
              <a:buSzPts val="1200"/>
              <a:buFont typeface="Noto Sans Symbols"/>
              <a:buChar char="❖"/>
            </a:pPr>
            <a:r>
              <a:rPr b="1" lang="en-US" sz="1600">
                <a:solidFill>
                  <a:srgbClr val="404040"/>
                </a:solidFill>
              </a:rPr>
              <a:t>Pilsner malt (75-90%)</a:t>
            </a:r>
            <a:endParaRPr b="1" sz="1600">
              <a:solidFill>
                <a:srgbClr val="404040"/>
              </a:solidFill>
            </a:endParaRPr>
          </a:p>
          <a:p>
            <a:pPr indent="-284162" lvl="1" marL="741362" marR="0" rtl="0" algn="l">
              <a:lnSpc>
                <a:spcPct val="150000"/>
              </a:lnSpc>
              <a:spcBef>
                <a:spcPts val="0"/>
              </a:spcBef>
              <a:spcAft>
                <a:spcPts val="0"/>
              </a:spcAft>
              <a:buClr>
                <a:srgbClr val="404040"/>
              </a:buClr>
              <a:buSzPts val="1600"/>
              <a:buFont typeface="Noto Sans Symbols"/>
              <a:buChar char="❖"/>
            </a:pPr>
            <a:r>
              <a:rPr b="1" lang="en-US" sz="1600">
                <a:solidFill>
                  <a:srgbClr val="404040"/>
                </a:solidFill>
              </a:rPr>
              <a:t>Munich/aromatic/biscuit (0-5%)</a:t>
            </a:r>
            <a:endParaRPr b="1" sz="1600">
              <a:solidFill>
                <a:srgbClr val="404040"/>
              </a:solidFill>
            </a:endParaRPr>
          </a:p>
          <a:p>
            <a:pPr indent="-284162" lvl="1" marL="741362" marR="0" rtl="0" algn="l">
              <a:lnSpc>
                <a:spcPct val="150000"/>
              </a:lnSpc>
              <a:spcBef>
                <a:spcPts val="0"/>
              </a:spcBef>
              <a:spcAft>
                <a:spcPts val="0"/>
              </a:spcAft>
              <a:buClr>
                <a:srgbClr val="404040"/>
              </a:buClr>
              <a:buSzPts val="1600"/>
              <a:buFont typeface="Noto Sans Symbols"/>
              <a:buChar char="❖"/>
            </a:pPr>
            <a:r>
              <a:rPr b="1" lang="en-US" sz="1600">
                <a:solidFill>
                  <a:srgbClr val="404040"/>
                </a:solidFill>
              </a:rPr>
              <a:t>Wheat (0-5%)</a:t>
            </a:r>
            <a:endParaRPr b="1" sz="1600">
              <a:solidFill>
                <a:srgbClr val="404040"/>
              </a:solidFill>
            </a:endParaRPr>
          </a:p>
          <a:p>
            <a:pPr indent="-284162" lvl="1" marL="741362" marR="0" rtl="0" algn="l">
              <a:lnSpc>
                <a:spcPct val="150000"/>
              </a:lnSpc>
              <a:spcBef>
                <a:spcPts val="0"/>
              </a:spcBef>
              <a:spcAft>
                <a:spcPts val="0"/>
              </a:spcAft>
              <a:buClr>
                <a:srgbClr val="404040"/>
              </a:buClr>
              <a:buSzPts val="1600"/>
              <a:buFont typeface="Noto Sans Symbols"/>
              <a:buChar char="❖"/>
            </a:pPr>
            <a:r>
              <a:rPr b="1" lang="en-US" sz="1600">
                <a:solidFill>
                  <a:srgbClr val="404040"/>
                </a:solidFill>
              </a:rPr>
              <a:t>Sugar (5-20%)</a:t>
            </a:r>
            <a:endParaRPr b="1" sz="1600">
              <a:solidFill>
                <a:srgbClr val="404040"/>
              </a:solidFill>
            </a:endParaRPr>
          </a:p>
          <a:p>
            <a:pPr indent="-341312" lvl="0" marL="341312" marR="0" rtl="0" algn="l">
              <a:lnSpc>
                <a:spcPct val="150000"/>
              </a:lnSpc>
              <a:spcBef>
                <a:spcPts val="0"/>
              </a:spcBef>
              <a:spcAft>
                <a:spcPts val="0"/>
              </a:spcAft>
              <a:buClr>
                <a:srgbClr val="404040"/>
              </a:buClr>
              <a:buSzPts val="2000"/>
              <a:buFont typeface="Noto Sans Symbols"/>
              <a:buChar char="❖"/>
            </a:pPr>
            <a:r>
              <a:rPr b="1" lang="en-US" sz="2000">
                <a:solidFill>
                  <a:srgbClr val="404040"/>
                </a:solidFill>
              </a:rPr>
              <a:t>Hops</a:t>
            </a:r>
            <a:endParaRPr b="1" sz="2000">
              <a:solidFill>
                <a:srgbClr val="404040"/>
              </a:solidFill>
            </a:endParaRPr>
          </a:p>
          <a:p>
            <a:pPr indent="-284162" lvl="1" marL="741362" marR="0" rtl="0" algn="l">
              <a:lnSpc>
                <a:spcPct val="150000"/>
              </a:lnSpc>
              <a:spcBef>
                <a:spcPts val="0"/>
              </a:spcBef>
              <a:spcAft>
                <a:spcPts val="0"/>
              </a:spcAft>
              <a:buClr>
                <a:srgbClr val="404040"/>
              </a:buClr>
              <a:buSzPts val="1600"/>
              <a:buFont typeface="Noto Sans Symbols"/>
              <a:buChar char="❖"/>
            </a:pPr>
            <a:r>
              <a:rPr b="1" lang="en-US" sz="1600">
                <a:solidFill>
                  <a:srgbClr val="404040"/>
                </a:solidFill>
              </a:rPr>
              <a:t>Noble </a:t>
            </a:r>
            <a:endParaRPr b="1" sz="1600">
              <a:solidFill>
                <a:srgbClr val="40404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42" name="Shape 142"/>
        <p:cNvGrpSpPr/>
        <p:nvPr/>
      </p:nvGrpSpPr>
      <p:grpSpPr>
        <a:xfrm>
          <a:off x="0" y="0"/>
          <a:ext cx="0" cy="0"/>
          <a:chOff x="0" y="0"/>
          <a:chExt cx="0" cy="0"/>
        </a:xfrm>
      </p:grpSpPr>
      <p:sp>
        <p:nvSpPr>
          <p:cNvPr id="143" name="Google Shape;143;p23"/>
          <p:cNvSpPr txBox="1"/>
          <p:nvPr/>
        </p:nvSpPr>
        <p:spPr>
          <a:xfrm>
            <a:off x="555625" y="1125525"/>
            <a:ext cx="6943500" cy="981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404040"/>
              </a:buClr>
              <a:buSzPts val="4400"/>
              <a:buFont typeface="Arial"/>
              <a:buNone/>
            </a:pPr>
            <a:r>
              <a:rPr lang="en-US" sz="4400">
                <a:solidFill>
                  <a:srgbClr val="404040"/>
                </a:solidFill>
              </a:rPr>
              <a:t>Style Specifics - Dubbel</a:t>
            </a:r>
            <a:endParaRPr/>
          </a:p>
        </p:txBody>
      </p:sp>
      <p:sp>
        <p:nvSpPr>
          <p:cNvPr id="144" name="Google Shape;144;p23"/>
          <p:cNvSpPr txBox="1"/>
          <p:nvPr/>
        </p:nvSpPr>
        <p:spPr>
          <a:xfrm>
            <a:off x="887750" y="3505200"/>
            <a:ext cx="4347300" cy="3085800"/>
          </a:xfrm>
          <a:prstGeom prst="rect">
            <a:avLst/>
          </a:prstGeom>
          <a:noFill/>
          <a:ln>
            <a:noFill/>
          </a:ln>
        </p:spPr>
        <p:txBody>
          <a:bodyPr anchorCtr="0" anchor="t" bIns="45700" lIns="91425" spcFirstLastPara="1" rIns="91425" wrap="square" tIns="45700">
            <a:noAutofit/>
          </a:bodyPr>
          <a:lstStyle/>
          <a:p>
            <a:pPr indent="-341312" lvl="0" marL="341312" marR="0" rtl="0" algn="l">
              <a:lnSpc>
                <a:spcPct val="150000"/>
              </a:lnSpc>
              <a:spcBef>
                <a:spcPts val="0"/>
              </a:spcBef>
              <a:spcAft>
                <a:spcPts val="0"/>
              </a:spcAft>
              <a:buClr>
                <a:srgbClr val="404040"/>
              </a:buClr>
              <a:buSzPts val="2000"/>
              <a:buFont typeface="Noto Sans Symbols"/>
              <a:buChar char="❖"/>
            </a:pPr>
            <a:r>
              <a:rPr b="1" lang="en-US" sz="2000">
                <a:solidFill>
                  <a:srgbClr val="404040"/>
                </a:solidFill>
              </a:rPr>
              <a:t>Fermentables</a:t>
            </a:r>
            <a:endParaRPr b="1" sz="2000">
              <a:solidFill>
                <a:srgbClr val="404040"/>
              </a:solidFill>
            </a:endParaRPr>
          </a:p>
          <a:p>
            <a:pPr indent="-258762" lvl="1" marL="741362" marR="0" rtl="0" algn="l">
              <a:lnSpc>
                <a:spcPct val="150000"/>
              </a:lnSpc>
              <a:spcBef>
                <a:spcPts val="0"/>
              </a:spcBef>
              <a:spcAft>
                <a:spcPts val="0"/>
              </a:spcAft>
              <a:buClr>
                <a:srgbClr val="404040"/>
              </a:buClr>
              <a:buSzPts val="1200"/>
              <a:buFont typeface="Noto Sans Symbols"/>
              <a:buChar char="❖"/>
            </a:pPr>
            <a:r>
              <a:rPr b="1" lang="en-US" sz="1600">
                <a:solidFill>
                  <a:srgbClr val="404040"/>
                </a:solidFill>
              </a:rPr>
              <a:t>Pilsner malt (60-85%)</a:t>
            </a:r>
            <a:endParaRPr b="1" sz="1600">
              <a:solidFill>
                <a:srgbClr val="404040"/>
              </a:solidFill>
            </a:endParaRPr>
          </a:p>
          <a:p>
            <a:pPr indent="-284162" lvl="1" marL="741362" marR="0" rtl="0" algn="l">
              <a:lnSpc>
                <a:spcPct val="150000"/>
              </a:lnSpc>
              <a:spcBef>
                <a:spcPts val="0"/>
              </a:spcBef>
              <a:spcAft>
                <a:spcPts val="0"/>
              </a:spcAft>
              <a:buClr>
                <a:srgbClr val="404040"/>
              </a:buClr>
              <a:buSzPts val="1600"/>
              <a:buFont typeface="Noto Sans Symbols"/>
              <a:buChar char="❖"/>
            </a:pPr>
            <a:r>
              <a:rPr b="1" lang="en-US" sz="1600">
                <a:solidFill>
                  <a:srgbClr val="404040"/>
                </a:solidFill>
              </a:rPr>
              <a:t>Munich/aromatic/biscuit (0-15%)</a:t>
            </a:r>
            <a:endParaRPr b="1" sz="1600">
              <a:solidFill>
                <a:srgbClr val="404040"/>
              </a:solidFill>
            </a:endParaRPr>
          </a:p>
          <a:p>
            <a:pPr indent="-284162" lvl="1" marL="741362" marR="0" rtl="0" algn="l">
              <a:lnSpc>
                <a:spcPct val="150000"/>
              </a:lnSpc>
              <a:spcBef>
                <a:spcPts val="0"/>
              </a:spcBef>
              <a:spcAft>
                <a:spcPts val="0"/>
              </a:spcAft>
              <a:buClr>
                <a:srgbClr val="404040"/>
              </a:buClr>
              <a:buSzPts val="1600"/>
              <a:buFont typeface="Noto Sans Symbols"/>
              <a:buChar char="❖"/>
            </a:pPr>
            <a:r>
              <a:rPr b="1" lang="en-US" sz="1600">
                <a:solidFill>
                  <a:srgbClr val="404040"/>
                </a:solidFill>
              </a:rPr>
              <a:t>Light crystals, 20-60 L (0-10%)</a:t>
            </a:r>
            <a:endParaRPr b="1" sz="1600">
              <a:solidFill>
                <a:srgbClr val="404040"/>
              </a:solidFill>
            </a:endParaRPr>
          </a:p>
          <a:p>
            <a:pPr indent="-284162" lvl="1" marL="741362" marR="0" rtl="0" algn="l">
              <a:lnSpc>
                <a:spcPct val="150000"/>
              </a:lnSpc>
              <a:spcBef>
                <a:spcPts val="0"/>
              </a:spcBef>
              <a:spcAft>
                <a:spcPts val="0"/>
              </a:spcAft>
              <a:buClr>
                <a:srgbClr val="404040"/>
              </a:buClr>
              <a:buSzPts val="1600"/>
              <a:buFont typeface="Noto Sans Symbols"/>
              <a:buChar char="❖"/>
            </a:pPr>
            <a:r>
              <a:rPr b="1" lang="en-US" sz="1600">
                <a:solidFill>
                  <a:srgbClr val="404040"/>
                </a:solidFill>
              </a:rPr>
              <a:t>Special B (0-5%)</a:t>
            </a:r>
            <a:endParaRPr b="1" sz="1600">
              <a:solidFill>
                <a:srgbClr val="404040"/>
              </a:solidFill>
            </a:endParaRPr>
          </a:p>
          <a:p>
            <a:pPr indent="-284162" lvl="1" marL="741362" marR="0" rtl="0" algn="l">
              <a:lnSpc>
                <a:spcPct val="150000"/>
              </a:lnSpc>
              <a:spcBef>
                <a:spcPts val="0"/>
              </a:spcBef>
              <a:spcAft>
                <a:spcPts val="0"/>
              </a:spcAft>
              <a:buClr>
                <a:srgbClr val="404040"/>
              </a:buClr>
              <a:buSzPts val="1600"/>
              <a:buFont typeface="Noto Sans Symbols"/>
              <a:buChar char="❖"/>
            </a:pPr>
            <a:r>
              <a:rPr b="1" lang="en-US" sz="1600">
                <a:solidFill>
                  <a:srgbClr val="404040"/>
                </a:solidFill>
              </a:rPr>
              <a:t>Roasted malts (0-5%)</a:t>
            </a:r>
            <a:endParaRPr b="1" sz="1600">
              <a:solidFill>
                <a:srgbClr val="404040"/>
              </a:solidFill>
            </a:endParaRPr>
          </a:p>
          <a:p>
            <a:pPr indent="-284162" lvl="1" marL="741362" marR="0" rtl="0" algn="l">
              <a:lnSpc>
                <a:spcPct val="150000"/>
              </a:lnSpc>
              <a:spcBef>
                <a:spcPts val="0"/>
              </a:spcBef>
              <a:spcAft>
                <a:spcPts val="0"/>
              </a:spcAft>
              <a:buClr>
                <a:srgbClr val="404040"/>
              </a:buClr>
              <a:buSzPts val="1600"/>
              <a:buFont typeface="Noto Sans Symbols"/>
              <a:buChar char="❖"/>
            </a:pPr>
            <a:r>
              <a:rPr b="1" lang="en-US" sz="1600">
                <a:solidFill>
                  <a:srgbClr val="404040"/>
                </a:solidFill>
              </a:rPr>
              <a:t>Candi Syrup (5-15%)</a:t>
            </a:r>
            <a:endParaRPr b="1" sz="1600">
              <a:solidFill>
                <a:srgbClr val="404040"/>
              </a:solidFill>
            </a:endParaRPr>
          </a:p>
        </p:txBody>
      </p:sp>
      <p:pic>
        <p:nvPicPr>
          <p:cNvPr id="145" name="Google Shape;145;p23"/>
          <p:cNvPicPr preferRelativeResize="0"/>
          <p:nvPr/>
        </p:nvPicPr>
        <p:blipFill>
          <a:blip r:embed="rId4">
            <a:alphaModFix/>
          </a:blip>
          <a:stretch>
            <a:fillRect/>
          </a:stretch>
        </p:blipFill>
        <p:spPr>
          <a:xfrm>
            <a:off x="1040150" y="2162250"/>
            <a:ext cx="5828800" cy="915279"/>
          </a:xfrm>
          <a:prstGeom prst="rect">
            <a:avLst/>
          </a:prstGeom>
          <a:noFill/>
          <a:ln>
            <a:noFill/>
          </a:ln>
        </p:spPr>
      </p:pic>
      <p:sp>
        <p:nvSpPr>
          <p:cNvPr id="146" name="Google Shape;146;p23"/>
          <p:cNvSpPr txBox="1"/>
          <p:nvPr/>
        </p:nvSpPr>
        <p:spPr>
          <a:xfrm>
            <a:off x="5293575" y="3505200"/>
            <a:ext cx="4347300" cy="3085800"/>
          </a:xfrm>
          <a:prstGeom prst="rect">
            <a:avLst/>
          </a:prstGeom>
          <a:noFill/>
          <a:ln>
            <a:noFill/>
          </a:ln>
        </p:spPr>
        <p:txBody>
          <a:bodyPr anchorCtr="0" anchor="t" bIns="45700" lIns="91425" spcFirstLastPara="1" rIns="91425" wrap="square" tIns="45700">
            <a:noAutofit/>
          </a:bodyPr>
          <a:lstStyle/>
          <a:p>
            <a:pPr indent="-341312" lvl="0" marL="341312" marR="0" rtl="0" algn="l">
              <a:lnSpc>
                <a:spcPct val="150000"/>
              </a:lnSpc>
              <a:spcBef>
                <a:spcPts val="0"/>
              </a:spcBef>
              <a:spcAft>
                <a:spcPts val="0"/>
              </a:spcAft>
              <a:buClr>
                <a:srgbClr val="404040"/>
              </a:buClr>
              <a:buSzPts val="2000"/>
              <a:buFont typeface="Noto Sans Symbols"/>
              <a:buChar char="❖"/>
            </a:pPr>
            <a:r>
              <a:rPr b="1" lang="en-US" sz="2000">
                <a:solidFill>
                  <a:srgbClr val="404040"/>
                </a:solidFill>
              </a:rPr>
              <a:t>Hops</a:t>
            </a:r>
            <a:endParaRPr b="1" sz="2000">
              <a:solidFill>
                <a:srgbClr val="404040"/>
              </a:solidFill>
            </a:endParaRPr>
          </a:p>
          <a:p>
            <a:pPr indent="-284162" lvl="1" marL="741362" marR="0" rtl="0" algn="l">
              <a:lnSpc>
                <a:spcPct val="150000"/>
              </a:lnSpc>
              <a:spcBef>
                <a:spcPts val="0"/>
              </a:spcBef>
              <a:spcAft>
                <a:spcPts val="0"/>
              </a:spcAft>
              <a:buClr>
                <a:srgbClr val="404040"/>
              </a:buClr>
              <a:buSzPts val="1600"/>
              <a:buFont typeface="Noto Sans Symbols"/>
              <a:buChar char="❖"/>
            </a:pPr>
            <a:r>
              <a:rPr b="1" lang="en-US" sz="1600">
                <a:solidFill>
                  <a:srgbClr val="404040"/>
                </a:solidFill>
              </a:rPr>
              <a:t>Noble</a:t>
            </a:r>
            <a:endParaRPr b="1" sz="1600">
              <a:solidFill>
                <a:srgbClr val="404040"/>
              </a:solidFill>
            </a:endParaRPr>
          </a:p>
          <a:p>
            <a:pPr indent="-328612" lvl="0" marL="341312" marR="0" rtl="0" algn="l">
              <a:lnSpc>
                <a:spcPct val="150000"/>
              </a:lnSpc>
              <a:spcBef>
                <a:spcPts val="0"/>
              </a:spcBef>
              <a:spcAft>
                <a:spcPts val="0"/>
              </a:spcAft>
              <a:buClr>
                <a:srgbClr val="404040"/>
              </a:buClr>
              <a:buSzPts val="1800"/>
              <a:buFont typeface="Noto Sans Symbols"/>
              <a:buChar char="❖"/>
            </a:pPr>
            <a:r>
              <a:rPr b="1" lang="en-US" sz="1800">
                <a:solidFill>
                  <a:srgbClr val="404040"/>
                </a:solidFill>
              </a:rPr>
              <a:t>Extras</a:t>
            </a:r>
            <a:endParaRPr b="1" sz="1800">
              <a:solidFill>
                <a:srgbClr val="404040"/>
              </a:solidFill>
            </a:endParaRPr>
          </a:p>
          <a:p>
            <a:pPr indent="-284162" lvl="1" marL="741362" marR="0" rtl="0" algn="l">
              <a:lnSpc>
                <a:spcPct val="150000"/>
              </a:lnSpc>
              <a:spcBef>
                <a:spcPts val="0"/>
              </a:spcBef>
              <a:spcAft>
                <a:spcPts val="0"/>
              </a:spcAft>
              <a:buClr>
                <a:srgbClr val="404040"/>
              </a:buClr>
              <a:buSzPts val="1600"/>
              <a:buFont typeface="Noto Sans Symbols"/>
              <a:buChar char="❖"/>
            </a:pPr>
            <a:r>
              <a:rPr b="1" lang="en-US" sz="1600">
                <a:solidFill>
                  <a:srgbClr val="404040"/>
                </a:solidFill>
              </a:rPr>
              <a:t>Dried fruit (not traditional)</a:t>
            </a:r>
            <a:endParaRPr b="1" sz="1600">
              <a:solidFill>
                <a:srgbClr val="40404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50" name="Shape 150"/>
        <p:cNvGrpSpPr/>
        <p:nvPr/>
      </p:nvGrpSpPr>
      <p:grpSpPr>
        <a:xfrm>
          <a:off x="0" y="0"/>
          <a:ext cx="0" cy="0"/>
          <a:chOff x="0" y="0"/>
          <a:chExt cx="0" cy="0"/>
        </a:xfrm>
      </p:grpSpPr>
      <p:pic>
        <p:nvPicPr>
          <p:cNvPr id="151" name="Google Shape;151;p24"/>
          <p:cNvPicPr preferRelativeResize="0"/>
          <p:nvPr/>
        </p:nvPicPr>
        <p:blipFill>
          <a:blip r:embed="rId4">
            <a:alphaModFix/>
          </a:blip>
          <a:stretch>
            <a:fillRect/>
          </a:stretch>
        </p:blipFill>
        <p:spPr>
          <a:xfrm>
            <a:off x="1040147" y="2162250"/>
            <a:ext cx="5828801" cy="974949"/>
          </a:xfrm>
          <a:prstGeom prst="rect">
            <a:avLst/>
          </a:prstGeom>
          <a:noFill/>
          <a:ln>
            <a:noFill/>
          </a:ln>
        </p:spPr>
      </p:pic>
      <p:sp>
        <p:nvSpPr>
          <p:cNvPr id="152" name="Google Shape;152;p24"/>
          <p:cNvSpPr txBox="1"/>
          <p:nvPr/>
        </p:nvSpPr>
        <p:spPr>
          <a:xfrm>
            <a:off x="174625" y="1125525"/>
            <a:ext cx="6943500" cy="981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404040"/>
              </a:buClr>
              <a:buSzPts val="4400"/>
              <a:buFont typeface="Arial"/>
              <a:buNone/>
            </a:pPr>
            <a:r>
              <a:rPr lang="en-US" sz="4400">
                <a:solidFill>
                  <a:srgbClr val="404040"/>
                </a:solidFill>
              </a:rPr>
              <a:t>Style Specifics - BDS</a:t>
            </a:r>
            <a:endParaRPr/>
          </a:p>
        </p:txBody>
      </p:sp>
      <p:sp>
        <p:nvSpPr>
          <p:cNvPr id="153" name="Google Shape;153;p24"/>
          <p:cNvSpPr txBox="1"/>
          <p:nvPr/>
        </p:nvSpPr>
        <p:spPr>
          <a:xfrm>
            <a:off x="887750" y="3429000"/>
            <a:ext cx="4347300" cy="3085800"/>
          </a:xfrm>
          <a:prstGeom prst="rect">
            <a:avLst/>
          </a:prstGeom>
          <a:noFill/>
          <a:ln>
            <a:noFill/>
          </a:ln>
        </p:spPr>
        <p:txBody>
          <a:bodyPr anchorCtr="0" anchor="t" bIns="45700" lIns="91425" spcFirstLastPara="1" rIns="91425" wrap="square" tIns="45700">
            <a:noAutofit/>
          </a:bodyPr>
          <a:lstStyle/>
          <a:p>
            <a:pPr indent="-341312" lvl="0" marL="341312" marR="0" rtl="0" algn="l">
              <a:lnSpc>
                <a:spcPct val="150000"/>
              </a:lnSpc>
              <a:spcBef>
                <a:spcPts val="0"/>
              </a:spcBef>
              <a:spcAft>
                <a:spcPts val="0"/>
              </a:spcAft>
              <a:buClr>
                <a:srgbClr val="404040"/>
              </a:buClr>
              <a:buSzPts val="2000"/>
              <a:buFont typeface="Noto Sans Symbols"/>
              <a:buChar char="❖"/>
            </a:pPr>
            <a:r>
              <a:rPr b="1" lang="en-US" sz="2000">
                <a:solidFill>
                  <a:srgbClr val="404040"/>
                </a:solidFill>
              </a:rPr>
              <a:t>Fermentables</a:t>
            </a:r>
            <a:endParaRPr b="1" sz="2000">
              <a:solidFill>
                <a:srgbClr val="404040"/>
              </a:solidFill>
            </a:endParaRPr>
          </a:p>
          <a:p>
            <a:pPr indent="-258762" lvl="1" marL="741362" marR="0" rtl="0" algn="l">
              <a:lnSpc>
                <a:spcPct val="150000"/>
              </a:lnSpc>
              <a:spcBef>
                <a:spcPts val="0"/>
              </a:spcBef>
              <a:spcAft>
                <a:spcPts val="0"/>
              </a:spcAft>
              <a:buClr>
                <a:srgbClr val="404040"/>
              </a:buClr>
              <a:buSzPts val="1200"/>
              <a:buFont typeface="Noto Sans Symbols"/>
              <a:buChar char="❖"/>
            </a:pPr>
            <a:r>
              <a:rPr b="1" lang="en-US" sz="1600">
                <a:solidFill>
                  <a:srgbClr val="404040"/>
                </a:solidFill>
              </a:rPr>
              <a:t>Pilsner malt (50-85%)</a:t>
            </a:r>
            <a:endParaRPr b="1" sz="1600">
              <a:solidFill>
                <a:srgbClr val="404040"/>
              </a:solidFill>
            </a:endParaRPr>
          </a:p>
          <a:p>
            <a:pPr indent="-284162" lvl="1" marL="741362" marR="0" rtl="0" algn="l">
              <a:lnSpc>
                <a:spcPct val="150000"/>
              </a:lnSpc>
              <a:spcBef>
                <a:spcPts val="0"/>
              </a:spcBef>
              <a:spcAft>
                <a:spcPts val="0"/>
              </a:spcAft>
              <a:buClr>
                <a:srgbClr val="404040"/>
              </a:buClr>
              <a:buSzPts val="1600"/>
              <a:buFont typeface="Noto Sans Symbols"/>
              <a:buChar char="❖"/>
            </a:pPr>
            <a:r>
              <a:rPr b="1" lang="en-US" sz="1600">
                <a:solidFill>
                  <a:srgbClr val="404040"/>
                </a:solidFill>
              </a:rPr>
              <a:t>Munich/aromatic/biscuit (0-20%)</a:t>
            </a:r>
            <a:endParaRPr b="1" sz="1600">
              <a:solidFill>
                <a:srgbClr val="404040"/>
              </a:solidFill>
            </a:endParaRPr>
          </a:p>
          <a:p>
            <a:pPr indent="-284162" lvl="1" marL="741362" marR="0" rtl="0" algn="l">
              <a:lnSpc>
                <a:spcPct val="150000"/>
              </a:lnSpc>
              <a:spcBef>
                <a:spcPts val="0"/>
              </a:spcBef>
              <a:spcAft>
                <a:spcPts val="0"/>
              </a:spcAft>
              <a:buClr>
                <a:srgbClr val="404040"/>
              </a:buClr>
              <a:buSzPts val="1600"/>
              <a:buFont typeface="Noto Sans Symbols"/>
              <a:buChar char="❖"/>
            </a:pPr>
            <a:r>
              <a:rPr b="1" lang="en-US" sz="1600">
                <a:solidFill>
                  <a:srgbClr val="404040"/>
                </a:solidFill>
              </a:rPr>
              <a:t>Light crystals, 20-60 L (0-10%)</a:t>
            </a:r>
            <a:endParaRPr b="1" sz="1600">
              <a:solidFill>
                <a:srgbClr val="404040"/>
              </a:solidFill>
            </a:endParaRPr>
          </a:p>
          <a:p>
            <a:pPr indent="-284162" lvl="1" marL="741362" marR="0" rtl="0" algn="l">
              <a:lnSpc>
                <a:spcPct val="150000"/>
              </a:lnSpc>
              <a:spcBef>
                <a:spcPts val="0"/>
              </a:spcBef>
              <a:spcAft>
                <a:spcPts val="0"/>
              </a:spcAft>
              <a:buClr>
                <a:srgbClr val="404040"/>
              </a:buClr>
              <a:buSzPts val="1600"/>
              <a:buFont typeface="Noto Sans Symbols"/>
              <a:buChar char="❖"/>
            </a:pPr>
            <a:r>
              <a:rPr b="1" lang="en-US" sz="1600">
                <a:solidFill>
                  <a:srgbClr val="404040"/>
                </a:solidFill>
              </a:rPr>
              <a:t>Special B (0-7%)</a:t>
            </a:r>
            <a:endParaRPr b="1" sz="1600">
              <a:solidFill>
                <a:srgbClr val="404040"/>
              </a:solidFill>
            </a:endParaRPr>
          </a:p>
          <a:p>
            <a:pPr indent="-284162" lvl="1" marL="741362" marR="0" rtl="0" algn="l">
              <a:lnSpc>
                <a:spcPct val="150000"/>
              </a:lnSpc>
              <a:spcBef>
                <a:spcPts val="0"/>
              </a:spcBef>
              <a:spcAft>
                <a:spcPts val="0"/>
              </a:spcAft>
              <a:buClr>
                <a:srgbClr val="404040"/>
              </a:buClr>
              <a:buSzPts val="1600"/>
              <a:buFont typeface="Noto Sans Symbols"/>
              <a:buChar char="❖"/>
            </a:pPr>
            <a:r>
              <a:rPr b="1" lang="en-US" sz="1600">
                <a:solidFill>
                  <a:srgbClr val="404040"/>
                </a:solidFill>
              </a:rPr>
              <a:t>Roasted malts (0-5%)</a:t>
            </a:r>
            <a:endParaRPr b="1" sz="1600">
              <a:solidFill>
                <a:srgbClr val="404040"/>
              </a:solidFill>
            </a:endParaRPr>
          </a:p>
          <a:p>
            <a:pPr indent="-284162" lvl="1" marL="741362" marR="0" rtl="0" algn="l">
              <a:lnSpc>
                <a:spcPct val="150000"/>
              </a:lnSpc>
              <a:spcBef>
                <a:spcPts val="0"/>
              </a:spcBef>
              <a:spcAft>
                <a:spcPts val="0"/>
              </a:spcAft>
              <a:buClr>
                <a:srgbClr val="404040"/>
              </a:buClr>
              <a:buSzPts val="1600"/>
              <a:buFont typeface="Noto Sans Symbols"/>
              <a:buChar char="❖"/>
            </a:pPr>
            <a:r>
              <a:rPr b="1" lang="en-US" sz="1600">
                <a:solidFill>
                  <a:srgbClr val="404040"/>
                </a:solidFill>
              </a:rPr>
              <a:t>Candi Syrup (5-15%)</a:t>
            </a:r>
            <a:endParaRPr b="1" sz="1600">
              <a:solidFill>
                <a:srgbClr val="404040"/>
              </a:solidFill>
            </a:endParaRPr>
          </a:p>
        </p:txBody>
      </p:sp>
      <p:sp>
        <p:nvSpPr>
          <p:cNvPr id="154" name="Google Shape;154;p24"/>
          <p:cNvSpPr txBox="1"/>
          <p:nvPr/>
        </p:nvSpPr>
        <p:spPr>
          <a:xfrm>
            <a:off x="5293575" y="3429000"/>
            <a:ext cx="4347300" cy="3085800"/>
          </a:xfrm>
          <a:prstGeom prst="rect">
            <a:avLst/>
          </a:prstGeom>
          <a:noFill/>
          <a:ln>
            <a:noFill/>
          </a:ln>
        </p:spPr>
        <p:txBody>
          <a:bodyPr anchorCtr="0" anchor="t" bIns="45700" lIns="91425" spcFirstLastPara="1" rIns="91425" wrap="square" tIns="45700">
            <a:noAutofit/>
          </a:bodyPr>
          <a:lstStyle/>
          <a:p>
            <a:pPr indent="-341312" lvl="0" marL="341312" marR="0" rtl="0" algn="l">
              <a:lnSpc>
                <a:spcPct val="150000"/>
              </a:lnSpc>
              <a:spcBef>
                <a:spcPts val="0"/>
              </a:spcBef>
              <a:spcAft>
                <a:spcPts val="0"/>
              </a:spcAft>
              <a:buClr>
                <a:srgbClr val="404040"/>
              </a:buClr>
              <a:buSzPts val="2000"/>
              <a:buFont typeface="Noto Sans Symbols"/>
              <a:buChar char="❖"/>
            </a:pPr>
            <a:r>
              <a:rPr b="1" lang="en-US" sz="2000">
                <a:solidFill>
                  <a:srgbClr val="404040"/>
                </a:solidFill>
              </a:rPr>
              <a:t>Hops</a:t>
            </a:r>
            <a:endParaRPr b="1" sz="2000">
              <a:solidFill>
                <a:srgbClr val="404040"/>
              </a:solidFill>
            </a:endParaRPr>
          </a:p>
          <a:p>
            <a:pPr indent="-284162" lvl="1" marL="741362" marR="0" rtl="0" algn="l">
              <a:lnSpc>
                <a:spcPct val="150000"/>
              </a:lnSpc>
              <a:spcBef>
                <a:spcPts val="0"/>
              </a:spcBef>
              <a:spcAft>
                <a:spcPts val="0"/>
              </a:spcAft>
              <a:buClr>
                <a:srgbClr val="404040"/>
              </a:buClr>
              <a:buSzPts val="1600"/>
              <a:buFont typeface="Noto Sans Symbols"/>
              <a:buChar char="❖"/>
            </a:pPr>
            <a:r>
              <a:rPr b="1" lang="en-US" sz="1600">
                <a:solidFill>
                  <a:srgbClr val="404040"/>
                </a:solidFill>
              </a:rPr>
              <a:t>Noble</a:t>
            </a:r>
            <a:endParaRPr b="1" sz="1600">
              <a:solidFill>
                <a:srgbClr val="404040"/>
              </a:solidFill>
            </a:endParaRPr>
          </a:p>
          <a:p>
            <a:pPr indent="-328612" lvl="0" marL="341312" marR="0" rtl="0" algn="l">
              <a:lnSpc>
                <a:spcPct val="150000"/>
              </a:lnSpc>
              <a:spcBef>
                <a:spcPts val="0"/>
              </a:spcBef>
              <a:spcAft>
                <a:spcPts val="0"/>
              </a:spcAft>
              <a:buClr>
                <a:srgbClr val="404040"/>
              </a:buClr>
              <a:buSzPts val="1800"/>
              <a:buFont typeface="Noto Sans Symbols"/>
              <a:buChar char="❖"/>
            </a:pPr>
            <a:r>
              <a:rPr b="1" lang="en-US" sz="1800">
                <a:solidFill>
                  <a:srgbClr val="404040"/>
                </a:solidFill>
              </a:rPr>
              <a:t>Extras</a:t>
            </a:r>
            <a:endParaRPr b="1" sz="1800">
              <a:solidFill>
                <a:srgbClr val="404040"/>
              </a:solidFill>
            </a:endParaRPr>
          </a:p>
          <a:p>
            <a:pPr indent="-284162" lvl="1" marL="741362" marR="0" rtl="0" algn="l">
              <a:lnSpc>
                <a:spcPct val="150000"/>
              </a:lnSpc>
              <a:spcBef>
                <a:spcPts val="0"/>
              </a:spcBef>
              <a:spcAft>
                <a:spcPts val="0"/>
              </a:spcAft>
              <a:buClr>
                <a:srgbClr val="404040"/>
              </a:buClr>
              <a:buSzPts val="1600"/>
              <a:buFont typeface="Noto Sans Symbols"/>
              <a:buChar char="❖"/>
            </a:pPr>
            <a:r>
              <a:rPr b="1" lang="en-US" sz="1600">
                <a:solidFill>
                  <a:srgbClr val="404040"/>
                </a:solidFill>
              </a:rPr>
              <a:t>Dried fruit (not traditional)</a:t>
            </a:r>
            <a:endParaRPr b="1" sz="1600">
              <a:solidFill>
                <a:srgbClr val="404040"/>
              </a:solidFill>
            </a:endParaRPr>
          </a:p>
          <a:p>
            <a:pPr indent="-284162" lvl="1" marL="741362" marR="0" rtl="0" algn="l">
              <a:lnSpc>
                <a:spcPct val="150000"/>
              </a:lnSpc>
              <a:spcBef>
                <a:spcPts val="0"/>
              </a:spcBef>
              <a:spcAft>
                <a:spcPts val="0"/>
              </a:spcAft>
              <a:buClr>
                <a:srgbClr val="404040"/>
              </a:buClr>
              <a:buSzPts val="1600"/>
              <a:buFont typeface="Noto Sans Symbols"/>
              <a:buChar char="❖"/>
            </a:pPr>
            <a:r>
              <a:rPr b="1" lang="en-US" sz="1600">
                <a:solidFill>
                  <a:srgbClr val="404040"/>
                </a:solidFill>
              </a:rPr>
              <a:t>Barrel aging (not traditional)</a:t>
            </a:r>
            <a:endParaRPr b="1" sz="1600">
              <a:solidFill>
                <a:srgbClr val="40404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58" name="Shape 158"/>
        <p:cNvGrpSpPr/>
        <p:nvPr/>
      </p:nvGrpSpPr>
      <p:grpSpPr>
        <a:xfrm>
          <a:off x="0" y="0"/>
          <a:ext cx="0" cy="0"/>
          <a:chOff x="0" y="0"/>
          <a:chExt cx="0" cy="0"/>
        </a:xfrm>
      </p:grpSpPr>
      <p:sp>
        <p:nvSpPr>
          <p:cNvPr id="159" name="Google Shape;159;p25"/>
          <p:cNvSpPr txBox="1"/>
          <p:nvPr/>
        </p:nvSpPr>
        <p:spPr>
          <a:xfrm>
            <a:off x="784225" y="1125525"/>
            <a:ext cx="5425500" cy="981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404040"/>
              </a:buClr>
              <a:buSzPts val="4400"/>
              <a:buFont typeface="Arial"/>
              <a:buNone/>
            </a:pPr>
            <a:r>
              <a:rPr lang="en-US" sz="4400">
                <a:solidFill>
                  <a:srgbClr val="404040"/>
                </a:solidFill>
              </a:rPr>
              <a:t>Post Fermentation</a:t>
            </a:r>
            <a:endParaRPr/>
          </a:p>
        </p:txBody>
      </p:sp>
      <p:sp>
        <p:nvSpPr>
          <p:cNvPr id="160" name="Google Shape;160;p25"/>
          <p:cNvSpPr txBox="1"/>
          <p:nvPr/>
        </p:nvSpPr>
        <p:spPr>
          <a:xfrm>
            <a:off x="1144900" y="2381050"/>
            <a:ext cx="7048800" cy="2663700"/>
          </a:xfrm>
          <a:prstGeom prst="rect">
            <a:avLst/>
          </a:prstGeom>
          <a:noFill/>
          <a:ln>
            <a:noFill/>
          </a:ln>
        </p:spPr>
        <p:txBody>
          <a:bodyPr anchorCtr="0" anchor="t" bIns="45700" lIns="91425" spcFirstLastPara="1" rIns="91425" wrap="square" tIns="45700">
            <a:noAutofit/>
          </a:bodyPr>
          <a:lstStyle/>
          <a:p>
            <a:pPr indent="-341312" lvl="0" marL="341312" marR="0" rtl="0" algn="l">
              <a:lnSpc>
                <a:spcPct val="150000"/>
              </a:lnSpc>
              <a:spcBef>
                <a:spcPts val="0"/>
              </a:spcBef>
              <a:spcAft>
                <a:spcPts val="0"/>
              </a:spcAft>
              <a:buClr>
                <a:srgbClr val="404040"/>
              </a:buClr>
              <a:buSzPts val="2000"/>
              <a:buFont typeface="Noto Sans Symbols"/>
              <a:buChar char="❖"/>
            </a:pPr>
            <a:r>
              <a:rPr b="1" lang="en-US" sz="2000">
                <a:solidFill>
                  <a:srgbClr val="404040"/>
                </a:solidFill>
              </a:rPr>
              <a:t>Clarity should be good</a:t>
            </a:r>
            <a:endParaRPr b="1" sz="2000">
              <a:solidFill>
                <a:srgbClr val="404040"/>
              </a:solidFill>
            </a:endParaRPr>
          </a:p>
          <a:p>
            <a:pPr indent="-284162" lvl="1" marL="741362" marR="0" rtl="0" algn="l">
              <a:lnSpc>
                <a:spcPct val="150000"/>
              </a:lnSpc>
              <a:spcBef>
                <a:spcPts val="0"/>
              </a:spcBef>
              <a:spcAft>
                <a:spcPts val="0"/>
              </a:spcAft>
              <a:buClr>
                <a:srgbClr val="404040"/>
              </a:buClr>
              <a:buSzPts val="1600"/>
              <a:buFont typeface="Noto Sans Symbols"/>
              <a:buChar char="❖"/>
            </a:pPr>
            <a:r>
              <a:rPr b="1" lang="en-US" sz="1600">
                <a:solidFill>
                  <a:srgbClr val="404040"/>
                </a:solidFill>
              </a:rPr>
              <a:t>Cold conditioning and finings agents should achieve this</a:t>
            </a:r>
            <a:endParaRPr b="1" sz="1600">
              <a:solidFill>
                <a:srgbClr val="404040"/>
              </a:solidFill>
            </a:endParaRPr>
          </a:p>
          <a:p>
            <a:pPr indent="-341312" lvl="0" marL="341312" marR="0" rtl="0" algn="l">
              <a:lnSpc>
                <a:spcPct val="150000"/>
              </a:lnSpc>
              <a:spcBef>
                <a:spcPts val="0"/>
              </a:spcBef>
              <a:spcAft>
                <a:spcPts val="0"/>
              </a:spcAft>
              <a:buClr>
                <a:srgbClr val="404040"/>
              </a:buClr>
              <a:buSzPts val="2000"/>
              <a:buFont typeface="Noto Sans Symbols"/>
              <a:buChar char="❖"/>
            </a:pPr>
            <a:r>
              <a:rPr b="1" lang="en-US" sz="2000">
                <a:solidFill>
                  <a:srgbClr val="404040"/>
                </a:solidFill>
              </a:rPr>
              <a:t>Carbonation should be medium-high to high</a:t>
            </a:r>
            <a:endParaRPr b="1" sz="2000">
              <a:solidFill>
                <a:srgbClr val="404040"/>
              </a:solidFill>
            </a:endParaRPr>
          </a:p>
          <a:p>
            <a:pPr indent="-284162" lvl="1" marL="741362" marR="0" rtl="0" algn="l">
              <a:lnSpc>
                <a:spcPct val="150000"/>
              </a:lnSpc>
              <a:spcBef>
                <a:spcPts val="0"/>
              </a:spcBef>
              <a:spcAft>
                <a:spcPts val="0"/>
              </a:spcAft>
              <a:buClr>
                <a:srgbClr val="404040"/>
              </a:buClr>
              <a:buSzPts val="1600"/>
              <a:buFont typeface="Noto Sans Symbols"/>
              <a:buChar char="❖"/>
            </a:pPr>
            <a:r>
              <a:rPr b="1" lang="en-US" sz="1600">
                <a:solidFill>
                  <a:srgbClr val="404040"/>
                </a:solidFill>
              </a:rPr>
              <a:t>Light ales: 2.5-3 volumes</a:t>
            </a:r>
            <a:endParaRPr b="1" sz="1600">
              <a:solidFill>
                <a:srgbClr val="404040"/>
              </a:solidFill>
            </a:endParaRPr>
          </a:p>
          <a:p>
            <a:pPr indent="-284162" lvl="1" marL="741362" marR="0" rtl="0" algn="l">
              <a:lnSpc>
                <a:spcPct val="150000"/>
              </a:lnSpc>
              <a:spcBef>
                <a:spcPts val="0"/>
              </a:spcBef>
              <a:spcAft>
                <a:spcPts val="0"/>
              </a:spcAft>
              <a:buClr>
                <a:srgbClr val="404040"/>
              </a:buClr>
              <a:buSzPts val="1600"/>
              <a:buFont typeface="Noto Sans Symbols"/>
              <a:buChar char="❖"/>
            </a:pPr>
            <a:r>
              <a:rPr b="1" lang="en-US" sz="1600">
                <a:solidFill>
                  <a:srgbClr val="404040"/>
                </a:solidFill>
              </a:rPr>
              <a:t>Dark ales: 2-2.5 volumes</a:t>
            </a:r>
            <a:endParaRPr b="1" sz="1600">
              <a:solidFill>
                <a:srgbClr val="404040"/>
              </a:solidFill>
            </a:endParaRPr>
          </a:p>
          <a:p>
            <a:pPr indent="-284162" lvl="1" marL="741362" marR="0" rtl="0" algn="l">
              <a:lnSpc>
                <a:spcPct val="150000"/>
              </a:lnSpc>
              <a:spcBef>
                <a:spcPts val="0"/>
              </a:spcBef>
              <a:spcAft>
                <a:spcPts val="0"/>
              </a:spcAft>
              <a:buClr>
                <a:srgbClr val="404040"/>
              </a:buClr>
              <a:buSzPts val="1600"/>
              <a:buFont typeface="Noto Sans Symbols"/>
              <a:buChar char="❖"/>
            </a:pPr>
            <a:r>
              <a:rPr b="1" lang="en-US" sz="1600">
                <a:solidFill>
                  <a:srgbClr val="404040"/>
                </a:solidFill>
              </a:rPr>
              <a:t>Bottle conditioning may require re-yeasting</a:t>
            </a:r>
            <a:endParaRPr b="1" sz="1600">
              <a:solidFill>
                <a:srgbClr val="404040"/>
              </a:solidFill>
            </a:endParaRPr>
          </a:p>
          <a:p>
            <a:pPr indent="-254000" lvl="2" marL="1143000" marR="0" rtl="0" algn="l">
              <a:lnSpc>
                <a:spcPct val="150000"/>
              </a:lnSpc>
              <a:spcBef>
                <a:spcPts val="0"/>
              </a:spcBef>
              <a:spcAft>
                <a:spcPts val="0"/>
              </a:spcAft>
              <a:buClr>
                <a:srgbClr val="404040"/>
              </a:buClr>
              <a:buSzPts val="1600"/>
              <a:buFont typeface="Noto Sans Symbols"/>
              <a:buChar char="❖"/>
            </a:pPr>
            <a:r>
              <a:rPr b="1" lang="en-US" sz="1600">
                <a:solidFill>
                  <a:srgbClr val="404040"/>
                </a:solidFill>
              </a:rPr>
              <a:t>Remember to use heavy walled bottles!</a:t>
            </a:r>
            <a:endParaRPr b="1" sz="1600">
              <a:solidFill>
                <a:srgbClr val="40404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64" name="Shape 164"/>
        <p:cNvGrpSpPr/>
        <p:nvPr/>
      </p:nvGrpSpPr>
      <p:grpSpPr>
        <a:xfrm>
          <a:off x="0" y="0"/>
          <a:ext cx="0" cy="0"/>
          <a:chOff x="0" y="0"/>
          <a:chExt cx="0" cy="0"/>
        </a:xfrm>
      </p:grpSpPr>
      <p:sp>
        <p:nvSpPr>
          <p:cNvPr id="165" name="Google Shape;165;p26"/>
          <p:cNvSpPr txBox="1"/>
          <p:nvPr/>
        </p:nvSpPr>
        <p:spPr>
          <a:xfrm>
            <a:off x="250825" y="1125525"/>
            <a:ext cx="5095800" cy="981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404040"/>
              </a:buClr>
              <a:buSzPts val="4400"/>
              <a:buFont typeface="Arial"/>
              <a:buNone/>
            </a:pPr>
            <a:r>
              <a:rPr lang="en-US" sz="4400">
                <a:solidFill>
                  <a:srgbClr val="404040"/>
                </a:solidFill>
              </a:rPr>
              <a:t>General Tips</a:t>
            </a:r>
            <a:endParaRPr/>
          </a:p>
        </p:txBody>
      </p:sp>
      <p:sp>
        <p:nvSpPr>
          <p:cNvPr id="166" name="Google Shape;166;p26"/>
          <p:cNvSpPr txBox="1"/>
          <p:nvPr/>
        </p:nvSpPr>
        <p:spPr>
          <a:xfrm>
            <a:off x="1144900" y="2381050"/>
            <a:ext cx="7352700" cy="2663700"/>
          </a:xfrm>
          <a:prstGeom prst="rect">
            <a:avLst/>
          </a:prstGeom>
          <a:noFill/>
          <a:ln>
            <a:noFill/>
          </a:ln>
        </p:spPr>
        <p:txBody>
          <a:bodyPr anchorCtr="0" anchor="t" bIns="45700" lIns="91425" spcFirstLastPara="1" rIns="91425" wrap="square" tIns="45700">
            <a:noAutofit/>
          </a:bodyPr>
          <a:lstStyle/>
          <a:p>
            <a:pPr indent="-341312" lvl="0" marL="341312" marR="0" rtl="0" algn="l">
              <a:lnSpc>
                <a:spcPct val="150000"/>
              </a:lnSpc>
              <a:spcBef>
                <a:spcPts val="0"/>
              </a:spcBef>
              <a:spcAft>
                <a:spcPts val="0"/>
              </a:spcAft>
              <a:buClr>
                <a:srgbClr val="404040"/>
              </a:buClr>
              <a:buSzPts val="2000"/>
              <a:buFont typeface="Noto Sans Symbols"/>
              <a:buChar char="❖"/>
            </a:pPr>
            <a:r>
              <a:rPr b="1" lang="en-US" sz="2000">
                <a:solidFill>
                  <a:srgbClr val="404040"/>
                </a:solidFill>
              </a:rPr>
              <a:t>Brew a dry beer</a:t>
            </a:r>
            <a:endParaRPr b="1" sz="2000">
              <a:solidFill>
                <a:srgbClr val="404040"/>
              </a:solidFill>
            </a:endParaRPr>
          </a:p>
          <a:p>
            <a:pPr indent="-284162" lvl="1" marL="741362" marR="0" rtl="0" algn="l">
              <a:lnSpc>
                <a:spcPct val="150000"/>
              </a:lnSpc>
              <a:spcBef>
                <a:spcPts val="0"/>
              </a:spcBef>
              <a:spcAft>
                <a:spcPts val="0"/>
              </a:spcAft>
              <a:buClr>
                <a:srgbClr val="404040"/>
              </a:buClr>
              <a:buSzPts val="1600"/>
              <a:buFont typeface="Noto Sans Symbols"/>
              <a:buChar char="❖"/>
            </a:pPr>
            <a:r>
              <a:rPr b="1" lang="en-US" sz="1600">
                <a:solidFill>
                  <a:srgbClr val="404040"/>
                </a:solidFill>
              </a:rPr>
              <a:t>Mash low, use sugar, pitch enough yeast, avoid excessive chilling at end of fermentation</a:t>
            </a:r>
            <a:endParaRPr b="1" sz="1600">
              <a:solidFill>
                <a:srgbClr val="404040"/>
              </a:solidFill>
            </a:endParaRPr>
          </a:p>
          <a:p>
            <a:pPr indent="-284162" lvl="1" marL="741362" marR="0" rtl="0" algn="l">
              <a:lnSpc>
                <a:spcPct val="150000"/>
              </a:lnSpc>
              <a:spcBef>
                <a:spcPts val="0"/>
              </a:spcBef>
              <a:spcAft>
                <a:spcPts val="0"/>
              </a:spcAft>
              <a:buClr>
                <a:srgbClr val="404040"/>
              </a:buClr>
              <a:buSzPts val="1600"/>
              <a:buFont typeface="Noto Sans Symbols"/>
              <a:buChar char="❖"/>
            </a:pPr>
            <a:r>
              <a:rPr b="1" lang="en-US" sz="1600">
                <a:solidFill>
                  <a:srgbClr val="404040"/>
                </a:solidFill>
              </a:rPr>
              <a:t>Limit use of crystal malts</a:t>
            </a:r>
            <a:endParaRPr b="1" sz="1600">
              <a:solidFill>
                <a:srgbClr val="404040"/>
              </a:solidFill>
            </a:endParaRPr>
          </a:p>
          <a:p>
            <a:pPr indent="-334962" lvl="0" marL="341312" marR="0" rtl="0" algn="l">
              <a:lnSpc>
                <a:spcPct val="150000"/>
              </a:lnSpc>
              <a:spcBef>
                <a:spcPts val="0"/>
              </a:spcBef>
              <a:spcAft>
                <a:spcPts val="0"/>
              </a:spcAft>
              <a:buClr>
                <a:srgbClr val="404040"/>
              </a:buClr>
              <a:buSzPts val="1900"/>
              <a:buFont typeface="Noto Sans Symbols"/>
              <a:buChar char="❖"/>
            </a:pPr>
            <a:r>
              <a:rPr b="1" lang="en-US" sz="1900">
                <a:solidFill>
                  <a:srgbClr val="404040"/>
                </a:solidFill>
              </a:rPr>
              <a:t>Simpler is (usually) better</a:t>
            </a:r>
            <a:endParaRPr b="1" sz="1900">
              <a:solidFill>
                <a:srgbClr val="404040"/>
              </a:solidFill>
            </a:endParaRPr>
          </a:p>
          <a:p>
            <a:pPr indent="-341312" lvl="0" marL="341312" marR="0" rtl="0" algn="l">
              <a:lnSpc>
                <a:spcPct val="150000"/>
              </a:lnSpc>
              <a:spcBef>
                <a:spcPts val="0"/>
              </a:spcBef>
              <a:spcAft>
                <a:spcPts val="0"/>
              </a:spcAft>
              <a:buClr>
                <a:srgbClr val="404040"/>
              </a:buClr>
              <a:buSzPts val="2000"/>
              <a:buFont typeface="Noto Sans Symbols"/>
              <a:buChar char="❖"/>
            </a:pPr>
            <a:r>
              <a:rPr b="1" lang="en-US" sz="2000">
                <a:solidFill>
                  <a:srgbClr val="404040"/>
                </a:solidFill>
              </a:rPr>
              <a:t>Pitch cold</a:t>
            </a:r>
            <a:endParaRPr b="1" sz="1600">
              <a:solidFill>
                <a:srgbClr val="404040"/>
              </a:solidFill>
            </a:endParaRPr>
          </a:p>
          <a:p>
            <a:pPr indent="-341312" lvl="0" marL="341312" marR="0" rtl="0" algn="l">
              <a:lnSpc>
                <a:spcPct val="150000"/>
              </a:lnSpc>
              <a:spcBef>
                <a:spcPts val="0"/>
              </a:spcBef>
              <a:spcAft>
                <a:spcPts val="0"/>
              </a:spcAft>
              <a:buClr>
                <a:srgbClr val="404040"/>
              </a:buClr>
              <a:buSzPts val="2000"/>
              <a:buFont typeface="Noto Sans Symbols"/>
              <a:buChar char="❖"/>
            </a:pPr>
            <a:r>
              <a:rPr b="1" lang="en-US" sz="2000">
                <a:solidFill>
                  <a:srgbClr val="404040"/>
                </a:solidFill>
              </a:rPr>
              <a:t>Rest after hitting F.G. and allow for long cold conditioning</a:t>
            </a:r>
            <a:endParaRPr b="1" sz="2000">
              <a:solidFill>
                <a:srgbClr val="404040"/>
              </a:solidFill>
            </a:endParaRPr>
          </a:p>
          <a:p>
            <a:pPr indent="-341312" lvl="0" marL="341312" marR="0" rtl="0" algn="l">
              <a:lnSpc>
                <a:spcPct val="150000"/>
              </a:lnSpc>
              <a:spcBef>
                <a:spcPts val="0"/>
              </a:spcBef>
              <a:spcAft>
                <a:spcPts val="0"/>
              </a:spcAft>
              <a:buClr>
                <a:srgbClr val="404040"/>
              </a:buClr>
              <a:buSzPts val="2000"/>
              <a:buFont typeface="Noto Sans Symbols"/>
              <a:buChar char="❖"/>
            </a:pPr>
            <a:r>
              <a:rPr b="1" lang="en-US" sz="2000">
                <a:solidFill>
                  <a:srgbClr val="404040"/>
                </a:solidFill>
              </a:rPr>
              <a:t>Play with different yeast strains, find your favorite</a:t>
            </a:r>
            <a:endParaRPr b="1" sz="2000">
              <a:solidFill>
                <a:srgbClr val="404040"/>
              </a:solidFill>
            </a:endParaRPr>
          </a:p>
          <a:p>
            <a:pPr indent="-341312" lvl="0" marL="341312" marR="0" rtl="0" algn="l">
              <a:lnSpc>
                <a:spcPct val="150000"/>
              </a:lnSpc>
              <a:spcBef>
                <a:spcPts val="0"/>
              </a:spcBef>
              <a:spcAft>
                <a:spcPts val="0"/>
              </a:spcAft>
              <a:buClr>
                <a:srgbClr val="404040"/>
              </a:buClr>
              <a:buSzPts val="2000"/>
              <a:buFont typeface="Noto Sans Symbols"/>
              <a:buChar char="❖"/>
            </a:pPr>
            <a:r>
              <a:rPr b="1" lang="en-US" sz="2000">
                <a:solidFill>
                  <a:srgbClr val="404040"/>
                </a:solidFill>
              </a:rPr>
              <a:t>Orval: Bottle with brettonamyces</a:t>
            </a:r>
            <a:endParaRPr b="1" sz="2000">
              <a:solidFill>
                <a:srgbClr val="40404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70" name="Shape 170"/>
        <p:cNvGrpSpPr/>
        <p:nvPr/>
      </p:nvGrpSpPr>
      <p:grpSpPr>
        <a:xfrm>
          <a:off x="0" y="0"/>
          <a:ext cx="0" cy="0"/>
          <a:chOff x="0" y="0"/>
          <a:chExt cx="0" cy="0"/>
        </a:xfrm>
      </p:grpSpPr>
      <p:sp>
        <p:nvSpPr>
          <p:cNvPr id="171" name="Google Shape;171;p27"/>
          <p:cNvSpPr txBox="1"/>
          <p:nvPr/>
        </p:nvSpPr>
        <p:spPr>
          <a:xfrm>
            <a:off x="3969362" y="412700"/>
            <a:ext cx="3476700" cy="981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404040"/>
              </a:buClr>
              <a:buSzPts val="4400"/>
              <a:buFont typeface="Arial"/>
              <a:buNone/>
            </a:pPr>
            <a:r>
              <a:rPr lang="en-US" sz="4400">
                <a:solidFill>
                  <a:srgbClr val="404040"/>
                </a:solidFill>
              </a:rPr>
              <a:t>Questions?</a:t>
            </a:r>
            <a:endParaRPr/>
          </a:p>
        </p:txBody>
      </p:sp>
      <p:pic>
        <p:nvPicPr>
          <p:cNvPr id="172" name="Google Shape;172;p27"/>
          <p:cNvPicPr preferRelativeResize="0"/>
          <p:nvPr/>
        </p:nvPicPr>
        <p:blipFill>
          <a:blip r:embed="rId4">
            <a:alphaModFix/>
          </a:blip>
          <a:stretch>
            <a:fillRect/>
          </a:stretch>
        </p:blipFill>
        <p:spPr>
          <a:xfrm>
            <a:off x="3896313" y="1621325"/>
            <a:ext cx="3423587" cy="493786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9" name="Shape 29"/>
        <p:cNvGrpSpPr/>
        <p:nvPr/>
      </p:nvGrpSpPr>
      <p:grpSpPr>
        <a:xfrm>
          <a:off x="0" y="0"/>
          <a:ext cx="0" cy="0"/>
          <a:chOff x="0" y="0"/>
          <a:chExt cx="0" cy="0"/>
        </a:xfrm>
      </p:grpSpPr>
      <p:sp>
        <p:nvSpPr>
          <p:cNvPr id="30" name="Google Shape;30;p5"/>
          <p:cNvSpPr txBox="1"/>
          <p:nvPr/>
        </p:nvSpPr>
        <p:spPr>
          <a:xfrm>
            <a:off x="1144900" y="1125537"/>
            <a:ext cx="3476700" cy="981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404040"/>
              </a:buClr>
              <a:buSzPts val="4400"/>
              <a:buFont typeface="Arial"/>
              <a:buNone/>
            </a:pPr>
            <a:r>
              <a:rPr lang="en-US" sz="4400">
                <a:solidFill>
                  <a:srgbClr val="404040"/>
                </a:solidFill>
              </a:rPr>
              <a:t>Terminology</a:t>
            </a:r>
            <a:endParaRPr/>
          </a:p>
        </p:txBody>
      </p:sp>
      <p:sp>
        <p:nvSpPr>
          <p:cNvPr id="31" name="Google Shape;31;p5"/>
          <p:cNvSpPr txBox="1"/>
          <p:nvPr/>
        </p:nvSpPr>
        <p:spPr>
          <a:xfrm>
            <a:off x="1144900" y="2381050"/>
            <a:ext cx="7932600" cy="2663700"/>
          </a:xfrm>
          <a:prstGeom prst="rect">
            <a:avLst/>
          </a:prstGeom>
          <a:noFill/>
          <a:ln>
            <a:noFill/>
          </a:ln>
        </p:spPr>
        <p:txBody>
          <a:bodyPr anchorCtr="0" anchor="t" bIns="45700" lIns="91425" spcFirstLastPara="1" rIns="91425" wrap="square" tIns="45700">
            <a:noAutofit/>
          </a:bodyPr>
          <a:lstStyle/>
          <a:p>
            <a:pPr indent="-341312" lvl="0" marL="341312" rtl="0" algn="l">
              <a:lnSpc>
                <a:spcPct val="150000"/>
              </a:lnSpc>
              <a:spcBef>
                <a:spcPts val="0"/>
              </a:spcBef>
              <a:spcAft>
                <a:spcPts val="0"/>
              </a:spcAft>
              <a:buClr>
                <a:srgbClr val="404040"/>
              </a:buClr>
              <a:buSzPts val="2000"/>
              <a:buFont typeface="Noto Sans Symbols"/>
              <a:buChar char="❖"/>
            </a:pPr>
            <a:r>
              <a:rPr b="1" lang="en-US" sz="2000">
                <a:solidFill>
                  <a:srgbClr val="404040"/>
                </a:solidFill>
              </a:rPr>
              <a:t>Trappist vs. Abbey vs. Belgian</a:t>
            </a:r>
            <a:endParaRPr b="1" sz="2000">
              <a:solidFill>
                <a:srgbClr val="404040"/>
              </a:solidFill>
            </a:endParaRPr>
          </a:p>
          <a:p>
            <a:pPr indent="-296862" lvl="1" marL="741362" marR="0" rtl="0" algn="l">
              <a:lnSpc>
                <a:spcPct val="150000"/>
              </a:lnSpc>
              <a:spcBef>
                <a:spcPts val="0"/>
              </a:spcBef>
              <a:spcAft>
                <a:spcPts val="0"/>
              </a:spcAft>
              <a:buClr>
                <a:srgbClr val="404040"/>
              </a:buClr>
              <a:buSzPts val="1800"/>
              <a:buFont typeface="Noto Sans Symbols"/>
              <a:buChar char="❖"/>
            </a:pPr>
            <a:r>
              <a:rPr b="1" lang="en-US" sz="1800">
                <a:solidFill>
                  <a:srgbClr val="404040"/>
                </a:solidFill>
              </a:rPr>
              <a:t>Abbey: Means a beer is associated with an abbey, o</a:t>
            </a:r>
            <a:r>
              <a:rPr b="1" lang="en-US" sz="1800">
                <a:solidFill>
                  <a:srgbClr val="404040"/>
                </a:solidFill>
              </a:rPr>
              <a:t>ften produced by commercial breweries licensing an Abbey’s name.</a:t>
            </a:r>
            <a:endParaRPr b="1" sz="1800">
              <a:solidFill>
                <a:srgbClr val="404040"/>
              </a:solidFill>
            </a:endParaRPr>
          </a:p>
          <a:p>
            <a:pPr indent="-254000" lvl="2" marL="1143000" marR="0" rtl="0" algn="l">
              <a:lnSpc>
                <a:spcPct val="150000"/>
              </a:lnSpc>
              <a:spcBef>
                <a:spcPts val="0"/>
              </a:spcBef>
              <a:spcAft>
                <a:spcPts val="0"/>
              </a:spcAft>
              <a:buClr>
                <a:srgbClr val="404040"/>
              </a:buClr>
              <a:buSzPts val="1600"/>
              <a:buFont typeface="Noto Sans Symbols"/>
              <a:buChar char="❖"/>
            </a:pPr>
            <a:r>
              <a:rPr b="1" lang="en-US" sz="1600">
                <a:solidFill>
                  <a:srgbClr val="404040"/>
                </a:solidFill>
              </a:rPr>
              <a:t>Leffe (AB InBev)</a:t>
            </a:r>
            <a:endParaRPr b="1" sz="1600">
              <a:solidFill>
                <a:srgbClr val="404040"/>
              </a:solidFill>
            </a:endParaRPr>
          </a:p>
          <a:p>
            <a:pPr indent="-254000" lvl="2" marL="1143000" marR="0" rtl="0" algn="l">
              <a:lnSpc>
                <a:spcPct val="150000"/>
              </a:lnSpc>
              <a:spcBef>
                <a:spcPts val="0"/>
              </a:spcBef>
              <a:spcAft>
                <a:spcPts val="0"/>
              </a:spcAft>
              <a:buClr>
                <a:srgbClr val="404040"/>
              </a:buClr>
              <a:buSzPts val="1600"/>
              <a:buFont typeface="Noto Sans Symbols"/>
              <a:buChar char="❖"/>
            </a:pPr>
            <a:r>
              <a:rPr b="1" lang="en-US" sz="1600">
                <a:solidFill>
                  <a:srgbClr val="404040"/>
                </a:solidFill>
              </a:rPr>
              <a:t>Affligem (Heineken)</a:t>
            </a:r>
            <a:endParaRPr b="1" sz="1600">
              <a:solidFill>
                <a:srgbClr val="404040"/>
              </a:solidFill>
            </a:endParaRPr>
          </a:p>
          <a:p>
            <a:pPr indent="-254000" lvl="2" marL="1143000" marR="0" rtl="0" algn="l">
              <a:lnSpc>
                <a:spcPct val="150000"/>
              </a:lnSpc>
              <a:spcBef>
                <a:spcPts val="0"/>
              </a:spcBef>
              <a:spcAft>
                <a:spcPts val="0"/>
              </a:spcAft>
              <a:buClr>
                <a:srgbClr val="404040"/>
              </a:buClr>
              <a:buSzPts val="1600"/>
              <a:buFont typeface="Noto Sans Symbols"/>
              <a:buChar char="❖"/>
            </a:pPr>
            <a:r>
              <a:rPr b="1" lang="en-US" sz="1600">
                <a:solidFill>
                  <a:srgbClr val="404040"/>
                </a:solidFill>
              </a:rPr>
              <a:t>St. Feuillien</a:t>
            </a:r>
            <a:endParaRPr b="1" sz="1600">
              <a:solidFill>
                <a:srgbClr val="40404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35" name="Shape 35"/>
        <p:cNvGrpSpPr/>
        <p:nvPr/>
      </p:nvGrpSpPr>
      <p:grpSpPr>
        <a:xfrm>
          <a:off x="0" y="0"/>
          <a:ext cx="0" cy="0"/>
          <a:chOff x="0" y="0"/>
          <a:chExt cx="0" cy="0"/>
        </a:xfrm>
      </p:grpSpPr>
      <p:sp>
        <p:nvSpPr>
          <p:cNvPr id="36" name="Google Shape;36;p6"/>
          <p:cNvSpPr txBox="1"/>
          <p:nvPr/>
        </p:nvSpPr>
        <p:spPr>
          <a:xfrm>
            <a:off x="1144900" y="1125537"/>
            <a:ext cx="3476700" cy="981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404040"/>
              </a:buClr>
              <a:buSzPts val="4400"/>
              <a:buFont typeface="Arial"/>
              <a:buNone/>
            </a:pPr>
            <a:r>
              <a:rPr lang="en-US" sz="4400">
                <a:solidFill>
                  <a:srgbClr val="404040"/>
                </a:solidFill>
              </a:rPr>
              <a:t>Terminology</a:t>
            </a:r>
            <a:endParaRPr/>
          </a:p>
        </p:txBody>
      </p:sp>
      <p:sp>
        <p:nvSpPr>
          <p:cNvPr id="37" name="Google Shape;37;p6"/>
          <p:cNvSpPr txBox="1"/>
          <p:nvPr/>
        </p:nvSpPr>
        <p:spPr>
          <a:xfrm>
            <a:off x="1144900" y="2381050"/>
            <a:ext cx="7760400" cy="2663700"/>
          </a:xfrm>
          <a:prstGeom prst="rect">
            <a:avLst/>
          </a:prstGeom>
          <a:noFill/>
          <a:ln>
            <a:noFill/>
          </a:ln>
        </p:spPr>
        <p:txBody>
          <a:bodyPr anchorCtr="0" anchor="t" bIns="45700" lIns="91425" spcFirstLastPara="1" rIns="91425" wrap="square" tIns="45700">
            <a:noAutofit/>
          </a:bodyPr>
          <a:lstStyle/>
          <a:p>
            <a:pPr indent="-341312" lvl="0" marL="341312" marR="0" rtl="0" algn="l">
              <a:lnSpc>
                <a:spcPct val="150000"/>
              </a:lnSpc>
              <a:spcBef>
                <a:spcPts val="0"/>
              </a:spcBef>
              <a:spcAft>
                <a:spcPts val="0"/>
              </a:spcAft>
              <a:buClr>
                <a:srgbClr val="404040"/>
              </a:buClr>
              <a:buSzPts val="2000"/>
              <a:buFont typeface="Noto Sans Symbols"/>
              <a:buChar char="❖"/>
            </a:pPr>
            <a:r>
              <a:rPr b="1" lang="en-US" sz="2000">
                <a:solidFill>
                  <a:srgbClr val="404040"/>
                </a:solidFill>
              </a:rPr>
              <a:t>Trappist vs. Abbey vs. Belgian</a:t>
            </a:r>
            <a:endParaRPr b="1" sz="2000">
              <a:solidFill>
                <a:srgbClr val="404040"/>
              </a:solidFill>
            </a:endParaRPr>
          </a:p>
          <a:p>
            <a:pPr indent="-296862" lvl="1" marL="741362" marR="0" rtl="0" algn="l">
              <a:lnSpc>
                <a:spcPct val="150000"/>
              </a:lnSpc>
              <a:spcBef>
                <a:spcPts val="0"/>
              </a:spcBef>
              <a:spcAft>
                <a:spcPts val="0"/>
              </a:spcAft>
              <a:buClr>
                <a:srgbClr val="404040"/>
              </a:buClr>
              <a:buSzPts val="1800"/>
              <a:buFont typeface="Noto Sans Symbols"/>
              <a:buChar char="❖"/>
            </a:pPr>
            <a:r>
              <a:rPr b="1" lang="en-US" sz="1800">
                <a:solidFill>
                  <a:srgbClr val="404040"/>
                </a:solidFill>
              </a:rPr>
              <a:t>Belgian: Term can be used by any brewer to describe beers brewed in the style of trappist or abbey ales. May also include styles falling outside of trappist production (i.e. belgian wit).</a:t>
            </a:r>
            <a:endParaRPr b="1" sz="1800">
              <a:solidFill>
                <a:srgbClr val="404040"/>
              </a:solidFill>
            </a:endParaRPr>
          </a:p>
          <a:p>
            <a:pPr indent="-254000" lvl="2" marL="1143000" marR="0" rtl="0" algn="l">
              <a:lnSpc>
                <a:spcPct val="150000"/>
              </a:lnSpc>
              <a:spcBef>
                <a:spcPts val="0"/>
              </a:spcBef>
              <a:spcAft>
                <a:spcPts val="0"/>
              </a:spcAft>
              <a:buClr>
                <a:srgbClr val="404040"/>
              </a:buClr>
              <a:buSzPts val="1600"/>
              <a:buFont typeface="Noto Sans Symbols"/>
              <a:buChar char="❖"/>
            </a:pPr>
            <a:r>
              <a:rPr b="1" lang="en-US" sz="1600">
                <a:solidFill>
                  <a:srgbClr val="404040"/>
                </a:solidFill>
              </a:rPr>
              <a:t>Russian River</a:t>
            </a:r>
            <a:endParaRPr b="1" sz="1600">
              <a:solidFill>
                <a:srgbClr val="404040"/>
              </a:solidFill>
            </a:endParaRPr>
          </a:p>
          <a:p>
            <a:pPr indent="-254000" lvl="2" marL="1143000" marR="0" rtl="0" algn="l">
              <a:lnSpc>
                <a:spcPct val="150000"/>
              </a:lnSpc>
              <a:spcBef>
                <a:spcPts val="0"/>
              </a:spcBef>
              <a:spcAft>
                <a:spcPts val="0"/>
              </a:spcAft>
              <a:buClr>
                <a:srgbClr val="404040"/>
              </a:buClr>
              <a:buSzPts val="1600"/>
              <a:buFont typeface="Noto Sans Symbols"/>
              <a:buChar char="❖"/>
            </a:pPr>
            <a:r>
              <a:rPr b="1" lang="en-US" sz="1600">
                <a:solidFill>
                  <a:srgbClr val="404040"/>
                </a:solidFill>
              </a:rPr>
              <a:t>Duvel Moortgat</a:t>
            </a:r>
            <a:endParaRPr b="1" sz="1600">
              <a:solidFill>
                <a:srgbClr val="404040"/>
              </a:solidFill>
            </a:endParaRPr>
          </a:p>
          <a:p>
            <a:pPr indent="-254000" lvl="2" marL="1143000" marR="0" rtl="0" algn="l">
              <a:lnSpc>
                <a:spcPct val="150000"/>
              </a:lnSpc>
              <a:spcBef>
                <a:spcPts val="0"/>
              </a:spcBef>
              <a:spcAft>
                <a:spcPts val="0"/>
              </a:spcAft>
              <a:buClr>
                <a:srgbClr val="404040"/>
              </a:buClr>
              <a:buSzPts val="1600"/>
              <a:buFont typeface="Noto Sans Symbols"/>
              <a:buChar char="❖"/>
            </a:pPr>
            <a:r>
              <a:rPr b="1" lang="en-US" sz="1600">
                <a:solidFill>
                  <a:srgbClr val="404040"/>
                </a:solidFill>
              </a:rPr>
              <a:t>Allagash</a:t>
            </a:r>
            <a:endParaRPr b="1" sz="1600">
              <a:solidFill>
                <a:srgbClr val="40404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41" name="Shape 41"/>
        <p:cNvGrpSpPr/>
        <p:nvPr/>
      </p:nvGrpSpPr>
      <p:grpSpPr>
        <a:xfrm>
          <a:off x="0" y="0"/>
          <a:ext cx="0" cy="0"/>
          <a:chOff x="0" y="0"/>
          <a:chExt cx="0" cy="0"/>
        </a:xfrm>
      </p:grpSpPr>
      <p:sp>
        <p:nvSpPr>
          <p:cNvPr id="42" name="Google Shape;42;p7"/>
          <p:cNvSpPr txBox="1"/>
          <p:nvPr/>
        </p:nvSpPr>
        <p:spPr>
          <a:xfrm>
            <a:off x="1144900" y="1125537"/>
            <a:ext cx="3476700" cy="981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404040"/>
              </a:buClr>
              <a:buSzPts val="4400"/>
              <a:buFont typeface="Arial"/>
              <a:buNone/>
            </a:pPr>
            <a:r>
              <a:rPr lang="en-US" sz="4400">
                <a:solidFill>
                  <a:srgbClr val="404040"/>
                </a:solidFill>
              </a:rPr>
              <a:t>Terminology</a:t>
            </a:r>
            <a:endParaRPr/>
          </a:p>
        </p:txBody>
      </p:sp>
      <p:sp>
        <p:nvSpPr>
          <p:cNvPr id="43" name="Google Shape;43;p7"/>
          <p:cNvSpPr txBox="1"/>
          <p:nvPr/>
        </p:nvSpPr>
        <p:spPr>
          <a:xfrm>
            <a:off x="1144900" y="2381050"/>
            <a:ext cx="7760400" cy="2663700"/>
          </a:xfrm>
          <a:prstGeom prst="rect">
            <a:avLst/>
          </a:prstGeom>
          <a:noFill/>
          <a:ln>
            <a:noFill/>
          </a:ln>
        </p:spPr>
        <p:txBody>
          <a:bodyPr anchorCtr="0" anchor="t" bIns="45700" lIns="91425" spcFirstLastPara="1" rIns="91425" wrap="square" tIns="45700">
            <a:noAutofit/>
          </a:bodyPr>
          <a:lstStyle/>
          <a:p>
            <a:pPr indent="-341312" lvl="0" marL="341312" marR="0" rtl="0" algn="l">
              <a:lnSpc>
                <a:spcPct val="150000"/>
              </a:lnSpc>
              <a:spcBef>
                <a:spcPts val="0"/>
              </a:spcBef>
              <a:spcAft>
                <a:spcPts val="0"/>
              </a:spcAft>
              <a:buClr>
                <a:srgbClr val="404040"/>
              </a:buClr>
              <a:buSzPts val="2000"/>
              <a:buFont typeface="Noto Sans Symbols"/>
              <a:buChar char="❖"/>
            </a:pPr>
            <a:r>
              <a:rPr b="1" lang="en-US" sz="2000">
                <a:solidFill>
                  <a:srgbClr val="404040"/>
                </a:solidFill>
              </a:rPr>
              <a:t>Lower ABV Light Trappist Ales (SRM: 3-5, OG: 1.030-1.060)</a:t>
            </a:r>
            <a:endParaRPr b="1" sz="2000">
              <a:solidFill>
                <a:srgbClr val="404040"/>
              </a:solidFill>
            </a:endParaRPr>
          </a:p>
          <a:p>
            <a:pPr indent="-296862" lvl="1" marL="741362" marR="0" rtl="0" algn="l">
              <a:lnSpc>
                <a:spcPct val="150000"/>
              </a:lnSpc>
              <a:spcBef>
                <a:spcPts val="0"/>
              </a:spcBef>
              <a:spcAft>
                <a:spcPts val="0"/>
              </a:spcAft>
              <a:buClr>
                <a:srgbClr val="404040"/>
              </a:buClr>
              <a:buSzPts val="1800"/>
              <a:buFont typeface="Noto Sans Symbols"/>
              <a:buChar char="❖"/>
            </a:pPr>
            <a:r>
              <a:rPr b="1" lang="en-US" sz="1800">
                <a:solidFill>
                  <a:srgbClr val="404040"/>
                </a:solidFill>
              </a:rPr>
              <a:t>Single, Patersbier, Enkel, Blond, Extra</a:t>
            </a:r>
            <a:endParaRPr b="1" sz="1800">
              <a:solidFill>
                <a:srgbClr val="404040"/>
              </a:solidFill>
            </a:endParaRPr>
          </a:p>
          <a:p>
            <a:pPr indent="-254000" lvl="2" marL="1143000" marR="0" rtl="0" algn="l">
              <a:lnSpc>
                <a:spcPct val="150000"/>
              </a:lnSpc>
              <a:spcBef>
                <a:spcPts val="0"/>
              </a:spcBef>
              <a:spcAft>
                <a:spcPts val="0"/>
              </a:spcAft>
              <a:buClr>
                <a:srgbClr val="404040"/>
              </a:buClr>
              <a:buSzPts val="1600"/>
              <a:buFont typeface="Noto Sans Symbols"/>
              <a:buChar char="❖"/>
            </a:pPr>
            <a:r>
              <a:rPr b="1" lang="en-US" sz="1600">
                <a:solidFill>
                  <a:srgbClr val="404040"/>
                </a:solidFill>
              </a:rPr>
              <a:t>Westmalle Extra, Westvleteren Blond, Achel Blond</a:t>
            </a:r>
            <a:endParaRPr b="1" sz="1600">
              <a:solidFill>
                <a:srgbClr val="404040"/>
              </a:solidFill>
            </a:endParaRPr>
          </a:p>
          <a:p>
            <a:pPr indent="-341312" lvl="0" marL="341312" marR="0" rtl="0" algn="l">
              <a:lnSpc>
                <a:spcPct val="150000"/>
              </a:lnSpc>
              <a:spcBef>
                <a:spcPts val="0"/>
              </a:spcBef>
              <a:spcAft>
                <a:spcPts val="0"/>
              </a:spcAft>
              <a:buClr>
                <a:srgbClr val="404040"/>
              </a:buClr>
              <a:buSzPts val="2000"/>
              <a:buFont typeface="Noto Sans Symbols"/>
              <a:buChar char="❖"/>
            </a:pPr>
            <a:r>
              <a:rPr b="1" lang="en-US" sz="2000">
                <a:solidFill>
                  <a:srgbClr val="404040"/>
                </a:solidFill>
              </a:rPr>
              <a:t>Higher ABV Light Trappist Ales (SRM: 4-8, OG 1.060-1.085)</a:t>
            </a:r>
            <a:endParaRPr b="1" sz="2000">
              <a:solidFill>
                <a:srgbClr val="404040"/>
              </a:solidFill>
            </a:endParaRPr>
          </a:p>
          <a:p>
            <a:pPr indent="-296862" lvl="1" marL="741362" marR="0" rtl="0" algn="l">
              <a:lnSpc>
                <a:spcPct val="150000"/>
              </a:lnSpc>
              <a:spcBef>
                <a:spcPts val="0"/>
              </a:spcBef>
              <a:spcAft>
                <a:spcPts val="0"/>
              </a:spcAft>
              <a:buClr>
                <a:srgbClr val="404040"/>
              </a:buClr>
              <a:buSzPts val="1800"/>
              <a:buFont typeface="Noto Sans Symbols"/>
              <a:buChar char="❖"/>
            </a:pPr>
            <a:r>
              <a:rPr b="1" lang="en-US" sz="1800">
                <a:solidFill>
                  <a:srgbClr val="404040"/>
                </a:solidFill>
              </a:rPr>
              <a:t>Tripel (Belgian Golden Strong, “Abbey”)</a:t>
            </a:r>
            <a:endParaRPr b="1" sz="1800">
              <a:solidFill>
                <a:srgbClr val="404040"/>
              </a:solidFill>
            </a:endParaRPr>
          </a:p>
          <a:p>
            <a:pPr indent="-254000" lvl="2" marL="1143000" marR="0" rtl="0" algn="l">
              <a:lnSpc>
                <a:spcPct val="150000"/>
              </a:lnSpc>
              <a:spcBef>
                <a:spcPts val="0"/>
              </a:spcBef>
              <a:spcAft>
                <a:spcPts val="0"/>
              </a:spcAft>
              <a:buClr>
                <a:srgbClr val="404040"/>
              </a:buClr>
              <a:buSzPts val="1600"/>
              <a:buFont typeface="Noto Sans Symbols"/>
              <a:buChar char="❖"/>
            </a:pPr>
            <a:r>
              <a:rPr b="1" lang="en-US" sz="1600">
                <a:solidFill>
                  <a:srgbClr val="404040"/>
                </a:solidFill>
              </a:rPr>
              <a:t>Westmalle Tripel, Chimay White, Tripel Karmeliet, Damnation</a:t>
            </a:r>
            <a:endParaRPr b="1" sz="1600">
              <a:solidFill>
                <a:srgbClr val="40404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47" name="Shape 47"/>
        <p:cNvGrpSpPr/>
        <p:nvPr/>
      </p:nvGrpSpPr>
      <p:grpSpPr>
        <a:xfrm>
          <a:off x="0" y="0"/>
          <a:ext cx="0" cy="0"/>
          <a:chOff x="0" y="0"/>
          <a:chExt cx="0" cy="0"/>
        </a:xfrm>
      </p:grpSpPr>
      <p:sp>
        <p:nvSpPr>
          <p:cNvPr id="48" name="Google Shape;48;p8"/>
          <p:cNvSpPr txBox="1"/>
          <p:nvPr/>
        </p:nvSpPr>
        <p:spPr>
          <a:xfrm>
            <a:off x="1144900" y="1125537"/>
            <a:ext cx="3476700" cy="981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404040"/>
              </a:buClr>
              <a:buSzPts val="4400"/>
              <a:buFont typeface="Arial"/>
              <a:buNone/>
            </a:pPr>
            <a:r>
              <a:rPr lang="en-US" sz="4400">
                <a:solidFill>
                  <a:srgbClr val="404040"/>
                </a:solidFill>
              </a:rPr>
              <a:t>Terminology</a:t>
            </a:r>
            <a:endParaRPr/>
          </a:p>
        </p:txBody>
      </p:sp>
      <p:sp>
        <p:nvSpPr>
          <p:cNvPr id="49" name="Google Shape;49;p8"/>
          <p:cNvSpPr txBox="1"/>
          <p:nvPr/>
        </p:nvSpPr>
        <p:spPr>
          <a:xfrm>
            <a:off x="1144900" y="2381050"/>
            <a:ext cx="7927800" cy="2663700"/>
          </a:xfrm>
          <a:prstGeom prst="rect">
            <a:avLst/>
          </a:prstGeom>
          <a:noFill/>
          <a:ln>
            <a:noFill/>
          </a:ln>
        </p:spPr>
        <p:txBody>
          <a:bodyPr anchorCtr="0" anchor="t" bIns="45700" lIns="91425" spcFirstLastPara="1" rIns="91425" wrap="square" tIns="45700">
            <a:noAutofit/>
          </a:bodyPr>
          <a:lstStyle/>
          <a:p>
            <a:pPr indent="-341312" lvl="0" marL="341312" marR="0" rtl="0" algn="l">
              <a:lnSpc>
                <a:spcPct val="150000"/>
              </a:lnSpc>
              <a:spcBef>
                <a:spcPts val="0"/>
              </a:spcBef>
              <a:spcAft>
                <a:spcPts val="0"/>
              </a:spcAft>
              <a:buClr>
                <a:srgbClr val="404040"/>
              </a:buClr>
              <a:buSzPts val="2000"/>
              <a:buFont typeface="Noto Sans Symbols"/>
              <a:buChar char="❖"/>
            </a:pPr>
            <a:r>
              <a:rPr b="1" lang="en-US" sz="2000">
                <a:solidFill>
                  <a:srgbClr val="404040"/>
                </a:solidFill>
              </a:rPr>
              <a:t>Lower ABV Dark Ales (SRM: 10-17, OG: 1.062-1.075)</a:t>
            </a:r>
            <a:endParaRPr b="1" sz="2000">
              <a:solidFill>
                <a:srgbClr val="404040"/>
              </a:solidFill>
            </a:endParaRPr>
          </a:p>
          <a:p>
            <a:pPr indent="-296862" lvl="1" marL="741362" marR="0" rtl="0" algn="l">
              <a:lnSpc>
                <a:spcPct val="150000"/>
              </a:lnSpc>
              <a:spcBef>
                <a:spcPts val="0"/>
              </a:spcBef>
              <a:spcAft>
                <a:spcPts val="0"/>
              </a:spcAft>
              <a:buClr>
                <a:srgbClr val="404040"/>
              </a:buClr>
              <a:buSzPts val="1800"/>
              <a:buFont typeface="Noto Sans Symbols"/>
              <a:buChar char="❖"/>
            </a:pPr>
            <a:r>
              <a:rPr b="1" lang="en-US" sz="1800">
                <a:solidFill>
                  <a:srgbClr val="404040"/>
                </a:solidFill>
              </a:rPr>
              <a:t>Dubbel</a:t>
            </a:r>
            <a:endParaRPr b="1" sz="1800">
              <a:solidFill>
                <a:srgbClr val="404040"/>
              </a:solidFill>
            </a:endParaRPr>
          </a:p>
          <a:p>
            <a:pPr indent="-254000" lvl="2" marL="1143000" marR="0" rtl="0" algn="l">
              <a:lnSpc>
                <a:spcPct val="150000"/>
              </a:lnSpc>
              <a:spcBef>
                <a:spcPts val="0"/>
              </a:spcBef>
              <a:spcAft>
                <a:spcPts val="0"/>
              </a:spcAft>
              <a:buClr>
                <a:srgbClr val="404040"/>
              </a:buClr>
              <a:buSzPts val="1600"/>
              <a:buFont typeface="Noto Sans Symbols"/>
              <a:buChar char="❖"/>
            </a:pPr>
            <a:r>
              <a:rPr b="1" lang="en-US" sz="1600">
                <a:solidFill>
                  <a:srgbClr val="404040"/>
                </a:solidFill>
              </a:rPr>
              <a:t>Rochefort 6, Westmalle Dubbel, Chimay Red</a:t>
            </a:r>
            <a:endParaRPr b="1" sz="1600">
              <a:solidFill>
                <a:srgbClr val="404040"/>
              </a:solidFill>
            </a:endParaRPr>
          </a:p>
          <a:p>
            <a:pPr indent="-341312" lvl="0" marL="341312" marR="0" rtl="0" algn="l">
              <a:lnSpc>
                <a:spcPct val="150000"/>
              </a:lnSpc>
              <a:spcBef>
                <a:spcPts val="0"/>
              </a:spcBef>
              <a:spcAft>
                <a:spcPts val="0"/>
              </a:spcAft>
              <a:buClr>
                <a:srgbClr val="404040"/>
              </a:buClr>
              <a:buSzPts val="2000"/>
              <a:buFont typeface="Noto Sans Symbols"/>
              <a:buChar char="❖"/>
            </a:pPr>
            <a:r>
              <a:rPr b="1" lang="en-US" sz="2000">
                <a:solidFill>
                  <a:srgbClr val="404040"/>
                </a:solidFill>
              </a:rPr>
              <a:t>Higher ABV Dark Trappist Ales (SRM: 12-22, OG 1.075-1.110)</a:t>
            </a:r>
            <a:endParaRPr b="1" sz="2000">
              <a:solidFill>
                <a:srgbClr val="404040"/>
              </a:solidFill>
            </a:endParaRPr>
          </a:p>
          <a:p>
            <a:pPr indent="-296862" lvl="1" marL="741362" marR="0" rtl="0" algn="l">
              <a:lnSpc>
                <a:spcPct val="150000"/>
              </a:lnSpc>
              <a:spcBef>
                <a:spcPts val="0"/>
              </a:spcBef>
              <a:spcAft>
                <a:spcPts val="0"/>
              </a:spcAft>
              <a:buClr>
                <a:srgbClr val="404040"/>
              </a:buClr>
              <a:buSzPts val="1800"/>
              <a:buFont typeface="Noto Sans Symbols"/>
              <a:buChar char="❖"/>
            </a:pPr>
            <a:r>
              <a:rPr b="1" lang="en-US" sz="1800">
                <a:solidFill>
                  <a:srgbClr val="404040"/>
                </a:solidFill>
              </a:rPr>
              <a:t>Belgian Dark Strong, Quadrupel (Quad)</a:t>
            </a:r>
            <a:endParaRPr b="1" sz="1800">
              <a:solidFill>
                <a:srgbClr val="404040"/>
              </a:solidFill>
            </a:endParaRPr>
          </a:p>
          <a:p>
            <a:pPr indent="-254000" lvl="2" marL="1143000" marR="0" rtl="0" algn="l">
              <a:lnSpc>
                <a:spcPct val="150000"/>
              </a:lnSpc>
              <a:spcBef>
                <a:spcPts val="0"/>
              </a:spcBef>
              <a:spcAft>
                <a:spcPts val="0"/>
              </a:spcAft>
              <a:buClr>
                <a:srgbClr val="404040"/>
              </a:buClr>
              <a:buSzPts val="1600"/>
              <a:buFont typeface="Noto Sans Symbols"/>
              <a:buChar char="❖"/>
            </a:pPr>
            <a:r>
              <a:rPr b="1" lang="en-US" sz="1600">
                <a:solidFill>
                  <a:srgbClr val="404040"/>
                </a:solidFill>
              </a:rPr>
              <a:t>Rochefort 10, Westvleteren 12, Chimay Grande Reserve</a:t>
            </a:r>
            <a:endParaRPr b="1" sz="1600">
              <a:solidFill>
                <a:srgbClr val="40404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9"/>
          <p:cNvSpPr txBox="1"/>
          <p:nvPr/>
        </p:nvSpPr>
        <p:spPr>
          <a:xfrm>
            <a:off x="1144900" y="1125525"/>
            <a:ext cx="7851900" cy="981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404040"/>
              </a:buClr>
              <a:buSzPts val="4400"/>
              <a:buFont typeface="Arial"/>
              <a:buNone/>
            </a:pPr>
            <a:r>
              <a:rPr lang="en-US" sz="4200">
                <a:solidFill>
                  <a:srgbClr val="404040"/>
                </a:solidFill>
              </a:rPr>
              <a:t>BJCP Recognized Trappist Ales</a:t>
            </a:r>
            <a:endParaRPr sz="1200"/>
          </a:p>
        </p:txBody>
      </p:sp>
      <p:sp>
        <p:nvSpPr>
          <p:cNvPr id="55" name="Google Shape;55;p9"/>
          <p:cNvSpPr txBox="1"/>
          <p:nvPr/>
        </p:nvSpPr>
        <p:spPr>
          <a:xfrm>
            <a:off x="1144900" y="2381050"/>
            <a:ext cx="7927800" cy="2663700"/>
          </a:xfrm>
          <a:prstGeom prst="rect">
            <a:avLst/>
          </a:prstGeom>
          <a:noFill/>
          <a:ln>
            <a:noFill/>
          </a:ln>
        </p:spPr>
        <p:txBody>
          <a:bodyPr anchorCtr="0" anchor="t" bIns="45700" lIns="91425" spcFirstLastPara="1" rIns="91425" wrap="square" tIns="45700">
            <a:noAutofit/>
          </a:bodyPr>
          <a:lstStyle/>
          <a:p>
            <a:pPr indent="-341312" lvl="0" marL="341312" marR="0" rtl="0" algn="l">
              <a:lnSpc>
                <a:spcPct val="150000"/>
              </a:lnSpc>
              <a:spcBef>
                <a:spcPts val="0"/>
              </a:spcBef>
              <a:spcAft>
                <a:spcPts val="0"/>
              </a:spcAft>
              <a:buClr>
                <a:srgbClr val="404040"/>
              </a:buClr>
              <a:buSzPts val="2000"/>
              <a:buFont typeface="Noto Sans Symbols"/>
              <a:buChar char="❖"/>
            </a:pPr>
            <a:r>
              <a:rPr b="1" lang="en-US" sz="2000">
                <a:solidFill>
                  <a:srgbClr val="404040"/>
                </a:solidFill>
              </a:rPr>
              <a:t>Single</a:t>
            </a:r>
            <a:endParaRPr b="1" sz="2000">
              <a:solidFill>
                <a:srgbClr val="404040"/>
              </a:solidFill>
            </a:endParaRPr>
          </a:p>
          <a:p>
            <a:pPr indent="-341312" lvl="0" marL="341312" marR="0" rtl="0" algn="l">
              <a:lnSpc>
                <a:spcPct val="150000"/>
              </a:lnSpc>
              <a:spcBef>
                <a:spcPts val="0"/>
              </a:spcBef>
              <a:spcAft>
                <a:spcPts val="0"/>
              </a:spcAft>
              <a:buClr>
                <a:srgbClr val="404040"/>
              </a:buClr>
              <a:buSzPts val="2000"/>
              <a:buFont typeface="Noto Sans Symbols"/>
              <a:buChar char="❖"/>
            </a:pPr>
            <a:r>
              <a:rPr b="1" lang="en-US" sz="2000">
                <a:solidFill>
                  <a:srgbClr val="404040"/>
                </a:solidFill>
              </a:rPr>
              <a:t>Dubbel</a:t>
            </a:r>
            <a:endParaRPr b="1" sz="2000">
              <a:solidFill>
                <a:srgbClr val="404040"/>
              </a:solidFill>
            </a:endParaRPr>
          </a:p>
          <a:p>
            <a:pPr indent="-341312" lvl="0" marL="341312" marR="0" rtl="0" algn="l">
              <a:lnSpc>
                <a:spcPct val="150000"/>
              </a:lnSpc>
              <a:spcBef>
                <a:spcPts val="0"/>
              </a:spcBef>
              <a:spcAft>
                <a:spcPts val="0"/>
              </a:spcAft>
              <a:buClr>
                <a:srgbClr val="404040"/>
              </a:buClr>
              <a:buSzPts val="2000"/>
              <a:buFont typeface="Noto Sans Symbols"/>
              <a:buChar char="❖"/>
            </a:pPr>
            <a:r>
              <a:rPr b="1" lang="en-US" sz="2000">
                <a:solidFill>
                  <a:srgbClr val="404040"/>
                </a:solidFill>
              </a:rPr>
              <a:t>Tripel</a:t>
            </a:r>
            <a:endParaRPr b="1" sz="2000">
              <a:solidFill>
                <a:srgbClr val="404040"/>
              </a:solidFill>
            </a:endParaRPr>
          </a:p>
          <a:p>
            <a:pPr indent="-341312" lvl="0" marL="341312" marR="0" rtl="0" algn="l">
              <a:lnSpc>
                <a:spcPct val="150000"/>
              </a:lnSpc>
              <a:spcBef>
                <a:spcPts val="0"/>
              </a:spcBef>
              <a:spcAft>
                <a:spcPts val="0"/>
              </a:spcAft>
              <a:buClr>
                <a:srgbClr val="404040"/>
              </a:buClr>
              <a:buSzPts val="2000"/>
              <a:buFont typeface="Noto Sans Symbols"/>
              <a:buChar char="❖"/>
            </a:pPr>
            <a:r>
              <a:rPr b="1" lang="en-US" sz="2000">
                <a:solidFill>
                  <a:srgbClr val="404040"/>
                </a:solidFill>
              </a:rPr>
              <a:t>Belgian Dark Strong</a:t>
            </a:r>
            <a:endParaRPr b="1" sz="2000">
              <a:solidFill>
                <a:srgbClr val="40404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59" name="Shape 59"/>
        <p:cNvGrpSpPr/>
        <p:nvPr/>
      </p:nvGrpSpPr>
      <p:grpSpPr>
        <a:xfrm>
          <a:off x="0" y="0"/>
          <a:ext cx="0" cy="0"/>
          <a:chOff x="0" y="0"/>
          <a:chExt cx="0" cy="0"/>
        </a:xfrm>
      </p:grpSpPr>
      <p:sp>
        <p:nvSpPr>
          <p:cNvPr id="60" name="Google Shape;60;p10"/>
          <p:cNvSpPr txBox="1"/>
          <p:nvPr/>
        </p:nvSpPr>
        <p:spPr>
          <a:xfrm>
            <a:off x="-1120775" y="1125525"/>
            <a:ext cx="8058300" cy="981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404040"/>
              </a:buClr>
              <a:buSzPts val="4400"/>
              <a:buFont typeface="Arial"/>
              <a:buNone/>
            </a:pPr>
            <a:r>
              <a:rPr lang="en-US" sz="4400">
                <a:solidFill>
                  <a:srgbClr val="404040"/>
                </a:solidFill>
              </a:rPr>
              <a:t>Malt </a:t>
            </a:r>
            <a:r>
              <a:rPr lang="en-US" sz="2100">
                <a:solidFill>
                  <a:srgbClr val="404040"/>
                </a:solidFill>
              </a:rPr>
              <a:t>(Castle/Dingemans)</a:t>
            </a:r>
            <a:endParaRPr sz="100"/>
          </a:p>
        </p:txBody>
      </p:sp>
      <p:sp>
        <p:nvSpPr>
          <p:cNvPr id="61" name="Google Shape;61;p10"/>
          <p:cNvSpPr txBox="1"/>
          <p:nvPr/>
        </p:nvSpPr>
        <p:spPr>
          <a:xfrm>
            <a:off x="1144900" y="2381050"/>
            <a:ext cx="7048800" cy="2663700"/>
          </a:xfrm>
          <a:prstGeom prst="rect">
            <a:avLst/>
          </a:prstGeom>
          <a:noFill/>
          <a:ln>
            <a:noFill/>
          </a:ln>
        </p:spPr>
        <p:txBody>
          <a:bodyPr anchorCtr="0" anchor="t" bIns="45700" lIns="91425" spcFirstLastPara="1" rIns="91425" wrap="square" tIns="45700">
            <a:noAutofit/>
          </a:bodyPr>
          <a:lstStyle/>
          <a:p>
            <a:pPr indent="-341312" lvl="0" marL="341312" marR="0" rtl="0" algn="l">
              <a:lnSpc>
                <a:spcPct val="150000"/>
              </a:lnSpc>
              <a:spcBef>
                <a:spcPts val="0"/>
              </a:spcBef>
              <a:spcAft>
                <a:spcPts val="0"/>
              </a:spcAft>
              <a:buClr>
                <a:srgbClr val="404040"/>
              </a:buClr>
              <a:buSzPts val="2000"/>
              <a:buFont typeface="Noto Sans Symbols"/>
              <a:buChar char="❖"/>
            </a:pPr>
            <a:r>
              <a:rPr b="1" lang="en-US" sz="2000">
                <a:solidFill>
                  <a:srgbClr val="404040"/>
                </a:solidFill>
              </a:rPr>
              <a:t>Belgian pilsner malt is the base malt for all styles</a:t>
            </a:r>
            <a:endParaRPr b="1" sz="2000">
              <a:solidFill>
                <a:srgbClr val="404040"/>
              </a:solidFill>
            </a:endParaRPr>
          </a:p>
          <a:p>
            <a:pPr indent="-284162" lvl="1" marL="741362" marR="0" rtl="0" algn="l">
              <a:lnSpc>
                <a:spcPct val="150000"/>
              </a:lnSpc>
              <a:spcBef>
                <a:spcPts val="0"/>
              </a:spcBef>
              <a:spcAft>
                <a:spcPts val="0"/>
              </a:spcAft>
              <a:buClr>
                <a:srgbClr val="404040"/>
              </a:buClr>
              <a:buSzPts val="1600"/>
              <a:buFont typeface="Noto Sans Symbols"/>
              <a:buChar char="❖"/>
            </a:pPr>
            <a:r>
              <a:rPr b="1" lang="en-US" sz="1600">
                <a:solidFill>
                  <a:srgbClr val="404040"/>
                </a:solidFill>
              </a:rPr>
              <a:t>A good tripel can be made with just pilsner and sugar</a:t>
            </a:r>
            <a:endParaRPr b="1" sz="1600">
              <a:solidFill>
                <a:srgbClr val="404040"/>
              </a:solidFill>
            </a:endParaRPr>
          </a:p>
          <a:p>
            <a:pPr indent="-341312" lvl="0" marL="341312" marR="0" rtl="0" algn="l">
              <a:lnSpc>
                <a:spcPct val="150000"/>
              </a:lnSpc>
              <a:spcBef>
                <a:spcPts val="0"/>
              </a:spcBef>
              <a:spcAft>
                <a:spcPts val="0"/>
              </a:spcAft>
              <a:buClr>
                <a:srgbClr val="404040"/>
              </a:buClr>
              <a:buSzPts val="2000"/>
              <a:buFont typeface="Noto Sans Symbols"/>
              <a:buChar char="❖"/>
            </a:pPr>
            <a:r>
              <a:rPr b="1" lang="en-US" sz="2000">
                <a:solidFill>
                  <a:srgbClr val="404040"/>
                </a:solidFill>
              </a:rPr>
              <a:t>Light and dark style character malts</a:t>
            </a:r>
            <a:endParaRPr b="1" sz="2000">
              <a:solidFill>
                <a:srgbClr val="404040"/>
              </a:solidFill>
            </a:endParaRPr>
          </a:p>
          <a:p>
            <a:pPr indent="-284162" lvl="1" marL="741362" marR="0" rtl="0" algn="l">
              <a:lnSpc>
                <a:spcPct val="150000"/>
              </a:lnSpc>
              <a:spcBef>
                <a:spcPts val="0"/>
              </a:spcBef>
              <a:spcAft>
                <a:spcPts val="0"/>
              </a:spcAft>
              <a:buClr>
                <a:srgbClr val="404040"/>
              </a:buClr>
              <a:buSzPts val="1600"/>
              <a:buFont typeface="Noto Sans Symbols"/>
              <a:buChar char="❖"/>
            </a:pPr>
            <a:r>
              <a:rPr b="1" lang="en-US" sz="1600">
                <a:solidFill>
                  <a:srgbClr val="404040"/>
                </a:solidFill>
              </a:rPr>
              <a:t>Aromatic/Biscuit (15-30 L)</a:t>
            </a:r>
            <a:endParaRPr b="1" sz="1600">
              <a:solidFill>
                <a:srgbClr val="404040"/>
              </a:solidFill>
            </a:endParaRPr>
          </a:p>
          <a:p>
            <a:pPr indent="-284162" lvl="1" marL="741362" marR="0" rtl="0" algn="l">
              <a:lnSpc>
                <a:spcPct val="150000"/>
              </a:lnSpc>
              <a:spcBef>
                <a:spcPts val="0"/>
              </a:spcBef>
              <a:spcAft>
                <a:spcPts val="0"/>
              </a:spcAft>
              <a:buClr>
                <a:srgbClr val="404040"/>
              </a:buClr>
              <a:buSzPts val="1600"/>
              <a:buFont typeface="Noto Sans Symbols"/>
              <a:buChar char="❖"/>
            </a:pPr>
            <a:r>
              <a:rPr b="1" lang="en-US" sz="1600">
                <a:solidFill>
                  <a:srgbClr val="404040"/>
                </a:solidFill>
              </a:rPr>
              <a:t>Munich/Vienna (3-15 L)</a:t>
            </a:r>
            <a:endParaRPr b="1" sz="1600">
              <a:solidFill>
                <a:srgbClr val="404040"/>
              </a:solidFill>
            </a:endParaRPr>
          </a:p>
          <a:p>
            <a:pPr indent="-341312" lvl="0" marL="341312" marR="0" rtl="0" algn="l">
              <a:lnSpc>
                <a:spcPct val="150000"/>
              </a:lnSpc>
              <a:spcBef>
                <a:spcPts val="0"/>
              </a:spcBef>
              <a:spcAft>
                <a:spcPts val="0"/>
              </a:spcAft>
              <a:buClr>
                <a:srgbClr val="404040"/>
              </a:buClr>
              <a:buSzPts val="2000"/>
              <a:buFont typeface="Noto Sans Symbols"/>
              <a:buChar char="❖"/>
            </a:pPr>
            <a:r>
              <a:rPr b="1" lang="en-US" sz="2000">
                <a:solidFill>
                  <a:srgbClr val="404040"/>
                </a:solidFill>
              </a:rPr>
              <a:t>Additional dark style character malts</a:t>
            </a:r>
            <a:endParaRPr b="1" sz="1600">
              <a:solidFill>
                <a:srgbClr val="404040"/>
              </a:solidFill>
            </a:endParaRPr>
          </a:p>
          <a:p>
            <a:pPr indent="-284162" lvl="1" marL="741362" marR="0" rtl="0" algn="l">
              <a:lnSpc>
                <a:spcPct val="150000"/>
              </a:lnSpc>
              <a:spcBef>
                <a:spcPts val="0"/>
              </a:spcBef>
              <a:spcAft>
                <a:spcPts val="0"/>
              </a:spcAft>
              <a:buClr>
                <a:srgbClr val="404040"/>
              </a:buClr>
              <a:buSzPts val="1600"/>
              <a:buFont typeface="Noto Sans Symbols"/>
              <a:buChar char="❖"/>
            </a:pPr>
            <a:r>
              <a:rPr b="1" lang="en-US" sz="1600">
                <a:solidFill>
                  <a:srgbClr val="404040"/>
                </a:solidFill>
              </a:rPr>
              <a:t>Caravienne (20-25 L)</a:t>
            </a:r>
            <a:endParaRPr b="1" sz="1600">
              <a:solidFill>
                <a:srgbClr val="404040"/>
              </a:solidFill>
            </a:endParaRPr>
          </a:p>
          <a:p>
            <a:pPr indent="-284162" lvl="1" marL="741362" marR="0" rtl="0" algn="l">
              <a:lnSpc>
                <a:spcPct val="150000"/>
              </a:lnSpc>
              <a:spcBef>
                <a:spcPts val="0"/>
              </a:spcBef>
              <a:spcAft>
                <a:spcPts val="0"/>
              </a:spcAft>
              <a:buClr>
                <a:srgbClr val="404040"/>
              </a:buClr>
              <a:buSzPts val="1600"/>
              <a:buFont typeface="Noto Sans Symbols"/>
              <a:buChar char="❖"/>
            </a:pPr>
            <a:r>
              <a:rPr b="1" lang="en-US" sz="1600">
                <a:solidFill>
                  <a:srgbClr val="404040"/>
                </a:solidFill>
              </a:rPr>
              <a:t>Caramunich (40-60 L)</a:t>
            </a:r>
            <a:endParaRPr b="1" sz="1600">
              <a:solidFill>
                <a:srgbClr val="404040"/>
              </a:solidFill>
            </a:endParaRPr>
          </a:p>
          <a:p>
            <a:pPr indent="-284162" lvl="1" marL="741362" rtl="0" algn="l">
              <a:lnSpc>
                <a:spcPct val="150000"/>
              </a:lnSpc>
              <a:spcBef>
                <a:spcPts val="0"/>
              </a:spcBef>
              <a:spcAft>
                <a:spcPts val="0"/>
              </a:spcAft>
              <a:buClr>
                <a:srgbClr val="404040"/>
              </a:buClr>
              <a:buSzPts val="1600"/>
              <a:buFont typeface="Noto Sans Symbols"/>
              <a:buChar char="❖"/>
            </a:pPr>
            <a:r>
              <a:rPr b="1" lang="en-US" sz="1600">
                <a:solidFill>
                  <a:srgbClr val="404040"/>
                </a:solidFill>
              </a:rPr>
              <a:t>Special B (~150 L, controversial)</a:t>
            </a:r>
            <a:endParaRPr b="1" sz="1600">
              <a:solidFill>
                <a:srgbClr val="404040"/>
              </a:solidFill>
            </a:endParaRPr>
          </a:p>
          <a:p>
            <a:pPr indent="-284162" lvl="1" marL="741362" marR="0" rtl="0" algn="l">
              <a:lnSpc>
                <a:spcPct val="150000"/>
              </a:lnSpc>
              <a:spcBef>
                <a:spcPts val="0"/>
              </a:spcBef>
              <a:spcAft>
                <a:spcPts val="0"/>
              </a:spcAft>
              <a:buClr>
                <a:srgbClr val="404040"/>
              </a:buClr>
              <a:buSzPts val="1600"/>
              <a:buFont typeface="Noto Sans Symbols"/>
              <a:buChar char="❖"/>
            </a:pPr>
            <a:r>
              <a:rPr b="1" lang="en-US" sz="1600">
                <a:solidFill>
                  <a:srgbClr val="404040"/>
                </a:solidFill>
              </a:rPr>
              <a:t>Roasted malts (300-500 L)*</a:t>
            </a:r>
            <a:endParaRPr b="1" sz="1600">
              <a:solidFill>
                <a:srgbClr val="404040"/>
              </a:solidFill>
            </a:endParaRPr>
          </a:p>
          <a:p>
            <a:pPr indent="0" lvl="0" marL="741362" marR="0" rtl="0" algn="l">
              <a:lnSpc>
                <a:spcPct val="150000"/>
              </a:lnSpc>
              <a:spcBef>
                <a:spcPts val="0"/>
              </a:spcBef>
              <a:spcAft>
                <a:spcPts val="0"/>
              </a:spcAft>
              <a:buNone/>
            </a:pPr>
            <a:r>
              <a:rPr b="1" lang="en-US" sz="1100">
                <a:solidFill>
                  <a:srgbClr val="404040"/>
                </a:solidFill>
              </a:rPr>
              <a:t>*Generally I’m against roasted malts in belgian beers</a:t>
            </a:r>
            <a:endParaRPr b="1" sz="1100">
              <a:solidFill>
                <a:srgbClr val="40404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65" name="Shape 65"/>
        <p:cNvGrpSpPr/>
        <p:nvPr/>
      </p:nvGrpSpPr>
      <p:grpSpPr>
        <a:xfrm>
          <a:off x="0" y="0"/>
          <a:ext cx="0" cy="0"/>
          <a:chOff x="0" y="0"/>
          <a:chExt cx="0" cy="0"/>
        </a:xfrm>
      </p:grpSpPr>
      <p:sp>
        <p:nvSpPr>
          <p:cNvPr id="66" name="Google Shape;66;p11"/>
          <p:cNvSpPr txBox="1"/>
          <p:nvPr/>
        </p:nvSpPr>
        <p:spPr>
          <a:xfrm>
            <a:off x="250825" y="1125525"/>
            <a:ext cx="4321200" cy="981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404040"/>
              </a:buClr>
              <a:buSzPts val="4400"/>
              <a:buFont typeface="Arial"/>
              <a:buNone/>
            </a:pPr>
            <a:r>
              <a:rPr lang="en-US" sz="4400">
                <a:solidFill>
                  <a:srgbClr val="404040"/>
                </a:solidFill>
              </a:rPr>
              <a:t>Adjuncts</a:t>
            </a:r>
            <a:endParaRPr/>
          </a:p>
        </p:txBody>
      </p:sp>
      <p:sp>
        <p:nvSpPr>
          <p:cNvPr id="67" name="Google Shape;67;p11"/>
          <p:cNvSpPr txBox="1"/>
          <p:nvPr/>
        </p:nvSpPr>
        <p:spPr>
          <a:xfrm>
            <a:off x="1144900" y="2381050"/>
            <a:ext cx="7048800" cy="2663700"/>
          </a:xfrm>
          <a:prstGeom prst="rect">
            <a:avLst/>
          </a:prstGeom>
          <a:noFill/>
          <a:ln>
            <a:noFill/>
          </a:ln>
        </p:spPr>
        <p:txBody>
          <a:bodyPr anchorCtr="0" anchor="t" bIns="45700" lIns="91425" spcFirstLastPara="1" rIns="91425" wrap="square" tIns="45700">
            <a:noAutofit/>
          </a:bodyPr>
          <a:lstStyle/>
          <a:p>
            <a:pPr indent="-366712" lvl="0" marL="341312" marR="0" rtl="0" algn="l">
              <a:lnSpc>
                <a:spcPct val="150000"/>
              </a:lnSpc>
              <a:spcBef>
                <a:spcPts val="0"/>
              </a:spcBef>
              <a:spcAft>
                <a:spcPts val="0"/>
              </a:spcAft>
              <a:buClr>
                <a:srgbClr val="404040"/>
              </a:buClr>
              <a:buSzPts val="2400"/>
              <a:buFont typeface="Noto Sans Symbols"/>
              <a:buChar char="❖"/>
            </a:pPr>
            <a:r>
              <a:rPr b="1" lang="en-US" sz="2000">
                <a:solidFill>
                  <a:srgbClr val="404040"/>
                </a:solidFill>
              </a:rPr>
              <a:t>Sugar</a:t>
            </a:r>
            <a:endParaRPr b="1" sz="2000">
              <a:solidFill>
                <a:srgbClr val="404040"/>
              </a:solidFill>
            </a:endParaRPr>
          </a:p>
          <a:p>
            <a:pPr indent="-284162" lvl="1" marL="741362" marR="0" rtl="0" algn="l">
              <a:lnSpc>
                <a:spcPct val="150000"/>
              </a:lnSpc>
              <a:spcBef>
                <a:spcPts val="0"/>
              </a:spcBef>
              <a:spcAft>
                <a:spcPts val="0"/>
              </a:spcAft>
              <a:buClr>
                <a:srgbClr val="404040"/>
              </a:buClr>
              <a:buSzPts val="1600"/>
              <a:buFont typeface="Noto Sans Symbols"/>
              <a:buChar char="❖"/>
            </a:pPr>
            <a:r>
              <a:rPr b="1" lang="en-US" sz="1600">
                <a:solidFill>
                  <a:srgbClr val="404040"/>
                </a:solidFill>
              </a:rPr>
              <a:t>Should account for 5-20% of your fermentables</a:t>
            </a:r>
            <a:endParaRPr b="1" sz="1600">
              <a:solidFill>
                <a:srgbClr val="404040"/>
              </a:solidFill>
            </a:endParaRPr>
          </a:p>
          <a:p>
            <a:pPr indent="-284162" lvl="1" marL="741362" marR="0" rtl="0" algn="l">
              <a:lnSpc>
                <a:spcPct val="150000"/>
              </a:lnSpc>
              <a:spcBef>
                <a:spcPts val="0"/>
              </a:spcBef>
              <a:spcAft>
                <a:spcPts val="0"/>
              </a:spcAft>
              <a:buClr>
                <a:srgbClr val="404040"/>
              </a:buClr>
              <a:buSzPts val="1600"/>
              <a:buFont typeface="Noto Sans Symbols"/>
              <a:buChar char="❖"/>
            </a:pPr>
            <a:r>
              <a:rPr b="1" lang="en-US" sz="1600">
                <a:solidFill>
                  <a:srgbClr val="404040"/>
                </a:solidFill>
              </a:rPr>
              <a:t>Plain white table sugar is fine for light beers</a:t>
            </a:r>
            <a:endParaRPr b="1" sz="1600">
              <a:solidFill>
                <a:srgbClr val="404040"/>
              </a:solidFill>
            </a:endParaRPr>
          </a:p>
          <a:p>
            <a:pPr indent="-284162" lvl="1" marL="741362" marR="0" rtl="0" algn="l">
              <a:lnSpc>
                <a:spcPct val="150000"/>
              </a:lnSpc>
              <a:spcBef>
                <a:spcPts val="0"/>
              </a:spcBef>
              <a:spcAft>
                <a:spcPts val="0"/>
              </a:spcAft>
              <a:buClr>
                <a:srgbClr val="404040"/>
              </a:buClr>
              <a:buSzPts val="1600"/>
              <a:buFont typeface="Noto Sans Symbols"/>
              <a:buChar char="❖"/>
            </a:pPr>
            <a:r>
              <a:rPr b="1" lang="en-US" sz="1600">
                <a:solidFill>
                  <a:srgbClr val="404040"/>
                </a:solidFill>
              </a:rPr>
              <a:t>Can use belgian “candi” syrups for darker beers</a:t>
            </a:r>
            <a:endParaRPr b="1" sz="1600">
              <a:solidFill>
                <a:srgbClr val="404040"/>
              </a:solidFill>
            </a:endParaRPr>
          </a:p>
          <a:p>
            <a:pPr indent="-254000" lvl="2" marL="1143000" marR="0" rtl="0" algn="l">
              <a:lnSpc>
                <a:spcPct val="150000"/>
              </a:lnSpc>
              <a:spcBef>
                <a:spcPts val="0"/>
              </a:spcBef>
              <a:spcAft>
                <a:spcPts val="0"/>
              </a:spcAft>
              <a:buClr>
                <a:srgbClr val="404040"/>
              </a:buClr>
              <a:buSzPts val="1600"/>
              <a:buFont typeface="Noto Sans Symbols"/>
              <a:buChar char="❖"/>
            </a:pPr>
            <a:r>
              <a:rPr b="1" lang="en-US" sz="1600">
                <a:solidFill>
                  <a:srgbClr val="404040"/>
                </a:solidFill>
              </a:rPr>
              <a:t>Avoid the “rock candy”. Belgian brewers use “caramel syrup” made from </a:t>
            </a:r>
            <a:r>
              <a:rPr b="1" lang="en-US" sz="1600">
                <a:solidFill>
                  <a:srgbClr val="404040"/>
                </a:solidFill>
              </a:rPr>
              <a:t>caramelized</a:t>
            </a:r>
            <a:r>
              <a:rPr b="1" lang="en-US" sz="1600">
                <a:solidFill>
                  <a:srgbClr val="404040"/>
                </a:solidFill>
              </a:rPr>
              <a:t> invert syrup</a:t>
            </a:r>
            <a:endParaRPr b="1" sz="1600">
              <a:solidFill>
                <a:srgbClr val="404040"/>
              </a:solidFill>
            </a:endParaRPr>
          </a:p>
          <a:p>
            <a:pPr indent="-341312" lvl="0" marL="341312" marR="0" rtl="0" algn="l">
              <a:lnSpc>
                <a:spcPct val="150000"/>
              </a:lnSpc>
              <a:spcBef>
                <a:spcPts val="0"/>
              </a:spcBef>
              <a:spcAft>
                <a:spcPts val="0"/>
              </a:spcAft>
              <a:buClr>
                <a:srgbClr val="404040"/>
              </a:buClr>
              <a:buSzPts val="2000"/>
              <a:buFont typeface="Noto Sans Symbols"/>
              <a:buChar char="❖"/>
            </a:pPr>
            <a:r>
              <a:rPr b="1" lang="en-US" sz="2000">
                <a:solidFill>
                  <a:srgbClr val="404040"/>
                </a:solidFill>
              </a:rPr>
              <a:t>Wheat (malted or flaked)</a:t>
            </a:r>
            <a:endParaRPr b="1" sz="2000">
              <a:solidFill>
                <a:srgbClr val="404040"/>
              </a:solidFill>
            </a:endParaRPr>
          </a:p>
          <a:p>
            <a:pPr indent="-284162" lvl="1" marL="741362" marR="0" rtl="0" algn="l">
              <a:lnSpc>
                <a:spcPct val="150000"/>
              </a:lnSpc>
              <a:spcBef>
                <a:spcPts val="0"/>
              </a:spcBef>
              <a:spcAft>
                <a:spcPts val="0"/>
              </a:spcAft>
              <a:buClr>
                <a:srgbClr val="404040"/>
              </a:buClr>
              <a:buSzPts val="1600"/>
              <a:buFont typeface="Noto Sans Symbols"/>
              <a:buChar char="❖"/>
            </a:pPr>
            <a:r>
              <a:rPr b="1" lang="en-US" sz="1600">
                <a:solidFill>
                  <a:srgbClr val="404040"/>
                </a:solidFill>
              </a:rPr>
              <a:t>Can be used in low amounts (~5%) for head retention or higher amounts (30%) for body and flavor</a:t>
            </a:r>
            <a:endParaRPr b="1" sz="1600">
              <a:solidFill>
                <a:srgbClr val="404040"/>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OI_THEME_TEMPLATE_DESIGN">
  <a:themeElements>
    <a:clrScheme name="POI_THEME_TEMPLATE_DESIGN">
      <a:dk1>
        <a:srgbClr val="000000"/>
      </a:dk1>
      <a:lt1>
        <a:srgbClr val="FFFFFF"/>
      </a:lt1>
      <a:dk2>
        <a:srgbClr val="000000"/>
      </a:dk2>
      <a:lt2>
        <a:srgbClr val="808080"/>
      </a:lt2>
      <a:accent1>
        <a:srgbClr val="00CC99"/>
      </a:accent1>
      <a:accent2>
        <a:srgbClr val="3333CC"/>
      </a:accent2>
      <a:accent3>
        <a:srgbClr val="FFFFFF"/>
      </a:accent3>
      <a:accent4>
        <a:srgbClr val="00CC99"/>
      </a:accent4>
      <a:accent5>
        <a:srgbClr val="3333CC"/>
      </a:accent5>
      <a:accent6>
        <a:srgbClr val="FFFFFF"/>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