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9" r:id="rId3"/>
    <p:sldId id="257" r:id="rId4"/>
    <p:sldId id="263" r:id="rId5"/>
    <p:sldId id="265" r:id="rId6"/>
    <p:sldId id="262" r:id="rId7"/>
    <p:sldId id="260" r:id="rId8"/>
    <p:sldId id="266" r:id="rId9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03C18"/>
    <a:srgbClr val="165616"/>
    <a:srgbClr val="FA0000"/>
    <a:srgbClr val="2CB074"/>
    <a:srgbClr val="D72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751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Membershi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Finan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Financ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Paid Sudzers Members, 2008-2018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849920400"/>
        <c:axId val="-1849936208"/>
      </c:barChart>
      <c:catAx>
        <c:axId val="-1849920400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9936208"/>
        <c:crosses val="autoZero"/>
        <c:auto val="1"/>
        <c:lblAlgn val="ctr"/>
        <c:lblOffset val="100"/>
        <c:noMultiLvlLbl val="0"/>
      </c:catAx>
      <c:valAx>
        <c:axId val="-184993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992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2017 Sudzers</a:t>
            </a:r>
            <a:r>
              <a:rPr lang="en-US" sz="1800" b="1" baseline="0" dirty="0"/>
              <a:t> Revenues = $1,560.00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2017 Sudzers</a:t>
            </a:r>
            <a:r>
              <a:rPr lang="en-US" sz="1800" b="1" baseline="0" dirty="0"/>
              <a:t> Revenues = $1,560.00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6EE8-1270-3D4B-98D8-54696816395A}" type="datetimeFigureOut">
              <a:rPr lang="en-US" smtClean="0"/>
              <a:t>1/1/20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BB216-B3A0-BB41-9561-2E2A4C37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3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3345"/>
            <a:ext cx="7772400" cy="1470025"/>
          </a:xfrm>
        </p:spPr>
        <p:txBody>
          <a:bodyPr anchor="b">
            <a:noAutofit/>
          </a:bodyPr>
          <a:lstStyle>
            <a:lvl1pPr>
              <a:defRPr lang="bs-Latn-BA" sz="54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67944"/>
            <a:ext cx="6400800" cy="504056"/>
          </a:xfrm>
        </p:spPr>
        <p:txBody>
          <a:bodyPr anchor="t"/>
          <a:lstStyle>
            <a:lvl1pPr marL="0" indent="0" algn="ct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0649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7818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19408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19256" cy="1143000"/>
          </a:xfrm>
        </p:spPr>
        <p:txBody>
          <a:bodyPr/>
          <a:lstStyle>
            <a:lvl1pPr>
              <a:defRPr lang="bs-Latn-BA" sz="54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  <a:lvl2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2pPr>
            <a:lvl3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3pPr>
            <a:lvl4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4pPr>
            <a:lvl5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40" y="62484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fld id="{4BEA1FFC-0729-4B4E-874A-BB33F34F7B19}" type="datetimeFigureOut">
              <a:rPr lang="bs-Latn-BA" smtClean="0"/>
              <a:pPr/>
              <a:t>1.1.20.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24840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endParaRPr lang="bs-Latn-B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0840" y="62484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fld id="{D71A774C-E981-4CCA-AA75-161A658A4D1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4025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lang="bs-Latn-BA" sz="40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61048"/>
            <a:ext cx="7772400" cy="432048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2185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9629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07144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3394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5356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0030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1.1.20.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899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BEA1FFC-0729-4B4E-874A-BB33F34F7B19}" type="datetimeFigureOut">
              <a:rPr lang="bs-Latn-BA" smtClean="0"/>
              <a:pPr/>
              <a:t>1.1.20.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D71A774C-E981-4CCA-AA75-161A658A4D1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1317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bs-Latn-BA" sz="5400" b="1" kern="1200" dirty="0">
          <a:ln w="19050">
            <a:solidFill>
              <a:schemeClr val="tx1">
                <a:lumMod val="95000"/>
                <a:lumOff val="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/>
          <a:latin typeface="Microsoft New Tai Lue" pitchFamily="34" charset="0"/>
          <a:ea typeface="+mj-ea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/>
              <a:t>2019 Sudzers Financial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bs-Latn-BA" dirty="0"/>
              <a:t>Derek Wolfgram, Sudzers CFO</a:t>
            </a:r>
          </a:p>
          <a:p>
            <a:r>
              <a:rPr lang="bs-Latn-BA" dirty="0" err="1"/>
              <a:t>January</a:t>
            </a:r>
            <a:r>
              <a:rPr lang="bs-Latn-BA" dirty="0"/>
              <a:t> 12, 2020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2072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s-Latn-BA" dirty="0"/>
          </a:p>
          <a:p>
            <a:pPr marL="3657600" lvl="8" indent="0">
              <a:buNone/>
            </a:pPr>
            <a:endParaRPr lang="bs-Latn-BA" dirty="0"/>
          </a:p>
          <a:p>
            <a:pPr marL="0" indent="0">
              <a:buNone/>
            </a:pPr>
            <a:endParaRPr lang="bs-Latn-BA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196740" y="3641936"/>
            <a:ext cx="294726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41 </a:t>
            </a:r>
            <a:r>
              <a:rPr lang="bs-Latn-BA" sz="1600" dirty="0" err="1"/>
              <a:t>paid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r>
              <a:rPr lang="bs-Latn-BA" sz="1600" dirty="0"/>
              <a:t> in 2019</a:t>
            </a:r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28 </a:t>
            </a:r>
            <a:r>
              <a:rPr lang="bs-Latn-BA" sz="1600" dirty="0" err="1"/>
              <a:t>continuing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13 </a:t>
            </a:r>
            <a:r>
              <a:rPr lang="bs-Latn-BA" sz="1600" dirty="0" err="1"/>
              <a:t>new</a:t>
            </a:r>
            <a:r>
              <a:rPr lang="bs-Latn-BA" sz="1600" dirty="0"/>
              <a:t> </a:t>
            </a:r>
            <a:r>
              <a:rPr lang="bs-Latn-BA" sz="1600" dirty="0" err="1"/>
              <a:t>or</a:t>
            </a:r>
            <a:r>
              <a:rPr lang="bs-Latn-BA" sz="1600" dirty="0"/>
              <a:t> </a:t>
            </a:r>
            <a:r>
              <a:rPr lang="bs-Latn-BA" sz="1600" dirty="0" err="1"/>
              <a:t>returning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17 </a:t>
            </a:r>
            <a:r>
              <a:rPr lang="bs-Latn-BA" sz="1600" dirty="0" err="1"/>
              <a:t>departed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62050"/>
              </p:ext>
            </p:extLst>
          </p:nvPr>
        </p:nvGraphicFramePr>
        <p:xfrm>
          <a:off x="533401" y="3965339"/>
          <a:ext cx="2439966" cy="2508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A9749AE8-D36E-8F4E-9556-2F5208967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99095"/>
            <a:ext cx="6044339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77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err="1"/>
              <a:t>Financials</a:t>
            </a:r>
            <a:r>
              <a:rPr lang="bs-Latn-BA" sz="4000" dirty="0"/>
              <a:t> - </a:t>
            </a:r>
            <a:r>
              <a:rPr lang="bs-Latn-BA" sz="4000" dirty="0" err="1"/>
              <a:t>Revenues</a:t>
            </a:r>
            <a:endParaRPr lang="bs-Latn-B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89222F00-1992-114B-A83C-D146B73B3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63" y="1742090"/>
            <a:ext cx="7994329" cy="486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4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err="1"/>
              <a:t>Financials</a:t>
            </a:r>
            <a:r>
              <a:rPr lang="bs-Latn-BA" sz="4000" dirty="0"/>
              <a:t> - </a:t>
            </a:r>
            <a:r>
              <a:rPr lang="bs-Latn-BA" sz="4000" dirty="0" err="1"/>
              <a:t>Expenditures</a:t>
            </a:r>
            <a:endParaRPr lang="bs-Latn-B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94928" y="16002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>
            <a:extLst>
              <a:ext uri="{FF2B5EF4-FFF2-40B4-BE49-F238E27FC236}">
                <a16:creationId xmlns:a16="http://schemas.microsoft.com/office/drawing/2014/main" id="{31D67AF1-47BB-7442-8BFC-917777E2D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28" y="1879801"/>
            <a:ext cx="7467600" cy="461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48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err="1"/>
              <a:t>Financials</a:t>
            </a:r>
            <a:r>
              <a:rPr lang="bs-Latn-BA" sz="4000" dirty="0"/>
              <a:t> - Summary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94928" y="16002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D3EDBB6-B8E0-CA4D-B68F-EB9FD00AA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162099"/>
              </p:ext>
            </p:extLst>
          </p:nvPr>
        </p:nvGraphicFramePr>
        <p:xfrm>
          <a:off x="571500" y="1600200"/>
          <a:ext cx="7990655" cy="456882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45795299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95747364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96406119"/>
                    </a:ext>
                  </a:extLst>
                </a:gridCol>
                <a:gridCol w="2346898">
                  <a:extLst>
                    <a:ext uri="{9D8B030D-6E8A-4147-A177-3AD203B41FA5}">
                      <a16:colId xmlns:a16="http://schemas.microsoft.com/office/drawing/2014/main" val="3010035873"/>
                    </a:ext>
                  </a:extLst>
                </a:gridCol>
                <a:gridCol w="995557">
                  <a:extLst>
                    <a:ext uri="{9D8B030D-6E8A-4147-A177-3AD203B41FA5}">
                      <a16:colId xmlns:a16="http://schemas.microsoft.com/office/drawing/2014/main" val="4223509604"/>
                    </a:ext>
                  </a:extLst>
                </a:gridCol>
              </a:tblGrid>
              <a:tr h="537509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>
                          <a:effectLst/>
                          <a:latin typeface="Arial" panose="020B0604020202020204" pitchFamily="34" charset="0"/>
                        </a:rPr>
                        <a:t>Revenues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 dirty="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 dirty="0">
                          <a:effectLst/>
                          <a:latin typeface="Arial" panose="020B0604020202020204" pitchFamily="34" charset="0"/>
                        </a:rPr>
                        <a:t>Expenditures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092124"/>
                  </a:ext>
                </a:extLst>
              </a:tr>
              <a:tr h="806263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Dues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$ 1,023.97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 dirty="0">
                          <a:effectLst/>
                          <a:latin typeface="Arial" panose="020B0604020202020204" pitchFamily="34" charset="0"/>
                        </a:rPr>
                        <a:t>Dark Matter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$ 444.18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251895"/>
                  </a:ext>
                </a:extLst>
              </a:tr>
              <a:tr h="537509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Sales (shirts )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$ 105.00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Jockey Box supplies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$ 89.46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18808"/>
                  </a:ext>
                </a:extLst>
              </a:tr>
              <a:tr h="806263"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 dirty="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Insurance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$ 142.50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835104"/>
                  </a:ext>
                </a:extLst>
              </a:tr>
              <a:tr h="537509"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 dirty="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Google Apps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$ 67.96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166080"/>
                  </a:ext>
                </a:extLst>
              </a:tr>
              <a:tr h="537509"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 b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Miscellaneous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>
                          <a:effectLst/>
                          <a:latin typeface="Arial" panose="020B0604020202020204" pitchFamily="34" charset="0"/>
                        </a:rPr>
                        <a:t>$ 33.18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882583"/>
                  </a:ext>
                </a:extLst>
              </a:tr>
              <a:tr h="806263">
                <a:tc>
                  <a:txBody>
                    <a:bodyPr/>
                    <a:lstStyle/>
                    <a:p>
                      <a:pPr rtl="0" fontAlgn="b"/>
                      <a:endParaRPr lang="en-US" sz="1800" b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effectLst/>
                          <a:latin typeface="Arial" panose="020B0604020202020204" pitchFamily="34" charset="0"/>
                        </a:rPr>
                        <a:t>$ 1,128.97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800">
                        <a:effectLst/>
                      </a:endParaRP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effectLst/>
                          <a:latin typeface="Arial" panose="020B0604020202020204" pitchFamily="34" charset="0"/>
                        </a:rPr>
                        <a:t>$ 777.28 </a:t>
                      </a:r>
                    </a:p>
                  </a:txBody>
                  <a:tcPr marL="27995" marR="2799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672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11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err="1"/>
              <a:t>Balance</a:t>
            </a:r>
            <a:r>
              <a:rPr lang="bs-Latn-BA" sz="4000" dirty="0"/>
              <a:t> </a:t>
            </a:r>
            <a:r>
              <a:rPr lang="bs-Latn-BA" sz="4000" dirty="0" err="1"/>
              <a:t>History</a:t>
            </a:r>
            <a:endParaRPr lang="bs-Latn-BA" sz="4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56C841-6F78-8847-BA84-0E322DFA9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983045"/>
              </p:ext>
            </p:extLst>
          </p:nvPr>
        </p:nvGraphicFramePr>
        <p:xfrm>
          <a:off x="566327" y="2971800"/>
          <a:ext cx="8001001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5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4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45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Beginning of Year balance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+mj-lt"/>
                        </a:rPr>
                        <a:t>Revenues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+mj-lt"/>
                        </a:rPr>
                        <a:t>Expenses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+mj-lt"/>
                        </a:rPr>
                        <a:t>End of Year Balance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   451.41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1,405.00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  (863.33)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   993.08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717264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   993.08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1,912.34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(1,733.83)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1,171.59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1,171.59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1,560.00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(1,862.18)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   869.41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   869.41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1,483.97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(1,721.83)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   631.55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$    631.55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</a:t>
                      </a:r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1,128.97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</a:t>
                      </a: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777.28)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</a:t>
                      </a:r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983.24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3914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4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Inventory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486AEC-5EEE-EE43-8CF9-40D12D81E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839301"/>
              </p:ext>
            </p:extLst>
          </p:nvPr>
        </p:nvGraphicFramePr>
        <p:xfrm>
          <a:off x="1600200" y="1523564"/>
          <a:ext cx="5638800" cy="5130962"/>
        </p:xfrm>
        <a:graphic>
          <a:graphicData uri="http://schemas.openxmlformats.org/drawingml/2006/table">
            <a:tbl>
              <a:tblPr/>
              <a:tblGrid>
                <a:gridCol w="2700417">
                  <a:extLst>
                    <a:ext uri="{9D8B030D-6E8A-4147-A177-3AD203B41FA5}">
                      <a16:colId xmlns:a16="http://schemas.microsoft.com/office/drawing/2014/main" val="2725199492"/>
                    </a:ext>
                  </a:extLst>
                </a:gridCol>
                <a:gridCol w="672518">
                  <a:extLst>
                    <a:ext uri="{9D8B030D-6E8A-4147-A177-3AD203B41FA5}">
                      <a16:colId xmlns:a16="http://schemas.microsoft.com/office/drawing/2014/main" val="879036803"/>
                    </a:ext>
                  </a:extLst>
                </a:gridCol>
                <a:gridCol w="693211">
                  <a:extLst>
                    <a:ext uri="{9D8B030D-6E8A-4147-A177-3AD203B41FA5}">
                      <a16:colId xmlns:a16="http://schemas.microsoft.com/office/drawing/2014/main" val="1275639505"/>
                    </a:ext>
                  </a:extLst>
                </a:gridCol>
                <a:gridCol w="786327">
                  <a:extLst>
                    <a:ext uri="{9D8B030D-6E8A-4147-A177-3AD203B41FA5}">
                      <a16:colId xmlns:a16="http://schemas.microsoft.com/office/drawing/2014/main" val="3136260234"/>
                    </a:ext>
                  </a:extLst>
                </a:gridCol>
                <a:gridCol w="786327">
                  <a:extLst>
                    <a:ext uri="{9D8B030D-6E8A-4147-A177-3AD203B41FA5}">
                      <a16:colId xmlns:a16="http://schemas.microsoft.com/office/drawing/2014/main" val="643816180"/>
                    </a:ext>
                  </a:extLst>
                </a:gridCol>
              </a:tblGrid>
              <a:tr h="1203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741721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149304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 5 T-Shirts, Dark Matter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89954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on hand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713970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407140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Ending on hand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-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526457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743660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 6 T-Shirts, Prohibition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266801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882411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014582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Ending on hand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-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39569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486294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 7 T-Shirts, Waffle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810407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$ 30.00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116807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$ 25.00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71723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Ending on hand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602775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337094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 8 Shirts, Polo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055872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$ 80.00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541757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$ 70.00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552409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Ending on hand inventory for sales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142757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26994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BOH Shirt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$ 100.00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455508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26328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EOH Shirt Inventory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285552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195825"/>
                  </a:ext>
                </a:extLst>
              </a:tr>
              <a:tr h="174226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Shirt Sales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$ 105.00 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22009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Shirt Comps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202" marR="1720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04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07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/>
              <a:t>2019 Sudzers Financial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bs-Latn-BA" dirty="0"/>
              <a:t>Derek Wolfgram, Sudzers CFO</a:t>
            </a:r>
          </a:p>
          <a:p>
            <a:r>
              <a:rPr lang="bs-Latn-BA" dirty="0" err="1"/>
              <a:t>January</a:t>
            </a:r>
            <a:r>
              <a:rPr lang="bs-Latn-BA" dirty="0"/>
              <a:t> 12, 2020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40111280"/>
      </p:ext>
    </p:extLst>
  </p:cSld>
  <p:clrMapOvr>
    <a:masterClrMapping/>
  </p:clrMapOvr>
</p:sld>
</file>

<file path=ppt/theme/theme1.xml><?xml version="1.0" encoding="utf-8"?>
<a:theme xmlns:a="http://schemas.openxmlformats.org/drawingml/2006/main" name="Game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327</Words>
  <Application>Microsoft Macintosh PowerPoint</Application>
  <PresentationFormat>On-screen Show (4:3)</PresentationFormat>
  <Paragraphs>137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Microsoft New Tai Lue</vt:lpstr>
      <vt:lpstr>Game-PowerPoint-Template</vt:lpstr>
      <vt:lpstr>2019 Sudzers Financial Report</vt:lpstr>
      <vt:lpstr>Membership</vt:lpstr>
      <vt:lpstr>Financials - Revenues</vt:lpstr>
      <vt:lpstr>Financials - Expenditures</vt:lpstr>
      <vt:lpstr>Financials - Summary</vt:lpstr>
      <vt:lpstr>Balance History</vt:lpstr>
      <vt:lpstr>Inventory</vt:lpstr>
      <vt:lpstr>2019 Sudzers Financial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Windows User</dc:creator>
  <cp:lastModifiedBy>Grazier, Sarah</cp:lastModifiedBy>
  <cp:revision>26</cp:revision>
  <dcterms:created xsi:type="dcterms:W3CDTF">2013-07-25T16:06:40Z</dcterms:created>
  <dcterms:modified xsi:type="dcterms:W3CDTF">2020-01-01T19:31:21Z</dcterms:modified>
</cp:coreProperties>
</file>