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2D200454-40CA-4A62-9FC3-DE9A4176ACB9}">
      <p15:notesGuideLst>
        <p15:guide id="1" orient="horz" pos="2880">
          <p15:clr>
            <a:srgbClr val="000000"/>
          </p15:clr>
        </p15:guide>
        <p15:guide id="2" pos="2160">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 name="Shape 2"/>
        <p:cNvGrpSpPr/>
        <p:nvPr/>
      </p:nvGrpSpPr>
      <p:grpSpPr>
        <a:xfrm>
          <a:off x="0" y="0"/>
          <a:ext cx="0" cy="0"/>
          <a:chOff x="0" y="0"/>
          <a:chExt cx="0" cy="0"/>
        </a:xfrm>
      </p:grpSpPr>
      <p:sp>
        <p:nvSpPr>
          <p:cNvPr id="3" name="Google Shape;3;n"/>
          <p:cNvSpPr/>
          <p:nvPr>
            <p:ph idx="2" type="sldImg"/>
          </p:nvPr>
        </p:nvSpPr>
        <p:spPr>
          <a:xfrm rot="10800000">
            <a:off x="-11798300" y="-11796712"/>
            <a:ext cx="11798300" cy="124920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685800" y="4343400"/>
            <a:ext cx="5484812" cy="4113212"/>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2143125" y="695325"/>
            <a:ext cx="257175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6d772556cf_0_51:notes"/>
          <p:cNvSpPr/>
          <p:nvPr>
            <p:ph idx="2" type="sldImg"/>
          </p:nvPr>
        </p:nvSpPr>
        <p:spPr>
          <a:xfrm>
            <a:off x="2143125" y="695325"/>
            <a:ext cx="25716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18" name="Google Shape;118;g6d772556cf_0_51: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6d772556cf_0_6:notes"/>
          <p:cNvSpPr/>
          <p:nvPr>
            <p:ph idx="2" type="sldImg"/>
          </p:nvPr>
        </p:nvSpPr>
        <p:spPr>
          <a:xfrm>
            <a:off x="2143125" y="695325"/>
            <a:ext cx="25716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25" name="Google Shape;125;g6d772556cf_0_6: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p3:notes"/>
          <p:cNvSpPr/>
          <p:nvPr>
            <p:ph idx="2" type="sldImg"/>
          </p:nvPr>
        </p:nvSpPr>
        <p:spPr>
          <a:xfrm>
            <a:off x="2143125" y="695325"/>
            <a:ext cx="257175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32" name="Google Shape;132;p3: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g6334890dba_3_21:notes"/>
          <p:cNvSpPr/>
          <p:nvPr>
            <p:ph idx="2" type="sldImg"/>
          </p:nvPr>
        </p:nvSpPr>
        <p:spPr>
          <a:xfrm>
            <a:off x="2143125" y="695325"/>
            <a:ext cx="25716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57" name="Google Shape;57;g6334890dba_3_21: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g6d5c64ee15_0_8:notes"/>
          <p:cNvSpPr/>
          <p:nvPr>
            <p:ph idx="2" type="sldImg"/>
          </p:nvPr>
        </p:nvSpPr>
        <p:spPr>
          <a:xfrm>
            <a:off x="2143125" y="695325"/>
            <a:ext cx="25716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64" name="Google Shape;64;g6d5c64ee15_0_8: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6d772556cf_0_26:notes"/>
          <p:cNvSpPr/>
          <p:nvPr>
            <p:ph idx="2" type="sldImg"/>
          </p:nvPr>
        </p:nvSpPr>
        <p:spPr>
          <a:xfrm>
            <a:off x="2143125" y="695325"/>
            <a:ext cx="25716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71" name="Google Shape;71;g6d772556cf_0_26: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6d5c64ee15_0_1:notes"/>
          <p:cNvSpPr/>
          <p:nvPr>
            <p:ph idx="2" type="sldImg"/>
          </p:nvPr>
        </p:nvSpPr>
        <p:spPr>
          <a:xfrm>
            <a:off x="2143125" y="695325"/>
            <a:ext cx="25716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82" name="Google Shape;82;g6d5c64ee15_0_1: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765da0d5d3_0_0:notes"/>
          <p:cNvSpPr/>
          <p:nvPr>
            <p:ph idx="2" type="sldImg"/>
          </p:nvPr>
        </p:nvSpPr>
        <p:spPr>
          <a:xfrm>
            <a:off x="2143125" y="695325"/>
            <a:ext cx="25716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89" name="Google Shape;89;g765da0d5d3_0_0: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6d772556cf_0_0:notes"/>
          <p:cNvSpPr/>
          <p:nvPr>
            <p:ph idx="2" type="sldImg"/>
          </p:nvPr>
        </p:nvSpPr>
        <p:spPr>
          <a:xfrm>
            <a:off x="2143125" y="695325"/>
            <a:ext cx="25716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96" name="Google Shape;96;g6d772556cf_0_0: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6d772556cf_0_19:notes"/>
          <p:cNvSpPr/>
          <p:nvPr>
            <p:ph idx="2" type="sldImg"/>
          </p:nvPr>
        </p:nvSpPr>
        <p:spPr>
          <a:xfrm>
            <a:off x="2143125" y="695325"/>
            <a:ext cx="25716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04" name="Google Shape;104;g6d772556cf_0_19: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6d772556cf_0_36:notes"/>
          <p:cNvSpPr/>
          <p:nvPr>
            <p:ph idx="2" type="sldImg"/>
          </p:nvPr>
        </p:nvSpPr>
        <p:spPr>
          <a:xfrm>
            <a:off x="2143125" y="695325"/>
            <a:ext cx="25716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11" name="Google Shape;111;g6d772556cf_0_36: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0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8.jp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nvSpPr>
        <p:spPr>
          <a:xfrm>
            <a:off x="695175" y="986400"/>
            <a:ext cx="8448900" cy="1285200"/>
          </a:xfrm>
          <a:prstGeom prst="rect">
            <a:avLst/>
          </a:prstGeom>
          <a:noFill/>
          <a:ln>
            <a:noFill/>
          </a:ln>
        </p:spPr>
        <p:txBody>
          <a:bodyPr anchorCtr="0" anchor="t" bIns="46800" lIns="90000" spcFirstLastPara="1" rIns="90000" wrap="square" tIns="46800">
            <a:noAutofit/>
          </a:bodyPr>
          <a:lstStyle/>
          <a:p>
            <a:pPr indent="0" lvl="0" marL="0" marR="0" rtl="0" algn="l">
              <a:lnSpc>
                <a:spcPct val="100000"/>
              </a:lnSpc>
              <a:spcBef>
                <a:spcPts val="0"/>
              </a:spcBef>
              <a:spcAft>
                <a:spcPts val="0"/>
              </a:spcAft>
              <a:buNone/>
            </a:pPr>
            <a:r>
              <a:rPr lang="en-US" sz="6500"/>
              <a:t>Trappist Ales History</a:t>
            </a:r>
            <a:endParaRPr sz="6500"/>
          </a:p>
          <a:p>
            <a:pPr indent="0" lvl="0" marL="0" marR="0" rtl="0" algn="l">
              <a:lnSpc>
                <a:spcPct val="100000"/>
              </a:lnSpc>
              <a:spcBef>
                <a:spcPts val="0"/>
              </a:spcBef>
              <a:spcAft>
                <a:spcPts val="0"/>
              </a:spcAft>
              <a:buNone/>
            </a:pPr>
            <a:r>
              <a:rPr lang="en-US" sz="2900"/>
              <a:t>David Wilson, Sudzers January 2020 Meeting</a:t>
            </a:r>
            <a:endParaRPr sz="2900"/>
          </a:p>
          <a:p>
            <a:pPr indent="0" lvl="0" marL="0" marR="0" rtl="0" algn="l">
              <a:lnSpc>
                <a:spcPct val="100000"/>
              </a:lnSpc>
              <a:spcBef>
                <a:spcPts val="0"/>
              </a:spcBef>
              <a:spcAft>
                <a:spcPts val="0"/>
              </a:spcAft>
              <a:buNone/>
            </a:pPr>
            <a:r>
              <a:t/>
            </a:r>
            <a:endParaRPr sz="41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22"/>
          <p:cNvSpPr txBox="1"/>
          <p:nvPr/>
        </p:nvSpPr>
        <p:spPr>
          <a:xfrm>
            <a:off x="1144900" y="439725"/>
            <a:ext cx="7502700" cy="981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404040"/>
              </a:buClr>
              <a:buSzPts val="4400"/>
              <a:buFont typeface="Arial"/>
              <a:buNone/>
            </a:pPr>
            <a:r>
              <a:rPr lang="en-US" sz="4400">
                <a:solidFill>
                  <a:srgbClr val="404040"/>
                </a:solidFill>
              </a:rPr>
              <a:t>Trappists in the 21st Century</a:t>
            </a:r>
            <a:endParaRPr/>
          </a:p>
        </p:txBody>
      </p:sp>
      <p:sp>
        <p:nvSpPr>
          <p:cNvPr id="121" name="Google Shape;121;p22"/>
          <p:cNvSpPr txBox="1"/>
          <p:nvPr/>
        </p:nvSpPr>
        <p:spPr>
          <a:xfrm>
            <a:off x="379150" y="1785975"/>
            <a:ext cx="5870100" cy="37113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t/>
            </a:r>
            <a:endParaRPr b="1" sz="2000">
              <a:solidFill>
                <a:srgbClr val="404040"/>
              </a:solidFill>
            </a:endParaRPr>
          </a:p>
        </p:txBody>
      </p:sp>
      <p:sp>
        <p:nvSpPr>
          <p:cNvPr id="122" name="Google Shape;122;p22"/>
          <p:cNvSpPr txBox="1"/>
          <p:nvPr/>
        </p:nvSpPr>
        <p:spPr>
          <a:xfrm>
            <a:off x="379150" y="1633575"/>
            <a:ext cx="8139600" cy="3711300"/>
          </a:xfrm>
          <a:prstGeom prst="rect">
            <a:avLst/>
          </a:prstGeom>
          <a:noFill/>
          <a:ln>
            <a:noFill/>
          </a:ln>
        </p:spPr>
        <p:txBody>
          <a:bodyPr anchorCtr="0" anchor="t" bIns="45700" lIns="91425" spcFirstLastPara="1" rIns="91425" wrap="square" tIns="45700">
            <a:noAutofit/>
          </a:bodyPr>
          <a:lstStyle/>
          <a:p>
            <a:pPr indent="-328612" lvl="0" marL="341312" marR="0" rtl="0" algn="l">
              <a:lnSpc>
                <a:spcPct val="150000"/>
              </a:lnSpc>
              <a:spcBef>
                <a:spcPts val="0"/>
              </a:spcBef>
              <a:spcAft>
                <a:spcPts val="0"/>
              </a:spcAft>
              <a:buClr>
                <a:srgbClr val="404040"/>
              </a:buClr>
              <a:buSzPts val="1800"/>
              <a:buFont typeface="Noto Sans Symbols"/>
              <a:buChar char="❖"/>
            </a:pPr>
            <a:r>
              <a:rPr lang="en-US" sz="1800">
                <a:solidFill>
                  <a:srgbClr val="404040"/>
                </a:solidFill>
              </a:rPr>
              <a:t>Today there are ~170 trappist monasteries around the world, mainly in Belgium, France, Spain and America</a:t>
            </a:r>
            <a:endParaRPr sz="1800">
              <a:solidFill>
                <a:srgbClr val="404040"/>
              </a:solidFill>
            </a:endParaRPr>
          </a:p>
          <a:p>
            <a:pPr indent="-328612" lvl="0" marL="341312" marR="0" rtl="0" algn="l">
              <a:lnSpc>
                <a:spcPct val="150000"/>
              </a:lnSpc>
              <a:spcBef>
                <a:spcPts val="0"/>
              </a:spcBef>
              <a:spcAft>
                <a:spcPts val="0"/>
              </a:spcAft>
              <a:buClr>
                <a:srgbClr val="404040"/>
              </a:buClr>
              <a:buSzPts val="1800"/>
              <a:buFont typeface="Noto Sans Symbols"/>
              <a:buChar char="❖"/>
            </a:pPr>
            <a:r>
              <a:rPr lang="en-US" sz="1800">
                <a:solidFill>
                  <a:srgbClr val="404040"/>
                </a:solidFill>
              </a:rPr>
              <a:t>Almost all of them produce some kind of local products</a:t>
            </a:r>
            <a:endParaRPr sz="1800">
              <a:solidFill>
                <a:srgbClr val="404040"/>
              </a:solidFill>
            </a:endParaRPr>
          </a:p>
          <a:p>
            <a:pPr indent="-328612" lvl="0" marL="341312" marR="0" rtl="0" algn="l">
              <a:lnSpc>
                <a:spcPct val="150000"/>
              </a:lnSpc>
              <a:spcBef>
                <a:spcPts val="0"/>
              </a:spcBef>
              <a:spcAft>
                <a:spcPts val="0"/>
              </a:spcAft>
              <a:buClr>
                <a:srgbClr val="404040"/>
              </a:buClr>
              <a:buSzPts val="1800"/>
              <a:buFont typeface="Noto Sans Symbols"/>
              <a:buChar char="❖"/>
            </a:pPr>
            <a:r>
              <a:rPr lang="en-US" sz="1800">
                <a:solidFill>
                  <a:srgbClr val="404040"/>
                </a:solidFill>
              </a:rPr>
              <a:t>Officially 14 of them are recognized as Trappist beer producers</a:t>
            </a:r>
            <a:endParaRPr sz="1800">
              <a:solidFill>
                <a:srgbClr val="404040"/>
              </a:solidFill>
            </a:endParaRPr>
          </a:p>
          <a:p>
            <a:pPr indent="-296862" lvl="1" marL="741362" marR="0" rtl="0" algn="l">
              <a:lnSpc>
                <a:spcPct val="150000"/>
              </a:lnSpc>
              <a:spcBef>
                <a:spcPts val="0"/>
              </a:spcBef>
              <a:spcAft>
                <a:spcPts val="0"/>
              </a:spcAft>
              <a:buClr>
                <a:srgbClr val="404040"/>
              </a:buClr>
              <a:buSzPts val="1800"/>
              <a:buFont typeface="Noto Sans Symbols"/>
              <a:buChar char="❖"/>
            </a:pPr>
            <a:r>
              <a:rPr lang="en-US" sz="1800">
                <a:solidFill>
                  <a:srgbClr val="404040"/>
                </a:solidFill>
              </a:rPr>
              <a:t>6</a:t>
            </a:r>
            <a:r>
              <a:rPr lang="en-US" sz="1800">
                <a:solidFill>
                  <a:srgbClr val="404040"/>
                </a:solidFill>
              </a:rPr>
              <a:t> in Belgium</a:t>
            </a:r>
            <a:endParaRPr sz="1800">
              <a:solidFill>
                <a:srgbClr val="404040"/>
              </a:solidFill>
            </a:endParaRPr>
          </a:p>
          <a:p>
            <a:pPr indent="-296862" lvl="1" marL="741362" marR="0" rtl="0" algn="l">
              <a:lnSpc>
                <a:spcPct val="150000"/>
              </a:lnSpc>
              <a:spcBef>
                <a:spcPts val="0"/>
              </a:spcBef>
              <a:spcAft>
                <a:spcPts val="0"/>
              </a:spcAft>
              <a:buClr>
                <a:srgbClr val="404040"/>
              </a:buClr>
              <a:buSzPts val="1800"/>
              <a:buFont typeface="Noto Sans Symbols"/>
              <a:buChar char="❖"/>
            </a:pPr>
            <a:r>
              <a:rPr lang="en-US" sz="1800">
                <a:solidFill>
                  <a:srgbClr val="404040"/>
                </a:solidFill>
              </a:rPr>
              <a:t>2 in the Netherlands</a:t>
            </a:r>
            <a:endParaRPr sz="1800">
              <a:solidFill>
                <a:srgbClr val="404040"/>
              </a:solidFill>
            </a:endParaRPr>
          </a:p>
          <a:p>
            <a:pPr indent="-296862" lvl="1" marL="741362" marR="0" rtl="0" algn="l">
              <a:lnSpc>
                <a:spcPct val="150000"/>
              </a:lnSpc>
              <a:spcBef>
                <a:spcPts val="0"/>
              </a:spcBef>
              <a:spcAft>
                <a:spcPts val="0"/>
              </a:spcAft>
              <a:buClr>
                <a:srgbClr val="404040"/>
              </a:buClr>
              <a:buSzPts val="1800"/>
              <a:buFont typeface="Noto Sans Symbols"/>
              <a:buChar char="❖"/>
            </a:pPr>
            <a:r>
              <a:rPr lang="en-US" sz="1800">
                <a:solidFill>
                  <a:srgbClr val="404040"/>
                </a:solidFill>
              </a:rPr>
              <a:t>1 in America (Spencer Brewery, St. Joseph’s Abbey in Spencer, MA)</a:t>
            </a:r>
            <a:endParaRPr sz="1800">
              <a:solidFill>
                <a:srgbClr val="404040"/>
              </a:solidFill>
            </a:endParaRPr>
          </a:p>
          <a:p>
            <a:pPr indent="-266700" lvl="2" marL="1143000" marR="0" rtl="0" algn="l">
              <a:lnSpc>
                <a:spcPct val="150000"/>
              </a:lnSpc>
              <a:spcBef>
                <a:spcPts val="0"/>
              </a:spcBef>
              <a:spcAft>
                <a:spcPts val="0"/>
              </a:spcAft>
              <a:buClr>
                <a:srgbClr val="404040"/>
              </a:buClr>
              <a:buSzPts val="1800"/>
              <a:buFont typeface="Noto Sans Symbols"/>
              <a:buChar char="❖"/>
            </a:pPr>
            <a:r>
              <a:rPr lang="en-US" sz="1800">
                <a:solidFill>
                  <a:srgbClr val="404040"/>
                </a:solidFill>
              </a:rPr>
              <a:t>Founded in 1950, began brewing in 2010</a:t>
            </a:r>
            <a:endParaRPr sz="1800">
              <a:solidFill>
                <a:srgbClr val="404040"/>
              </a:solidFill>
            </a:endParaRPr>
          </a:p>
          <a:p>
            <a:pPr indent="-296862" lvl="1" marL="741362" marR="0" rtl="0" algn="l">
              <a:lnSpc>
                <a:spcPct val="150000"/>
              </a:lnSpc>
              <a:spcBef>
                <a:spcPts val="0"/>
              </a:spcBef>
              <a:spcAft>
                <a:spcPts val="0"/>
              </a:spcAft>
              <a:buClr>
                <a:srgbClr val="404040"/>
              </a:buClr>
              <a:buSzPts val="1800"/>
              <a:buFont typeface="Noto Sans Symbols"/>
              <a:buChar char="❖"/>
            </a:pPr>
            <a:r>
              <a:rPr lang="en-US" sz="1800">
                <a:solidFill>
                  <a:srgbClr val="404040"/>
                </a:solidFill>
              </a:rPr>
              <a:t>1 each in Italy, France, Spain, England and Austria</a:t>
            </a:r>
            <a:endParaRPr sz="1800">
              <a:solidFill>
                <a:srgbClr val="404040"/>
              </a:solidFill>
            </a:endParaRPr>
          </a:p>
          <a:p>
            <a:pPr indent="-328612" lvl="0" marL="341312" marR="0" rtl="0" algn="l">
              <a:lnSpc>
                <a:spcPct val="150000"/>
              </a:lnSpc>
              <a:spcBef>
                <a:spcPts val="0"/>
              </a:spcBef>
              <a:spcAft>
                <a:spcPts val="0"/>
              </a:spcAft>
              <a:buClr>
                <a:srgbClr val="404040"/>
              </a:buClr>
              <a:buSzPts val="1800"/>
              <a:buFont typeface="Noto Sans Symbols"/>
              <a:buChar char="❖"/>
            </a:pPr>
            <a:r>
              <a:rPr lang="en-US" sz="1800">
                <a:solidFill>
                  <a:srgbClr val="404040"/>
                </a:solidFill>
              </a:rPr>
              <a:t>Limited advertisement and distribution remains important (to varying degrees, i.e. Chimay vs Westvleteren)</a:t>
            </a:r>
            <a:endParaRPr sz="1800">
              <a:solidFill>
                <a:srgbClr val="40404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23"/>
          <p:cNvSpPr txBox="1"/>
          <p:nvPr/>
        </p:nvSpPr>
        <p:spPr>
          <a:xfrm>
            <a:off x="1144900" y="439725"/>
            <a:ext cx="6956100" cy="981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404040"/>
              </a:buClr>
              <a:buSzPts val="4400"/>
              <a:buFont typeface="Arial"/>
              <a:buNone/>
            </a:pPr>
            <a:r>
              <a:rPr lang="en-US" sz="3600">
                <a:solidFill>
                  <a:srgbClr val="404040"/>
                </a:solidFill>
              </a:rPr>
              <a:t>David’s Pontification</a:t>
            </a:r>
            <a:endParaRPr sz="600"/>
          </a:p>
        </p:txBody>
      </p:sp>
      <p:sp>
        <p:nvSpPr>
          <p:cNvPr id="128" name="Google Shape;128;p23"/>
          <p:cNvSpPr txBox="1"/>
          <p:nvPr/>
        </p:nvSpPr>
        <p:spPr>
          <a:xfrm>
            <a:off x="379150" y="1785975"/>
            <a:ext cx="5870100" cy="37113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t/>
            </a:r>
            <a:endParaRPr b="1" sz="2000">
              <a:solidFill>
                <a:srgbClr val="404040"/>
              </a:solidFill>
            </a:endParaRPr>
          </a:p>
        </p:txBody>
      </p:sp>
      <p:sp>
        <p:nvSpPr>
          <p:cNvPr id="129" name="Google Shape;129;p23"/>
          <p:cNvSpPr txBox="1"/>
          <p:nvPr/>
        </p:nvSpPr>
        <p:spPr>
          <a:xfrm>
            <a:off x="379150" y="1633575"/>
            <a:ext cx="8139600" cy="3711300"/>
          </a:xfrm>
          <a:prstGeom prst="rect">
            <a:avLst/>
          </a:prstGeom>
          <a:noFill/>
          <a:ln>
            <a:noFill/>
          </a:ln>
        </p:spPr>
        <p:txBody>
          <a:bodyPr anchorCtr="0" anchor="t" bIns="45700" lIns="91425" spcFirstLastPara="1" rIns="91425" wrap="square" tIns="45700">
            <a:noAutofit/>
          </a:bodyPr>
          <a:lstStyle/>
          <a:p>
            <a:pPr indent="0" lvl="0" marL="341312" marR="0" rtl="0" algn="l">
              <a:lnSpc>
                <a:spcPct val="150000"/>
              </a:lnSpc>
              <a:spcBef>
                <a:spcPts val="0"/>
              </a:spcBef>
              <a:spcAft>
                <a:spcPts val="0"/>
              </a:spcAft>
              <a:buNone/>
            </a:pPr>
            <a:r>
              <a:rPr lang="en-US" sz="1800">
                <a:solidFill>
                  <a:srgbClr val="404040"/>
                </a:solidFill>
              </a:rPr>
              <a:t>While the practice of monastic brewing dates back centuries, the modern Trappist beers we enjoy today are a product of modern history. The </a:t>
            </a:r>
            <a:r>
              <a:rPr lang="en-US" sz="1800">
                <a:solidFill>
                  <a:srgbClr val="404040"/>
                </a:solidFill>
              </a:rPr>
              <a:t>monasteries</a:t>
            </a:r>
            <a:r>
              <a:rPr lang="en-US" sz="1800">
                <a:solidFill>
                  <a:srgbClr val="404040"/>
                </a:solidFill>
              </a:rPr>
              <a:t> themselves are largely a product of the Trappist diaspora initiated by the French revolution, and the character of the beers is in response to 20th century alcohol laws and consumer trends. Is the spirit of monastic brewing still intact? The sales of Trappist beer continue to support </a:t>
            </a:r>
            <a:r>
              <a:rPr lang="en-US" sz="1800">
                <a:solidFill>
                  <a:srgbClr val="404040"/>
                </a:solidFill>
              </a:rPr>
              <a:t>monasteries</a:t>
            </a:r>
            <a:r>
              <a:rPr lang="en-US" sz="1800">
                <a:solidFill>
                  <a:srgbClr val="404040"/>
                </a:solidFill>
              </a:rPr>
              <a:t>, charities and community organizations. But global distribution and the use of laypersons in the brewery stands in conflict with the Rule of Saint Benedict. Perhaps in the 21st century, a new understanding of </a:t>
            </a:r>
            <a:r>
              <a:rPr i="1" lang="en-US" sz="1800">
                <a:solidFill>
                  <a:srgbClr val="404040"/>
                </a:solidFill>
              </a:rPr>
              <a:t>ora et labora</a:t>
            </a:r>
            <a:r>
              <a:rPr lang="en-US" sz="1800">
                <a:solidFill>
                  <a:srgbClr val="404040"/>
                </a:solidFill>
              </a:rPr>
              <a:t> is required. The impact of Trappist brewing in American craft beer has also been significant, both helping to create the market and inspiring American brewers.</a:t>
            </a:r>
            <a:endParaRPr sz="1800">
              <a:solidFill>
                <a:srgbClr val="40404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33" name="Shape 133"/>
        <p:cNvGrpSpPr/>
        <p:nvPr/>
      </p:nvGrpSpPr>
      <p:grpSpPr>
        <a:xfrm>
          <a:off x="0" y="0"/>
          <a:ext cx="0" cy="0"/>
          <a:chOff x="0" y="0"/>
          <a:chExt cx="0" cy="0"/>
        </a:xfrm>
      </p:grpSpPr>
      <p:sp>
        <p:nvSpPr>
          <p:cNvPr id="134" name="Google Shape;134;p24"/>
          <p:cNvSpPr txBox="1"/>
          <p:nvPr/>
        </p:nvSpPr>
        <p:spPr>
          <a:xfrm>
            <a:off x="3969362" y="412700"/>
            <a:ext cx="3476700" cy="981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404040"/>
              </a:buClr>
              <a:buSzPts val="4400"/>
              <a:buFont typeface="Arial"/>
              <a:buNone/>
            </a:pPr>
            <a:r>
              <a:rPr lang="en-US" sz="4400">
                <a:solidFill>
                  <a:srgbClr val="404040"/>
                </a:solidFill>
              </a:rPr>
              <a:t>Questions?</a:t>
            </a:r>
            <a:endParaRPr/>
          </a:p>
        </p:txBody>
      </p:sp>
      <p:pic>
        <p:nvPicPr>
          <p:cNvPr id="135" name="Google Shape;135;p24"/>
          <p:cNvPicPr preferRelativeResize="0"/>
          <p:nvPr/>
        </p:nvPicPr>
        <p:blipFill>
          <a:blip r:embed="rId4">
            <a:alphaModFix/>
          </a:blip>
          <a:stretch>
            <a:fillRect/>
          </a:stretch>
        </p:blipFill>
        <p:spPr>
          <a:xfrm>
            <a:off x="3896313" y="1621325"/>
            <a:ext cx="3423587" cy="493786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Google Shape;59;p14"/>
          <p:cNvSpPr txBox="1"/>
          <p:nvPr/>
        </p:nvSpPr>
        <p:spPr>
          <a:xfrm>
            <a:off x="1144900" y="439725"/>
            <a:ext cx="6429300" cy="981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404040"/>
              </a:buClr>
              <a:buSzPts val="4400"/>
              <a:buFont typeface="Arial"/>
              <a:buNone/>
            </a:pPr>
            <a:r>
              <a:rPr lang="en-US" sz="4400">
                <a:solidFill>
                  <a:srgbClr val="404040"/>
                </a:solidFill>
              </a:rPr>
              <a:t>Rule of Saint Benedict</a:t>
            </a:r>
            <a:endParaRPr/>
          </a:p>
        </p:txBody>
      </p:sp>
      <p:sp>
        <p:nvSpPr>
          <p:cNvPr id="60" name="Google Shape;60;p14"/>
          <p:cNvSpPr txBox="1"/>
          <p:nvPr/>
        </p:nvSpPr>
        <p:spPr>
          <a:xfrm>
            <a:off x="379150" y="1785975"/>
            <a:ext cx="5870100" cy="3711300"/>
          </a:xfrm>
          <a:prstGeom prst="rect">
            <a:avLst/>
          </a:prstGeom>
          <a:noFill/>
          <a:ln>
            <a:noFill/>
          </a:ln>
        </p:spPr>
        <p:txBody>
          <a:bodyPr anchorCtr="0" anchor="t" bIns="45700" lIns="91425" spcFirstLastPara="1" rIns="91425" wrap="square" tIns="45700">
            <a:noAutofit/>
          </a:bodyPr>
          <a:lstStyle/>
          <a:p>
            <a:pPr indent="-366712" lvl="0" marL="341312" marR="0" rtl="0" algn="l">
              <a:lnSpc>
                <a:spcPct val="150000"/>
              </a:lnSpc>
              <a:spcBef>
                <a:spcPts val="0"/>
              </a:spcBef>
              <a:spcAft>
                <a:spcPts val="0"/>
              </a:spcAft>
              <a:buClr>
                <a:srgbClr val="404040"/>
              </a:buClr>
              <a:buSzPts val="2400"/>
              <a:buFont typeface="Noto Sans Symbols"/>
              <a:buChar char="❖"/>
            </a:pPr>
            <a:r>
              <a:rPr lang="en-US" sz="2000">
                <a:solidFill>
                  <a:srgbClr val="404040"/>
                </a:solidFill>
              </a:rPr>
              <a:t>Written in 516 by Benedict of Nursia</a:t>
            </a:r>
            <a:endParaRPr sz="2000">
              <a:solidFill>
                <a:srgbClr val="404040"/>
              </a:solidFill>
            </a:endParaRPr>
          </a:p>
          <a:p>
            <a:pPr indent="-341312" lvl="0" marL="341312" marR="0" rtl="0" algn="l">
              <a:lnSpc>
                <a:spcPct val="150000"/>
              </a:lnSpc>
              <a:spcBef>
                <a:spcPts val="0"/>
              </a:spcBef>
              <a:spcAft>
                <a:spcPts val="0"/>
              </a:spcAft>
              <a:buClr>
                <a:srgbClr val="404040"/>
              </a:buClr>
              <a:buSzPts val="2000"/>
              <a:buFont typeface="Noto Sans Symbols"/>
              <a:buChar char="❖"/>
            </a:pPr>
            <a:r>
              <a:rPr lang="en-US" sz="2000">
                <a:solidFill>
                  <a:srgbClr val="404040"/>
                </a:solidFill>
              </a:rPr>
              <a:t>Outlines the tenets of monastic living</a:t>
            </a:r>
            <a:endParaRPr sz="2000">
              <a:solidFill>
                <a:srgbClr val="404040"/>
              </a:solidFill>
            </a:endParaRPr>
          </a:p>
          <a:p>
            <a:pPr indent="-341312" lvl="0" marL="341312" marR="0" rtl="0" algn="l">
              <a:lnSpc>
                <a:spcPct val="150000"/>
              </a:lnSpc>
              <a:spcBef>
                <a:spcPts val="0"/>
              </a:spcBef>
              <a:spcAft>
                <a:spcPts val="0"/>
              </a:spcAft>
              <a:buClr>
                <a:srgbClr val="404040"/>
              </a:buClr>
              <a:buSzPts val="2000"/>
              <a:buFont typeface="Noto Sans Symbols"/>
              <a:buChar char="❖"/>
            </a:pPr>
            <a:r>
              <a:rPr lang="en-US" sz="2000">
                <a:solidFill>
                  <a:srgbClr val="404040"/>
                </a:solidFill>
              </a:rPr>
              <a:t>Founded Order of Saint Benedict</a:t>
            </a:r>
            <a:endParaRPr sz="2000">
              <a:solidFill>
                <a:srgbClr val="404040"/>
              </a:solidFill>
            </a:endParaRPr>
          </a:p>
          <a:p>
            <a:pPr indent="-341312" lvl="0" marL="341312" marR="0" rtl="0" algn="l">
              <a:lnSpc>
                <a:spcPct val="150000"/>
              </a:lnSpc>
              <a:spcBef>
                <a:spcPts val="0"/>
              </a:spcBef>
              <a:spcAft>
                <a:spcPts val="0"/>
              </a:spcAft>
              <a:buClr>
                <a:srgbClr val="404040"/>
              </a:buClr>
              <a:buSzPts val="2000"/>
              <a:buFont typeface="Noto Sans Symbols"/>
              <a:buChar char="❖"/>
            </a:pPr>
            <a:r>
              <a:rPr lang="en-US" sz="2000">
                <a:solidFill>
                  <a:srgbClr val="404040"/>
                </a:solidFill>
              </a:rPr>
              <a:t>Emphasizes </a:t>
            </a:r>
            <a:r>
              <a:rPr i="1" lang="en-US" sz="2000">
                <a:solidFill>
                  <a:srgbClr val="404040"/>
                </a:solidFill>
              </a:rPr>
              <a:t>ora et labora </a:t>
            </a:r>
            <a:r>
              <a:rPr lang="en-US" sz="2000">
                <a:solidFill>
                  <a:srgbClr val="404040"/>
                </a:solidFill>
              </a:rPr>
              <a:t>(prayer and labor)</a:t>
            </a:r>
            <a:endParaRPr sz="2000">
              <a:solidFill>
                <a:srgbClr val="404040"/>
              </a:solidFill>
            </a:endParaRPr>
          </a:p>
          <a:p>
            <a:pPr indent="-284162" lvl="1" marL="741362" marR="0" rtl="0" algn="l">
              <a:lnSpc>
                <a:spcPct val="150000"/>
              </a:lnSpc>
              <a:spcBef>
                <a:spcPts val="0"/>
              </a:spcBef>
              <a:spcAft>
                <a:spcPts val="0"/>
              </a:spcAft>
              <a:buClr>
                <a:srgbClr val="404040"/>
              </a:buClr>
              <a:buSzPts val="1600"/>
              <a:buFont typeface="Noto Sans Symbols"/>
              <a:buChar char="❖"/>
            </a:pPr>
            <a:r>
              <a:rPr i="1" lang="en-US" sz="1600">
                <a:solidFill>
                  <a:srgbClr val="222222"/>
                </a:solidFill>
                <a:highlight>
                  <a:srgbClr val="FFFFFF"/>
                </a:highlight>
              </a:rPr>
              <a:t>“for then are they monks in truth, if they live by the work of their hands”</a:t>
            </a:r>
            <a:endParaRPr i="1" sz="1600">
              <a:solidFill>
                <a:srgbClr val="222222"/>
              </a:solidFill>
              <a:highlight>
                <a:srgbClr val="FFFFFF"/>
              </a:highlight>
            </a:endParaRPr>
          </a:p>
          <a:p>
            <a:pPr indent="-284162" lvl="1" marL="741362" marR="0" rtl="0" algn="l">
              <a:lnSpc>
                <a:spcPct val="150000"/>
              </a:lnSpc>
              <a:spcBef>
                <a:spcPts val="0"/>
              </a:spcBef>
              <a:spcAft>
                <a:spcPts val="0"/>
              </a:spcAft>
              <a:buClr>
                <a:srgbClr val="222222"/>
              </a:buClr>
              <a:buSzPts val="1600"/>
              <a:buFont typeface="Noto Sans Symbols"/>
              <a:buChar char="❖"/>
            </a:pPr>
            <a:r>
              <a:rPr lang="en-US" sz="1600">
                <a:solidFill>
                  <a:srgbClr val="222222"/>
                </a:solidFill>
                <a:highlight>
                  <a:srgbClr val="FFFFFF"/>
                </a:highlight>
              </a:rPr>
              <a:t>Manual labor, self sufficiency, solitude, simple living, hospitality to travelers (beer was safe to drink)</a:t>
            </a:r>
            <a:endParaRPr sz="1600">
              <a:solidFill>
                <a:srgbClr val="222222"/>
              </a:solidFill>
              <a:highlight>
                <a:srgbClr val="FFFFFF"/>
              </a:highlight>
            </a:endParaRPr>
          </a:p>
          <a:p>
            <a:pPr indent="-341312" lvl="0" marL="341312" marR="0" rtl="0" algn="l">
              <a:lnSpc>
                <a:spcPct val="150000"/>
              </a:lnSpc>
              <a:spcBef>
                <a:spcPts val="0"/>
              </a:spcBef>
              <a:spcAft>
                <a:spcPts val="0"/>
              </a:spcAft>
              <a:buClr>
                <a:srgbClr val="404040"/>
              </a:buClr>
              <a:buSzPts val="2000"/>
              <a:buFont typeface="Noto Sans Symbols"/>
              <a:buChar char="❖"/>
            </a:pPr>
            <a:r>
              <a:rPr lang="en-US" sz="2000">
                <a:solidFill>
                  <a:srgbClr val="404040"/>
                </a:solidFill>
              </a:rPr>
              <a:t>To support the abbey through manual labor, monks would produce beer, cheese, wine, honey, and many other goods.</a:t>
            </a:r>
            <a:endParaRPr sz="2000">
              <a:solidFill>
                <a:srgbClr val="404040"/>
              </a:solidFill>
            </a:endParaRPr>
          </a:p>
        </p:txBody>
      </p:sp>
      <p:pic>
        <p:nvPicPr>
          <p:cNvPr id="61" name="Google Shape;61;p14"/>
          <p:cNvPicPr preferRelativeResize="0"/>
          <p:nvPr/>
        </p:nvPicPr>
        <p:blipFill>
          <a:blip r:embed="rId3">
            <a:alphaModFix/>
          </a:blip>
          <a:stretch>
            <a:fillRect/>
          </a:stretch>
        </p:blipFill>
        <p:spPr>
          <a:xfrm>
            <a:off x="6589400" y="1785975"/>
            <a:ext cx="2381250" cy="39147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5"/>
          <p:cNvSpPr txBox="1"/>
          <p:nvPr/>
        </p:nvSpPr>
        <p:spPr>
          <a:xfrm>
            <a:off x="1144900" y="439725"/>
            <a:ext cx="6429300" cy="981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404040"/>
              </a:buClr>
              <a:buSzPts val="4400"/>
              <a:buFont typeface="Arial"/>
              <a:buNone/>
            </a:pPr>
            <a:r>
              <a:rPr lang="en-US" sz="4400">
                <a:solidFill>
                  <a:srgbClr val="404040"/>
                </a:solidFill>
              </a:rPr>
              <a:t>Monastic Brewing</a:t>
            </a:r>
            <a:endParaRPr/>
          </a:p>
        </p:txBody>
      </p:sp>
      <p:sp>
        <p:nvSpPr>
          <p:cNvPr id="67" name="Google Shape;67;p15"/>
          <p:cNvSpPr txBox="1"/>
          <p:nvPr/>
        </p:nvSpPr>
        <p:spPr>
          <a:xfrm>
            <a:off x="379150" y="1633575"/>
            <a:ext cx="5292900" cy="3711300"/>
          </a:xfrm>
          <a:prstGeom prst="rect">
            <a:avLst/>
          </a:prstGeom>
          <a:noFill/>
          <a:ln>
            <a:noFill/>
          </a:ln>
        </p:spPr>
        <p:txBody>
          <a:bodyPr anchorCtr="0" anchor="t" bIns="45700" lIns="91425" spcFirstLastPara="1" rIns="91425" wrap="square" tIns="45700">
            <a:noAutofit/>
          </a:bodyPr>
          <a:lstStyle/>
          <a:p>
            <a:pPr indent="-366712" lvl="0" marL="341312" marR="0" rtl="0" algn="l">
              <a:lnSpc>
                <a:spcPct val="150000"/>
              </a:lnSpc>
              <a:spcBef>
                <a:spcPts val="0"/>
              </a:spcBef>
              <a:spcAft>
                <a:spcPts val="0"/>
              </a:spcAft>
              <a:buClr>
                <a:srgbClr val="404040"/>
              </a:buClr>
              <a:buSzPts val="2400"/>
              <a:buFont typeface="Noto Sans Symbols"/>
              <a:buChar char="❖"/>
            </a:pPr>
            <a:r>
              <a:rPr lang="en-US" sz="2000">
                <a:solidFill>
                  <a:srgbClr val="404040"/>
                </a:solidFill>
              </a:rPr>
              <a:t>Prior to commercialization in the 12th and 13th century, monasteries represented large scale </a:t>
            </a:r>
            <a:r>
              <a:rPr lang="en-US" sz="2000">
                <a:solidFill>
                  <a:srgbClr val="404040"/>
                </a:solidFill>
              </a:rPr>
              <a:t>facilities</a:t>
            </a:r>
            <a:r>
              <a:rPr lang="en-US" sz="2000">
                <a:solidFill>
                  <a:srgbClr val="404040"/>
                </a:solidFill>
              </a:rPr>
              <a:t> for brewing beer in continental europe.</a:t>
            </a:r>
            <a:endParaRPr sz="2000">
              <a:solidFill>
                <a:srgbClr val="404040"/>
              </a:solidFill>
            </a:endParaRPr>
          </a:p>
          <a:p>
            <a:pPr indent="-341312" lvl="0" marL="341312" marR="0" rtl="0" algn="l">
              <a:lnSpc>
                <a:spcPct val="150000"/>
              </a:lnSpc>
              <a:spcBef>
                <a:spcPts val="0"/>
              </a:spcBef>
              <a:spcAft>
                <a:spcPts val="0"/>
              </a:spcAft>
              <a:buClr>
                <a:srgbClr val="404040"/>
              </a:buClr>
              <a:buSzPts val="2000"/>
              <a:buFont typeface="Noto Sans Symbols"/>
              <a:buChar char="❖"/>
            </a:pPr>
            <a:r>
              <a:rPr lang="en-US" sz="2000">
                <a:solidFill>
                  <a:srgbClr val="404040"/>
                </a:solidFill>
              </a:rPr>
              <a:t>Charlemagne is crowned the first </a:t>
            </a:r>
            <a:r>
              <a:rPr lang="en-US" sz="2000">
                <a:solidFill>
                  <a:srgbClr val="404040"/>
                </a:solidFill>
              </a:rPr>
              <a:t>emperor</a:t>
            </a:r>
            <a:r>
              <a:rPr lang="en-US" sz="2000">
                <a:solidFill>
                  <a:srgbClr val="404040"/>
                </a:solidFill>
              </a:rPr>
              <a:t> of the Holy Roman Empire in 800</a:t>
            </a:r>
            <a:endParaRPr sz="2000">
              <a:solidFill>
                <a:srgbClr val="404040"/>
              </a:solidFill>
            </a:endParaRPr>
          </a:p>
          <a:p>
            <a:pPr indent="-341312" lvl="0" marL="341312" marR="0" rtl="0" algn="l">
              <a:lnSpc>
                <a:spcPct val="150000"/>
              </a:lnSpc>
              <a:spcBef>
                <a:spcPts val="0"/>
              </a:spcBef>
              <a:spcAft>
                <a:spcPts val="0"/>
              </a:spcAft>
              <a:buClr>
                <a:srgbClr val="404040"/>
              </a:buClr>
              <a:buSzPts val="2000"/>
              <a:buFont typeface="Noto Sans Symbols"/>
              <a:buChar char="❖"/>
            </a:pPr>
            <a:r>
              <a:rPr lang="en-US" sz="2000">
                <a:solidFill>
                  <a:srgbClr val="404040"/>
                </a:solidFill>
              </a:rPr>
              <a:t>Charlemagne was a big fan of monastic brewing, encouraged its spread</a:t>
            </a:r>
            <a:endParaRPr sz="2000">
              <a:solidFill>
                <a:srgbClr val="404040"/>
              </a:solidFill>
            </a:endParaRPr>
          </a:p>
        </p:txBody>
      </p:sp>
      <p:pic>
        <p:nvPicPr>
          <p:cNvPr id="68" name="Google Shape;68;p15"/>
          <p:cNvPicPr preferRelativeResize="0"/>
          <p:nvPr/>
        </p:nvPicPr>
        <p:blipFill>
          <a:blip r:embed="rId3">
            <a:alphaModFix/>
          </a:blip>
          <a:stretch>
            <a:fillRect/>
          </a:stretch>
        </p:blipFill>
        <p:spPr>
          <a:xfrm>
            <a:off x="5786800" y="1633550"/>
            <a:ext cx="3219925" cy="2400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Google Shape;73;p16"/>
          <p:cNvSpPr txBox="1"/>
          <p:nvPr/>
        </p:nvSpPr>
        <p:spPr>
          <a:xfrm>
            <a:off x="1144900" y="439725"/>
            <a:ext cx="7041900" cy="981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404040"/>
              </a:buClr>
              <a:buSzPts val="4400"/>
              <a:buFont typeface="Arial"/>
              <a:buNone/>
            </a:pPr>
            <a:r>
              <a:rPr lang="en-US" sz="4400">
                <a:solidFill>
                  <a:srgbClr val="404040"/>
                </a:solidFill>
              </a:rPr>
              <a:t>Saint Gall </a:t>
            </a:r>
            <a:r>
              <a:rPr lang="en-US" sz="4400">
                <a:solidFill>
                  <a:srgbClr val="404040"/>
                </a:solidFill>
              </a:rPr>
              <a:t>Monastery</a:t>
            </a:r>
            <a:r>
              <a:rPr lang="en-US" sz="4400">
                <a:solidFill>
                  <a:srgbClr val="404040"/>
                </a:solidFill>
              </a:rPr>
              <a:t> (802)</a:t>
            </a:r>
            <a:endParaRPr/>
          </a:p>
        </p:txBody>
      </p:sp>
      <p:pic>
        <p:nvPicPr>
          <p:cNvPr id="74" name="Google Shape;74;p16"/>
          <p:cNvPicPr preferRelativeResize="0"/>
          <p:nvPr/>
        </p:nvPicPr>
        <p:blipFill>
          <a:blip r:embed="rId3">
            <a:alphaModFix/>
          </a:blip>
          <a:stretch>
            <a:fillRect/>
          </a:stretch>
        </p:blipFill>
        <p:spPr>
          <a:xfrm>
            <a:off x="728650" y="1526197"/>
            <a:ext cx="3529025" cy="5061553"/>
          </a:xfrm>
          <a:prstGeom prst="rect">
            <a:avLst/>
          </a:prstGeom>
          <a:noFill/>
          <a:ln>
            <a:noFill/>
          </a:ln>
        </p:spPr>
      </p:pic>
      <p:pic>
        <p:nvPicPr>
          <p:cNvPr id="75" name="Google Shape;75;p16"/>
          <p:cNvPicPr preferRelativeResize="0"/>
          <p:nvPr/>
        </p:nvPicPr>
        <p:blipFill rotWithShape="1">
          <a:blip r:embed="rId3">
            <a:alphaModFix/>
          </a:blip>
          <a:srcRect b="22726" l="63565" r="-5266" t="38604"/>
          <a:stretch/>
        </p:blipFill>
        <p:spPr>
          <a:xfrm>
            <a:off x="5186350" y="1771650"/>
            <a:ext cx="3621040" cy="4816100"/>
          </a:xfrm>
          <a:prstGeom prst="rect">
            <a:avLst/>
          </a:prstGeom>
          <a:noFill/>
          <a:ln>
            <a:noFill/>
          </a:ln>
          <a:effectLst>
            <a:outerShdw blurRad="57150" rotWithShape="0" algn="bl" dir="5400000" dist="38100">
              <a:srgbClr val="000000">
                <a:alpha val="50000"/>
              </a:srgbClr>
            </a:outerShdw>
          </a:effectLst>
        </p:spPr>
      </p:pic>
      <p:cxnSp>
        <p:nvCxnSpPr>
          <p:cNvPr id="76" name="Google Shape;76;p16"/>
          <p:cNvCxnSpPr/>
          <p:nvPr/>
        </p:nvCxnSpPr>
        <p:spPr>
          <a:xfrm flipH="1" rot="10800000">
            <a:off x="4171350" y="1619175"/>
            <a:ext cx="819000" cy="1743900"/>
          </a:xfrm>
          <a:prstGeom prst="straightConnector1">
            <a:avLst/>
          </a:prstGeom>
          <a:noFill/>
          <a:ln cap="flat" cmpd="sng" w="38100">
            <a:solidFill>
              <a:srgbClr val="FF0000"/>
            </a:solidFill>
            <a:prstDash val="dash"/>
            <a:round/>
            <a:headEnd len="med" w="med" type="none"/>
            <a:tailEnd len="med" w="med" type="none"/>
          </a:ln>
        </p:spPr>
      </p:cxnSp>
      <p:cxnSp>
        <p:nvCxnSpPr>
          <p:cNvPr id="77" name="Google Shape;77;p16"/>
          <p:cNvCxnSpPr/>
          <p:nvPr/>
        </p:nvCxnSpPr>
        <p:spPr>
          <a:xfrm>
            <a:off x="4121775" y="5428725"/>
            <a:ext cx="925800" cy="1005600"/>
          </a:xfrm>
          <a:prstGeom prst="straightConnector1">
            <a:avLst/>
          </a:prstGeom>
          <a:noFill/>
          <a:ln cap="flat" cmpd="sng" w="38100">
            <a:solidFill>
              <a:srgbClr val="FF0000"/>
            </a:solidFill>
            <a:prstDash val="dash"/>
            <a:round/>
            <a:headEnd len="med" w="med" type="none"/>
            <a:tailEnd len="med" w="med" type="none"/>
          </a:ln>
        </p:spPr>
      </p:cxnSp>
      <p:sp>
        <p:nvSpPr>
          <p:cNvPr id="78" name="Google Shape;78;p16"/>
          <p:cNvSpPr/>
          <p:nvPr/>
        </p:nvSpPr>
        <p:spPr>
          <a:xfrm>
            <a:off x="5047550" y="1619225"/>
            <a:ext cx="3300300" cy="4816200"/>
          </a:xfrm>
          <a:prstGeom prst="rect">
            <a:avLst/>
          </a:prstGeom>
          <a:noFill/>
          <a:ln cap="flat" cmpd="sng" w="38100">
            <a:solidFill>
              <a:srgbClr val="FF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6"/>
          <p:cNvSpPr/>
          <p:nvPr/>
        </p:nvSpPr>
        <p:spPr>
          <a:xfrm>
            <a:off x="2962575" y="3419525"/>
            <a:ext cx="1159200" cy="1971600"/>
          </a:xfrm>
          <a:prstGeom prst="rect">
            <a:avLst/>
          </a:prstGeom>
          <a:noFill/>
          <a:ln cap="flat" cmpd="sng" w="38100">
            <a:solidFill>
              <a:srgbClr val="FF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000"/>
                                        <p:tgtEl>
                                          <p:spTgt spid="76"/>
                                        </p:tgtEl>
                                      </p:cBhvr>
                                    </p:animEffect>
                                  </p:childTnLst>
                                </p:cTn>
                              </p:par>
                              <p:par>
                                <p:cTn fill="hold" nodeType="with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000"/>
                                        <p:tgtEl>
                                          <p:spTgt spid="77"/>
                                        </p:tgtEl>
                                      </p:cBhvr>
                                    </p:animEffect>
                                  </p:childTnLst>
                                </p:cTn>
                              </p:par>
                              <p:par>
                                <p:cTn fill="hold" nodeType="with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1000"/>
                                        <p:tgtEl>
                                          <p:spTgt spid="78"/>
                                        </p:tgtEl>
                                      </p:cBhvr>
                                    </p:animEffect>
                                  </p:childTnLst>
                                </p:cTn>
                              </p:par>
                              <p:par>
                                <p:cTn fill="hold" nodeType="with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000"/>
                                        <p:tgtEl>
                                          <p:spTgt spid="79"/>
                                        </p:tgtEl>
                                      </p:cBhvr>
                                    </p:animEffect>
                                  </p:childTnLst>
                                </p:cTn>
                              </p:par>
                              <p:par>
                                <p:cTn fill="hold" nodeType="with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1000"/>
                                        <p:tgtEl>
                                          <p:spTgt spid="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7"/>
          <p:cNvSpPr txBox="1"/>
          <p:nvPr/>
        </p:nvSpPr>
        <p:spPr>
          <a:xfrm>
            <a:off x="1144900" y="439725"/>
            <a:ext cx="6429300" cy="981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404040"/>
              </a:buClr>
              <a:buSzPts val="4400"/>
              <a:buFont typeface="Arial"/>
              <a:buNone/>
            </a:pPr>
            <a:r>
              <a:rPr lang="en-US" sz="4400">
                <a:solidFill>
                  <a:srgbClr val="404040"/>
                </a:solidFill>
              </a:rPr>
              <a:t>Trappiste Origins</a:t>
            </a:r>
            <a:endParaRPr/>
          </a:p>
        </p:txBody>
      </p:sp>
      <p:sp>
        <p:nvSpPr>
          <p:cNvPr id="85" name="Google Shape;85;p17"/>
          <p:cNvSpPr txBox="1"/>
          <p:nvPr/>
        </p:nvSpPr>
        <p:spPr>
          <a:xfrm>
            <a:off x="379150" y="1785975"/>
            <a:ext cx="5870100" cy="3711300"/>
          </a:xfrm>
          <a:prstGeom prst="rect">
            <a:avLst/>
          </a:prstGeom>
          <a:noFill/>
          <a:ln>
            <a:noFill/>
          </a:ln>
        </p:spPr>
        <p:txBody>
          <a:bodyPr anchorCtr="0" anchor="t" bIns="45700" lIns="91425" spcFirstLastPara="1" rIns="91425" wrap="square" tIns="45700">
            <a:noAutofit/>
          </a:bodyPr>
          <a:lstStyle/>
          <a:p>
            <a:pPr indent="-366712" lvl="0" marL="341312" marR="0" rtl="0" algn="l">
              <a:lnSpc>
                <a:spcPct val="150000"/>
              </a:lnSpc>
              <a:spcBef>
                <a:spcPts val="0"/>
              </a:spcBef>
              <a:spcAft>
                <a:spcPts val="0"/>
              </a:spcAft>
              <a:buClr>
                <a:srgbClr val="404040"/>
              </a:buClr>
              <a:buSzPts val="2400"/>
              <a:buFont typeface="Noto Sans Symbols"/>
              <a:buChar char="❖"/>
            </a:pPr>
            <a:r>
              <a:rPr lang="en-US" sz="2000">
                <a:solidFill>
                  <a:srgbClr val="404040"/>
                </a:solidFill>
              </a:rPr>
              <a:t>In 1098, the Order of Cistercian branched off from the Benedictines in the south of France</a:t>
            </a:r>
            <a:endParaRPr sz="2000">
              <a:solidFill>
                <a:srgbClr val="404040"/>
              </a:solidFill>
            </a:endParaRPr>
          </a:p>
          <a:p>
            <a:pPr indent="-284162" lvl="1" marL="741362" marR="0" rtl="0" algn="l">
              <a:lnSpc>
                <a:spcPct val="150000"/>
              </a:lnSpc>
              <a:spcBef>
                <a:spcPts val="0"/>
              </a:spcBef>
              <a:spcAft>
                <a:spcPts val="0"/>
              </a:spcAft>
              <a:buClr>
                <a:srgbClr val="404040"/>
              </a:buClr>
              <a:buSzPts val="1600"/>
              <a:buFont typeface="Noto Sans Symbols"/>
              <a:buChar char="❖"/>
            </a:pPr>
            <a:r>
              <a:rPr lang="en-US" sz="1600">
                <a:solidFill>
                  <a:srgbClr val="404040"/>
                </a:solidFill>
              </a:rPr>
              <a:t>They felt the </a:t>
            </a:r>
            <a:r>
              <a:rPr lang="en-US" sz="1600">
                <a:solidFill>
                  <a:srgbClr val="404040"/>
                </a:solidFill>
              </a:rPr>
              <a:t>Benedictines</a:t>
            </a:r>
            <a:r>
              <a:rPr lang="en-US" sz="1600">
                <a:solidFill>
                  <a:srgbClr val="404040"/>
                </a:solidFill>
              </a:rPr>
              <a:t> were getting too soft</a:t>
            </a:r>
            <a:endParaRPr sz="1600">
              <a:solidFill>
                <a:srgbClr val="404040"/>
              </a:solidFill>
            </a:endParaRPr>
          </a:p>
          <a:p>
            <a:pPr indent="-341312" lvl="0" marL="341312" marR="0" rtl="0" algn="l">
              <a:lnSpc>
                <a:spcPct val="150000"/>
              </a:lnSpc>
              <a:spcBef>
                <a:spcPts val="0"/>
              </a:spcBef>
              <a:spcAft>
                <a:spcPts val="0"/>
              </a:spcAft>
              <a:buClr>
                <a:srgbClr val="404040"/>
              </a:buClr>
              <a:buSzPts val="2000"/>
              <a:buFont typeface="Noto Sans Symbols"/>
              <a:buChar char="❖"/>
            </a:pPr>
            <a:r>
              <a:rPr lang="en-US" sz="2000">
                <a:solidFill>
                  <a:srgbClr val="404040"/>
                </a:solidFill>
              </a:rPr>
              <a:t>In 1664 a small group of Cistercians at La Trappe branched off in Northern France</a:t>
            </a:r>
            <a:endParaRPr sz="2000">
              <a:solidFill>
                <a:srgbClr val="404040"/>
              </a:solidFill>
            </a:endParaRPr>
          </a:p>
          <a:p>
            <a:pPr indent="-284162" lvl="1" marL="741362" marR="0" rtl="0" algn="l">
              <a:lnSpc>
                <a:spcPct val="150000"/>
              </a:lnSpc>
              <a:spcBef>
                <a:spcPts val="0"/>
              </a:spcBef>
              <a:spcAft>
                <a:spcPts val="0"/>
              </a:spcAft>
              <a:buClr>
                <a:srgbClr val="404040"/>
              </a:buClr>
              <a:buSzPts val="1600"/>
              <a:buFont typeface="Noto Sans Symbols"/>
              <a:buChar char="❖"/>
            </a:pPr>
            <a:r>
              <a:rPr lang="en-US" sz="1600">
                <a:solidFill>
                  <a:srgbClr val="404040"/>
                </a:solidFill>
              </a:rPr>
              <a:t>They felt the Cistercians were getting too soft</a:t>
            </a:r>
            <a:endParaRPr sz="1600">
              <a:solidFill>
                <a:srgbClr val="404040"/>
              </a:solidFill>
            </a:endParaRPr>
          </a:p>
          <a:p>
            <a:pPr indent="-284162" lvl="1" marL="741362" marR="0" rtl="0" algn="l">
              <a:lnSpc>
                <a:spcPct val="150000"/>
              </a:lnSpc>
              <a:spcBef>
                <a:spcPts val="0"/>
              </a:spcBef>
              <a:spcAft>
                <a:spcPts val="0"/>
              </a:spcAft>
              <a:buClr>
                <a:srgbClr val="404040"/>
              </a:buClr>
              <a:buSzPts val="1600"/>
              <a:buFont typeface="Noto Sans Symbols"/>
              <a:buChar char="❖"/>
            </a:pPr>
            <a:r>
              <a:rPr lang="en-US" sz="1600">
                <a:solidFill>
                  <a:srgbClr val="404040"/>
                </a:solidFill>
              </a:rPr>
              <a:t>Re-emphasized the tenets of manual labor, silence, meagre diets, isolation.</a:t>
            </a:r>
            <a:endParaRPr sz="1600">
              <a:solidFill>
                <a:srgbClr val="404040"/>
              </a:solidFill>
            </a:endParaRPr>
          </a:p>
          <a:p>
            <a:pPr indent="-284162" lvl="1" marL="741362" marR="0" rtl="0" algn="l">
              <a:lnSpc>
                <a:spcPct val="150000"/>
              </a:lnSpc>
              <a:spcBef>
                <a:spcPts val="0"/>
              </a:spcBef>
              <a:spcAft>
                <a:spcPts val="0"/>
              </a:spcAft>
              <a:buClr>
                <a:srgbClr val="404040"/>
              </a:buClr>
              <a:buSzPts val="1600"/>
              <a:buFont typeface="Noto Sans Symbols"/>
              <a:buChar char="❖"/>
            </a:pPr>
            <a:r>
              <a:rPr lang="en-US" sz="1600">
                <a:solidFill>
                  <a:srgbClr val="404040"/>
                </a:solidFill>
              </a:rPr>
              <a:t>Manual labor was meant to sustain the monestary, keep contact with the outside world to a minimum</a:t>
            </a:r>
            <a:endParaRPr sz="1600">
              <a:solidFill>
                <a:srgbClr val="404040"/>
              </a:solidFill>
            </a:endParaRPr>
          </a:p>
        </p:txBody>
      </p:sp>
      <p:pic>
        <p:nvPicPr>
          <p:cNvPr descr="Image result for trappist logo" id="86" name="Google Shape;86;p17"/>
          <p:cNvPicPr preferRelativeResize="0"/>
          <p:nvPr/>
        </p:nvPicPr>
        <p:blipFill>
          <a:blip r:embed="rId3">
            <a:alphaModFix/>
          </a:blip>
          <a:stretch>
            <a:fillRect/>
          </a:stretch>
        </p:blipFill>
        <p:spPr>
          <a:xfrm>
            <a:off x="6328250" y="1681400"/>
            <a:ext cx="2700425" cy="3114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8"/>
          <p:cNvSpPr txBox="1"/>
          <p:nvPr/>
        </p:nvSpPr>
        <p:spPr>
          <a:xfrm>
            <a:off x="1144900" y="439725"/>
            <a:ext cx="6429300" cy="981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404040"/>
              </a:buClr>
              <a:buSzPts val="4400"/>
              <a:buFont typeface="Arial"/>
              <a:buNone/>
            </a:pPr>
            <a:r>
              <a:rPr lang="en-US" sz="4400">
                <a:solidFill>
                  <a:srgbClr val="404040"/>
                </a:solidFill>
              </a:rPr>
              <a:t>French Revolution</a:t>
            </a:r>
            <a:endParaRPr/>
          </a:p>
        </p:txBody>
      </p:sp>
      <p:sp>
        <p:nvSpPr>
          <p:cNvPr id="92" name="Google Shape;92;p18"/>
          <p:cNvSpPr txBox="1"/>
          <p:nvPr/>
        </p:nvSpPr>
        <p:spPr>
          <a:xfrm>
            <a:off x="379150" y="1785975"/>
            <a:ext cx="4750200" cy="3711300"/>
          </a:xfrm>
          <a:prstGeom prst="rect">
            <a:avLst/>
          </a:prstGeom>
          <a:noFill/>
          <a:ln>
            <a:noFill/>
          </a:ln>
        </p:spPr>
        <p:txBody>
          <a:bodyPr anchorCtr="0" anchor="t" bIns="45700" lIns="91425" spcFirstLastPara="1" rIns="91425" wrap="square" tIns="45700">
            <a:noAutofit/>
          </a:bodyPr>
          <a:lstStyle/>
          <a:p>
            <a:pPr indent="-366712" lvl="0" marL="341312" marR="0" rtl="0" algn="l">
              <a:lnSpc>
                <a:spcPct val="150000"/>
              </a:lnSpc>
              <a:spcBef>
                <a:spcPts val="0"/>
              </a:spcBef>
              <a:spcAft>
                <a:spcPts val="0"/>
              </a:spcAft>
              <a:buClr>
                <a:srgbClr val="404040"/>
              </a:buClr>
              <a:buSzPts val="2400"/>
              <a:buFont typeface="Noto Sans Symbols"/>
              <a:buChar char="❖"/>
            </a:pPr>
            <a:r>
              <a:rPr lang="en-US" sz="2000">
                <a:solidFill>
                  <a:srgbClr val="404040"/>
                </a:solidFill>
              </a:rPr>
              <a:t>The French Revolution</a:t>
            </a:r>
            <a:r>
              <a:rPr lang="en-US" sz="2000">
                <a:solidFill>
                  <a:srgbClr val="404040"/>
                </a:solidFill>
              </a:rPr>
              <a:t> (1792-1802) was not a good time for Trappists, most monasteries were confiscated by the revolutionary government and many monks were executed</a:t>
            </a:r>
            <a:endParaRPr sz="2000">
              <a:solidFill>
                <a:srgbClr val="404040"/>
              </a:solidFill>
            </a:endParaRPr>
          </a:p>
          <a:p>
            <a:pPr indent="-341312" lvl="0" marL="341312" marR="0" rtl="0" algn="l">
              <a:lnSpc>
                <a:spcPct val="150000"/>
              </a:lnSpc>
              <a:spcBef>
                <a:spcPts val="0"/>
              </a:spcBef>
              <a:spcAft>
                <a:spcPts val="0"/>
              </a:spcAft>
              <a:buClr>
                <a:srgbClr val="404040"/>
              </a:buClr>
              <a:buSzPts val="2000"/>
              <a:buFont typeface="Noto Sans Symbols"/>
              <a:buChar char="❖"/>
            </a:pPr>
            <a:r>
              <a:rPr lang="en-US" sz="2000">
                <a:solidFill>
                  <a:srgbClr val="404040"/>
                </a:solidFill>
              </a:rPr>
              <a:t>Monks fled France as far east as Russia and a Trappist monastery was founded at Westmalle (1802)</a:t>
            </a:r>
            <a:endParaRPr sz="2000">
              <a:solidFill>
                <a:srgbClr val="404040"/>
              </a:solidFill>
            </a:endParaRPr>
          </a:p>
          <a:p>
            <a:pPr indent="0" lvl="0" marL="341312" marR="0" rtl="0" algn="l">
              <a:lnSpc>
                <a:spcPct val="150000"/>
              </a:lnSpc>
              <a:spcBef>
                <a:spcPts val="0"/>
              </a:spcBef>
              <a:spcAft>
                <a:spcPts val="0"/>
              </a:spcAft>
              <a:buNone/>
            </a:pPr>
            <a:r>
              <a:t/>
            </a:r>
            <a:endParaRPr sz="2000">
              <a:solidFill>
                <a:srgbClr val="404040"/>
              </a:solidFill>
            </a:endParaRPr>
          </a:p>
        </p:txBody>
      </p:sp>
      <p:pic>
        <p:nvPicPr>
          <p:cNvPr descr="French Revolution" id="93" name="Google Shape;93;p18"/>
          <p:cNvPicPr preferRelativeResize="0"/>
          <p:nvPr/>
        </p:nvPicPr>
        <p:blipFill>
          <a:blip r:embed="rId3">
            <a:alphaModFix/>
          </a:blip>
          <a:stretch>
            <a:fillRect/>
          </a:stretch>
        </p:blipFill>
        <p:spPr>
          <a:xfrm>
            <a:off x="5391250" y="1938375"/>
            <a:ext cx="3625300" cy="2914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9"/>
          <p:cNvSpPr txBox="1"/>
          <p:nvPr/>
        </p:nvSpPr>
        <p:spPr>
          <a:xfrm>
            <a:off x="1144900" y="439725"/>
            <a:ext cx="6956100" cy="981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404040"/>
              </a:buClr>
              <a:buSzPts val="4400"/>
              <a:buFont typeface="Arial"/>
              <a:buNone/>
            </a:pPr>
            <a:r>
              <a:rPr lang="en-US" sz="4400">
                <a:solidFill>
                  <a:srgbClr val="404040"/>
                </a:solidFill>
              </a:rPr>
              <a:t>Trappist Brewery Timeline</a:t>
            </a:r>
            <a:endParaRPr/>
          </a:p>
        </p:txBody>
      </p:sp>
      <p:sp>
        <p:nvSpPr>
          <p:cNvPr id="99" name="Google Shape;99;p19"/>
          <p:cNvSpPr txBox="1"/>
          <p:nvPr/>
        </p:nvSpPr>
        <p:spPr>
          <a:xfrm>
            <a:off x="379150" y="1785975"/>
            <a:ext cx="5870100" cy="37113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t/>
            </a:r>
            <a:endParaRPr b="1" sz="2000">
              <a:solidFill>
                <a:srgbClr val="404040"/>
              </a:solidFill>
            </a:endParaRPr>
          </a:p>
        </p:txBody>
      </p:sp>
      <p:sp>
        <p:nvSpPr>
          <p:cNvPr id="100" name="Google Shape;100;p19"/>
          <p:cNvSpPr txBox="1"/>
          <p:nvPr/>
        </p:nvSpPr>
        <p:spPr>
          <a:xfrm>
            <a:off x="379150" y="1633575"/>
            <a:ext cx="4905900" cy="3711300"/>
          </a:xfrm>
          <a:prstGeom prst="rect">
            <a:avLst/>
          </a:prstGeom>
          <a:noFill/>
          <a:ln>
            <a:noFill/>
          </a:ln>
        </p:spPr>
        <p:txBody>
          <a:bodyPr anchorCtr="0" anchor="t" bIns="45700" lIns="91425" spcFirstLastPara="1" rIns="91425" wrap="square" tIns="45700">
            <a:noAutofit/>
          </a:bodyPr>
          <a:lstStyle/>
          <a:p>
            <a:pPr indent="-341312" lvl="0" marL="341312" marR="0" rtl="0" algn="l">
              <a:lnSpc>
                <a:spcPct val="150000"/>
              </a:lnSpc>
              <a:spcBef>
                <a:spcPts val="0"/>
              </a:spcBef>
              <a:spcAft>
                <a:spcPts val="0"/>
              </a:spcAft>
              <a:buClr>
                <a:srgbClr val="404040"/>
              </a:buClr>
              <a:buSzPts val="2000"/>
              <a:buFont typeface="Noto Sans Symbols"/>
              <a:buChar char="❖"/>
            </a:pPr>
            <a:r>
              <a:rPr b="1" lang="en-US" sz="1600">
                <a:solidFill>
                  <a:srgbClr val="404040"/>
                </a:solidFill>
              </a:rPr>
              <a:t>1830 </a:t>
            </a:r>
            <a:r>
              <a:rPr lang="en-US" sz="1600">
                <a:solidFill>
                  <a:srgbClr val="404040"/>
                </a:solidFill>
              </a:rPr>
              <a:t>- Belgium declares independence</a:t>
            </a:r>
            <a:endParaRPr sz="1600">
              <a:solidFill>
                <a:srgbClr val="404040"/>
              </a:solidFill>
            </a:endParaRPr>
          </a:p>
          <a:p>
            <a:pPr indent="-315912" lvl="0" marL="341312"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1834 </a:t>
            </a:r>
            <a:r>
              <a:rPr lang="en-US" sz="1600">
                <a:solidFill>
                  <a:srgbClr val="404040"/>
                </a:solidFill>
              </a:rPr>
              <a:t>- Westvleteren is founded</a:t>
            </a:r>
            <a:endParaRPr sz="1600">
              <a:solidFill>
                <a:srgbClr val="404040"/>
              </a:solidFill>
            </a:endParaRPr>
          </a:p>
          <a:p>
            <a:pPr indent="-315912" lvl="0" marL="341312"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1836 </a:t>
            </a:r>
            <a:r>
              <a:rPr lang="en-US" sz="1600">
                <a:solidFill>
                  <a:srgbClr val="404040"/>
                </a:solidFill>
              </a:rPr>
              <a:t>- Brewing begins at Westmalle</a:t>
            </a:r>
            <a:endParaRPr sz="1600">
              <a:solidFill>
                <a:srgbClr val="404040"/>
              </a:solidFill>
            </a:endParaRPr>
          </a:p>
          <a:p>
            <a:pPr indent="-315912" lvl="0" marL="341312"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1839 </a:t>
            </a:r>
            <a:r>
              <a:rPr lang="en-US" sz="1600">
                <a:solidFill>
                  <a:srgbClr val="404040"/>
                </a:solidFill>
              </a:rPr>
              <a:t>- Brewing begins at Westvleteren</a:t>
            </a:r>
            <a:endParaRPr sz="1600">
              <a:solidFill>
                <a:srgbClr val="404040"/>
              </a:solidFill>
            </a:endParaRPr>
          </a:p>
          <a:p>
            <a:pPr indent="-315912" lvl="0" marL="341312"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1844 </a:t>
            </a:r>
            <a:r>
              <a:rPr lang="en-US" sz="1600">
                <a:solidFill>
                  <a:srgbClr val="404040"/>
                </a:solidFill>
              </a:rPr>
              <a:t>- Monks from Westmalle found Achel</a:t>
            </a:r>
            <a:endParaRPr sz="1600">
              <a:solidFill>
                <a:srgbClr val="404040"/>
              </a:solidFill>
            </a:endParaRPr>
          </a:p>
          <a:p>
            <a:pPr indent="-315912" lvl="0" marL="341312"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1850 </a:t>
            </a:r>
            <a:r>
              <a:rPr lang="en-US" sz="1600">
                <a:solidFill>
                  <a:srgbClr val="404040"/>
                </a:solidFill>
              </a:rPr>
              <a:t>- Monks from Westvleteren found Chimay</a:t>
            </a:r>
            <a:endParaRPr sz="1600">
              <a:solidFill>
                <a:srgbClr val="404040"/>
              </a:solidFill>
            </a:endParaRPr>
          </a:p>
          <a:p>
            <a:pPr indent="-315912" lvl="0" marL="341312"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1852 </a:t>
            </a:r>
            <a:r>
              <a:rPr lang="en-US" sz="1600">
                <a:solidFill>
                  <a:srgbClr val="404040"/>
                </a:solidFill>
              </a:rPr>
              <a:t>- Brewing begins at Achel</a:t>
            </a:r>
            <a:endParaRPr sz="1600">
              <a:solidFill>
                <a:srgbClr val="404040"/>
              </a:solidFill>
            </a:endParaRPr>
          </a:p>
          <a:p>
            <a:pPr indent="-315912" lvl="0" marL="341312"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1862 </a:t>
            </a:r>
            <a:r>
              <a:rPr lang="en-US" sz="1600">
                <a:solidFill>
                  <a:srgbClr val="404040"/>
                </a:solidFill>
              </a:rPr>
              <a:t>- Brewing begins at Chimay</a:t>
            </a:r>
            <a:endParaRPr sz="1600">
              <a:solidFill>
                <a:srgbClr val="404040"/>
              </a:solidFill>
            </a:endParaRPr>
          </a:p>
          <a:p>
            <a:pPr indent="-315912" lvl="0" marL="341312"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1887 </a:t>
            </a:r>
            <a:r>
              <a:rPr lang="en-US" sz="1600">
                <a:solidFill>
                  <a:srgbClr val="404040"/>
                </a:solidFill>
              </a:rPr>
              <a:t>- Monks from Achel re-establish Rochefort</a:t>
            </a:r>
            <a:endParaRPr sz="1600">
              <a:solidFill>
                <a:srgbClr val="404040"/>
              </a:solidFill>
            </a:endParaRPr>
          </a:p>
          <a:p>
            <a:pPr indent="-315912" lvl="0" marL="341312"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1899 </a:t>
            </a:r>
            <a:r>
              <a:rPr lang="en-US" sz="1600">
                <a:solidFill>
                  <a:srgbClr val="404040"/>
                </a:solidFill>
              </a:rPr>
              <a:t>- Brewing begins at Rochefort</a:t>
            </a:r>
            <a:endParaRPr sz="1600">
              <a:solidFill>
                <a:srgbClr val="404040"/>
              </a:solidFill>
            </a:endParaRPr>
          </a:p>
          <a:p>
            <a:pPr indent="-315912" lvl="0" marL="341312"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1926 </a:t>
            </a:r>
            <a:r>
              <a:rPr lang="en-US" sz="1600">
                <a:solidFill>
                  <a:srgbClr val="404040"/>
                </a:solidFill>
              </a:rPr>
              <a:t>- Orval is rebuilt and established as a Trappist monastery</a:t>
            </a:r>
            <a:endParaRPr sz="1600">
              <a:solidFill>
                <a:srgbClr val="404040"/>
              </a:solidFill>
            </a:endParaRPr>
          </a:p>
          <a:p>
            <a:pPr indent="-315912" lvl="0" marL="341312"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1932 </a:t>
            </a:r>
            <a:r>
              <a:rPr lang="en-US" sz="1600">
                <a:solidFill>
                  <a:srgbClr val="404040"/>
                </a:solidFill>
              </a:rPr>
              <a:t>- Brewing begins at Orval</a:t>
            </a:r>
            <a:endParaRPr sz="1600">
              <a:solidFill>
                <a:srgbClr val="404040"/>
              </a:solidFill>
            </a:endParaRPr>
          </a:p>
        </p:txBody>
      </p:sp>
      <p:pic>
        <p:nvPicPr>
          <p:cNvPr id="101" name="Google Shape;101;p19"/>
          <p:cNvPicPr preferRelativeResize="0"/>
          <p:nvPr/>
        </p:nvPicPr>
        <p:blipFill>
          <a:blip r:embed="rId3">
            <a:alphaModFix/>
          </a:blip>
          <a:stretch>
            <a:fillRect/>
          </a:stretch>
        </p:blipFill>
        <p:spPr>
          <a:xfrm>
            <a:off x="5285050" y="1570675"/>
            <a:ext cx="3636701" cy="40486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xEl>
                                              <p:pRg end="11" st="1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20"/>
          <p:cNvSpPr txBox="1"/>
          <p:nvPr/>
        </p:nvSpPr>
        <p:spPr>
          <a:xfrm>
            <a:off x="1144900" y="439725"/>
            <a:ext cx="6956100" cy="981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404040"/>
              </a:buClr>
              <a:buSzPts val="4400"/>
              <a:buFont typeface="Arial"/>
              <a:buNone/>
            </a:pPr>
            <a:r>
              <a:rPr lang="en-US" sz="4400">
                <a:solidFill>
                  <a:srgbClr val="404040"/>
                </a:solidFill>
              </a:rPr>
              <a:t>Trappist Brewery Timeline</a:t>
            </a:r>
            <a:endParaRPr/>
          </a:p>
        </p:txBody>
      </p:sp>
      <p:sp>
        <p:nvSpPr>
          <p:cNvPr id="107" name="Google Shape;107;p20"/>
          <p:cNvSpPr txBox="1"/>
          <p:nvPr/>
        </p:nvSpPr>
        <p:spPr>
          <a:xfrm>
            <a:off x="379150" y="1785975"/>
            <a:ext cx="5870100" cy="37113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t/>
            </a:r>
            <a:endParaRPr b="1" sz="2000">
              <a:solidFill>
                <a:srgbClr val="404040"/>
              </a:solidFill>
            </a:endParaRPr>
          </a:p>
        </p:txBody>
      </p:sp>
      <p:sp>
        <p:nvSpPr>
          <p:cNvPr id="108" name="Google Shape;108;p20"/>
          <p:cNvSpPr txBox="1"/>
          <p:nvPr/>
        </p:nvSpPr>
        <p:spPr>
          <a:xfrm>
            <a:off x="379150" y="1633575"/>
            <a:ext cx="8139600" cy="3711300"/>
          </a:xfrm>
          <a:prstGeom prst="rect">
            <a:avLst/>
          </a:prstGeom>
          <a:noFill/>
          <a:ln>
            <a:noFill/>
          </a:ln>
        </p:spPr>
        <p:txBody>
          <a:bodyPr anchorCtr="0" anchor="t" bIns="45700" lIns="91425" spcFirstLastPara="1" rIns="91425" wrap="square" tIns="45700">
            <a:noAutofit/>
          </a:bodyPr>
          <a:lstStyle/>
          <a:p>
            <a:pPr indent="-315912" lvl="0" marL="341312"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1919 </a:t>
            </a:r>
            <a:r>
              <a:rPr lang="en-US" sz="1600">
                <a:solidFill>
                  <a:srgbClr val="404040"/>
                </a:solidFill>
              </a:rPr>
              <a:t>- Belgian government prohibits the sale of spirits in bars</a:t>
            </a:r>
            <a:endParaRPr sz="1600">
              <a:solidFill>
                <a:srgbClr val="404040"/>
              </a:solidFill>
            </a:endParaRPr>
          </a:p>
          <a:p>
            <a:pPr indent="-284162" lvl="1" marL="741362" marR="0" rtl="0" algn="l">
              <a:lnSpc>
                <a:spcPct val="150000"/>
              </a:lnSpc>
              <a:spcBef>
                <a:spcPts val="0"/>
              </a:spcBef>
              <a:spcAft>
                <a:spcPts val="0"/>
              </a:spcAft>
              <a:buClr>
                <a:srgbClr val="404040"/>
              </a:buClr>
              <a:buSzPts val="1600"/>
              <a:buFont typeface="Noto Sans Symbols"/>
              <a:buChar char="❖"/>
            </a:pPr>
            <a:r>
              <a:rPr lang="en-US" sz="1600">
                <a:solidFill>
                  <a:srgbClr val="404040"/>
                </a:solidFill>
              </a:rPr>
              <a:t>Genever, the parent liquor of Gin, is very popular at the time</a:t>
            </a:r>
            <a:endParaRPr sz="1600">
              <a:solidFill>
                <a:srgbClr val="404040"/>
              </a:solidFill>
            </a:endParaRPr>
          </a:p>
          <a:p>
            <a:pPr indent="-284162" lvl="1" marL="741362" marR="0" rtl="0" algn="l">
              <a:lnSpc>
                <a:spcPct val="150000"/>
              </a:lnSpc>
              <a:spcBef>
                <a:spcPts val="0"/>
              </a:spcBef>
              <a:spcAft>
                <a:spcPts val="0"/>
              </a:spcAft>
              <a:buClr>
                <a:srgbClr val="404040"/>
              </a:buClr>
              <a:buSzPts val="1600"/>
              <a:buFont typeface="Noto Sans Symbols"/>
              <a:buChar char="❖"/>
            </a:pPr>
            <a:r>
              <a:rPr lang="en-US" sz="1600">
                <a:solidFill>
                  <a:srgbClr val="404040"/>
                </a:solidFill>
              </a:rPr>
              <a:t>To fill the market segment voided by spirits, brewers begin increasing </a:t>
            </a:r>
            <a:r>
              <a:rPr lang="en-US" sz="1600">
                <a:solidFill>
                  <a:srgbClr val="404040"/>
                </a:solidFill>
              </a:rPr>
              <a:t>alcohol</a:t>
            </a:r>
            <a:r>
              <a:rPr lang="en-US" sz="1600">
                <a:solidFill>
                  <a:srgbClr val="404040"/>
                </a:solidFill>
              </a:rPr>
              <a:t> content significantly</a:t>
            </a:r>
            <a:endParaRPr sz="1600">
              <a:solidFill>
                <a:srgbClr val="404040"/>
              </a:solidFill>
            </a:endParaRPr>
          </a:p>
          <a:p>
            <a:pPr indent="-315912" lvl="0" marL="341312"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1922 </a:t>
            </a:r>
            <a:r>
              <a:rPr lang="en-US" sz="1600">
                <a:solidFill>
                  <a:srgbClr val="404040"/>
                </a:solidFill>
              </a:rPr>
              <a:t>- Westmalle begins adding dark candi sugar to boost ABV</a:t>
            </a:r>
            <a:endParaRPr sz="1600">
              <a:solidFill>
                <a:srgbClr val="404040"/>
              </a:solidFill>
            </a:endParaRPr>
          </a:p>
          <a:p>
            <a:pPr indent="-315912" lvl="0" marL="341312"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1934 </a:t>
            </a:r>
            <a:r>
              <a:rPr lang="en-US" sz="1600">
                <a:solidFill>
                  <a:srgbClr val="404040"/>
                </a:solidFill>
              </a:rPr>
              <a:t>- Westmalle builds a new production </a:t>
            </a:r>
            <a:r>
              <a:rPr lang="en-US" sz="1600">
                <a:solidFill>
                  <a:srgbClr val="404040"/>
                </a:solidFill>
              </a:rPr>
              <a:t>facility</a:t>
            </a:r>
            <a:r>
              <a:rPr lang="en-US" sz="1600">
                <a:solidFill>
                  <a:srgbClr val="404040"/>
                </a:solidFill>
              </a:rPr>
              <a:t>, begins selling the first Tripel</a:t>
            </a:r>
            <a:endParaRPr sz="1600">
              <a:solidFill>
                <a:srgbClr val="404040"/>
              </a:solidFill>
            </a:endParaRPr>
          </a:p>
          <a:p>
            <a:pPr indent="-284162" lvl="1" marL="741362" marR="0" rtl="0" algn="l">
              <a:lnSpc>
                <a:spcPct val="150000"/>
              </a:lnSpc>
              <a:spcBef>
                <a:spcPts val="0"/>
              </a:spcBef>
              <a:spcAft>
                <a:spcPts val="0"/>
              </a:spcAft>
              <a:buClr>
                <a:srgbClr val="404040"/>
              </a:buClr>
              <a:buSzPts val="1600"/>
              <a:buFont typeface="Noto Sans Symbols"/>
              <a:buChar char="❖"/>
            </a:pPr>
            <a:r>
              <a:rPr lang="en-US" sz="1600">
                <a:solidFill>
                  <a:srgbClr val="404040"/>
                </a:solidFill>
              </a:rPr>
              <a:t>A response to both the 1919 law and the invasion of trendier light colored beers</a:t>
            </a:r>
            <a:endParaRPr sz="1600">
              <a:solidFill>
                <a:srgbClr val="404040"/>
              </a:solidFill>
            </a:endParaRPr>
          </a:p>
          <a:p>
            <a:pPr indent="-315912" lvl="0" marL="341312"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1948 </a:t>
            </a:r>
            <a:r>
              <a:rPr lang="en-US" sz="1600">
                <a:solidFill>
                  <a:srgbClr val="404040"/>
                </a:solidFill>
              </a:rPr>
              <a:t>- Chimay yeast is isolated and Chimay Blue is brewed for the first time</a:t>
            </a:r>
            <a:endParaRPr sz="1600">
              <a:solidFill>
                <a:srgbClr val="40404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21"/>
          <p:cNvSpPr txBox="1"/>
          <p:nvPr/>
        </p:nvSpPr>
        <p:spPr>
          <a:xfrm>
            <a:off x="1144900" y="439725"/>
            <a:ext cx="7502700" cy="981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404040"/>
              </a:buClr>
              <a:buSzPts val="4400"/>
              <a:buFont typeface="Arial"/>
              <a:buNone/>
            </a:pPr>
            <a:r>
              <a:rPr lang="en-US" sz="4400">
                <a:solidFill>
                  <a:srgbClr val="404040"/>
                </a:solidFill>
              </a:rPr>
              <a:t>Trappists in the 20th Century</a:t>
            </a:r>
            <a:endParaRPr/>
          </a:p>
        </p:txBody>
      </p:sp>
      <p:sp>
        <p:nvSpPr>
          <p:cNvPr id="114" name="Google Shape;114;p21"/>
          <p:cNvSpPr txBox="1"/>
          <p:nvPr/>
        </p:nvSpPr>
        <p:spPr>
          <a:xfrm>
            <a:off x="379150" y="1785975"/>
            <a:ext cx="5870100" cy="37113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t/>
            </a:r>
            <a:endParaRPr b="1" sz="2000">
              <a:solidFill>
                <a:srgbClr val="404040"/>
              </a:solidFill>
            </a:endParaRPr>
          </a:p>
        </p:txBody>
      </p:sp>
      <p:sp>
        <p:nvSpPr>
          <p:cNvPr id="115" name="Google Shape;115;p21"/>
          <p:cNvSpPr txBox="1"/>
          <p:nvPr/>
        </p:nvSpPr>
        <p:spPr>
          <a:xfrm>
            <a:off x="379150" y="1633575"/>
            <a:ext cx="8139600" cy="3711300"/>
          </a:xfrm>
          <a:prstGeom prst="rect">
            <a:avLst/>
          </a:prstGeom>
          <a:noFill/>
          <a:ln>
            <a:noFill/>
          </a:ln>
        </p:spPr>
        <p:txBody>
          <a:bodyPr anchorCtr="0" anchor="t" bIns="45700" lIns="91425" spcFirstLastPara="1" rIns="91425" wrap="square" tIns="45700">
            <a:noAutofit/>
          </a:bodyPr>
          <a:lstStyle/>
          <a:p>
            <a:pPr indent="-328612" lvl="0" marL="341312" marR="0" rtl="0" algn="l">
              <a:lnSpc>
                <a:spcPct val="150000"/>
              </a:lnSpc>
              <a:spcBef>
                <a:spcPts val="0"/>
              </a:spcBef>
              <a:spcAft>
                <a:spcPts val="0"/>
              </a:spcAft>
              <a:buClr>
                <a:srgbClr val="404040"/>
              </a:buClr>
              <a:buSzPts val="1800"/>
              <a:buFont typeface="Noto Sans Symbols"/>
              <a:buChar char="❖"/>
            </a:pPr>
            <a:r>
              <a:rPr lang="en-US" sz="1800">
                <a:solidFill>
                  <a:srgbClr val="404040"/>
                </a:solidFill>
              </a:rPr>
              <a:t>The University of Leuven was, and still remains, an authority on brewing best practices and innovation</a:t>
            </a:r>
            <a:endParaRPr sz="1800">
              <a:solidFill>
                <a:srgbClr val="404040"/>
              </a:solidFill>
            </a:endParaRPr>
          </a:p>
          <a:p>
            <a:pPr indent="-328612" lvl="0" marL="341312" marR="0" rtl="0" algn="l">
              <a:lnSpc>
                <a:spcPct val="150000"/>
              </a:lnSpc>
              <a:spcBef>
                <a:spcPts val="0"/>
              </a:spcBef>
              <a:spcAft>
                <a:spcPts val="0"/>
              </a:spcAft>
              <a:buClr>
                <a:srgbClr val="404040"/>
              </a:buClr>
              <a:buSzPts val="1800"/>
              <a:buFont typeface="Noto Sans Symbols"/>
              <a:buChar char="❖"/>
            </a:pPr>
            <a:r>
              <a:rPr lang="en-US" sz="1800">
                <a:solidFill>
                  <a:srgbClr val="404040"/>
                </a:solidFill>
              </a:rPr>
              <a:t>WWI and WWII cause disruption in brewing</a:t>
            </a:r>
            <a:endParaRPr sz="1800">
              <a:solidFill>
                <a:srgbClr val="404040"/>
              </a:solidFill>
            </a:endParaRPr>
          </a:p>
          <a:p>
            <a:pPr indent="-296862" lvl="1" marL="741362" marR="0" rtl="0" algn="l">
              <a:lnSpc>
                <a:spcPct val="150000"/>
              </a:lnSpc>
              <a:spcBef>
                <a:spcPts val="0"/>
              </a:spcBef>
              <a:spcAft>
                <a:spcPts val="0"/>
              </a:spcAft>
              <a:buClr>
                <a:srgbClr val="404040"/>
              </a:buClr>
              <a:buSzPts val="1800"/>
              <a:buFont typeface="Noto Sans Symbols"/>
              <a:buChar char="❖"/>
            </a:pPr>
            <a:r>
              <a:rPr lang="en-US" sz="1800">
                <a:solidFill>
                  <a:srgbClr val="404040"/>
                </a:solidFill>
              </a:rPr>
              <a:t>Westvleteren </a:t>
            </a:r>
            <a:r>
              <a:rPr lang="en-US" sz="1800">
                <a:solidFill>
                  <a:srgbClr val="404040"/>
                </a:solidFill>
              </a:rPr>
              <a:t>modernized after</a:t>
            </a:r>
            <a:r>
              <a:rPr lang="en-US" sz="1800">
                <a:solidFill>
                  <a:srgbClr val="404040"/>
                </a:solidFill>
              </a:rPr>
              <a:t> WWI</a:t>
            </a:r>
            <a:endParaRPr sz="1800">
              <a:solidFill>
                <a:srgbClr val="404040"/>
              </a:solidFill>
            </a:endParaRPr>
          </a:p>
          <a:p>
            <a:pPr indent="-296862" lvl="1" marL="741362" marR="0" rtl="0" algn="l">
              <a:lnSpc>
                <a:spcPct val="150000"/>
              </a:lnSpc>
              <a:spcBef>
                <a:spcPts val="0"/>
              </a:spcBef>
              <a:spcAft>
                <a:spcPts val="0"/>
              </a:spcAft>
              <a:buClr>
                <a:srgbClr val="404040"/>
              </a:buClr>
              <a:buSzPts val="1800"/>
              <a:buFont typeface="Noto Sans Symbols"/>
              <a:buChar char="❖"/>
            </a:pPr>
            <a:r>
              <a:rPr lang="en-US" sz="1800">
                <a:solidFill>
                  <a:srgbClr val="404040"/>
                </a:solidFill>
              </a:rPr>
              <a:t>Chimay </a:t>
            </a:r>
            <a:r>
              <a:rPr lang="en-US" sz="1800">
                <a:solidFill>
                  <a:srgbClr val="404040"/>
                </a:solidFill>
              </a:rPr>
              <a:t>rebuilds and expands after</a:t>
            </a:r>
            <a:r>
              <a:rPr lang="en-US" sz="1800">
                <a:solidFill>
                  <a:srgbClr val="404040"/>
                </a:solidFill>
              </a:rPr>
              <a:t> WWII</a:t>
            </a:r>
            <a:endParaRPr sz="1800">
              <a:solidFill>
                <a:srgbClr val="404040"/>
              </a:solidFill>
            </a:endParaRPr>
          </a:p>
          <a:p>
            <a:pPr indent="-328612" lvl="0" marL="341312" marR="0" rtl="0" algn="l">
              <a:lnSpc>
                <a:spcPct val="150000"/>
              </a:lnSpc>
              <a:spcBef>
                <a:spcPts val="0"/>
              </a:spcBef>
              <a:spcAft>
                <a:spcPts val="0"/>
              </a:spcAft>
              <a:buClr>
                <a:srgbClr val="404040"/>
              </a:buClr>
              <a:buSzPts val="1800"/>
              <a:buFont typeface="Noto Sans Symbols"/>
              <a:buChar char="❖"/>
            </a:pPr>
            <a:r>
              <a:rPr lang="en-US" sz="1800">
                <a:solidFill>
                  <a:srgbClr val="404040"/>
                </a:solidFill>
              </a:rPr>
              <a:t>Breweries continued to boost ABV, </a:t>
            </a:r>
            <a:r>
              <a:rPr lang="en-US" sz="1800">
                <a:solidFill>
                  <a:srgbClr val="404040"/>
                </a:solidFill>
              </a:rPr>
              <a:t>realizing</a:t>
            </a:r>
            <a:r>
              <a:rPr lang="en-US" sz="1800">
                <a:solidFill>
                  <a:srgbClr val="404040"/>
                </a:solidFill>
              </a:rPr>
              <a:t> they could charge more for stronger beers</a:t>
            </a:r>
            <a:endParaRPr sz="1800">
              <a:solidFill>
                <a:srgbClr val="404040"/>
              </a:solidFill>
            </a:endParaRPr>
          </a:p>
          <a:p>
            <a:pPr indent="-328612" lvl="0" marL="341312" marR="0" rtl="0" algn="l">
              <a:lnSpc>
                <a:spcPct val="150000"/>
              </a:lnSpc>
              <a:spcBef>
                <a:spcPts val="0"/>
              </a:spcBef>
              <a:spcAft>
                <a:spcPts val="0"/>
              </a:spcAft>
              <a:buClr>
                <a:srgbClr val="404040"/>
              </a:buClr>
              <a:buSzPts val="1800"/>
              <a:buFont typeface="Noto Sans Symbols"/>
              <a:buChar char="❖"/>
            </a:pPr>
            <a:r>
              <a:rPr lang="en-US" sz="1800">
                <a:solidFill>
                  <a:srgbClr val="404040"/>
                </a:solidFill>
              </a:rPr>
              <a:t>Trappists win court ordered brand protection in 1962</a:t>
            </a:r>
            <a:endParaRPr sz="1800">
              <a:solidFill>
                <a:srgbClr val="404040"/>
              </a:solidFill>
            </a:endParaRPr>
          </a:p>
          <a:p>
            <a:pPr indent="-328612" lvl="0" marL="341312" marR="0" rtl="0" algn="l">
              <a:lnSpc>
                <a:spcPct val="150000"/>
              </a:lnSpc>
              <a:spcBef>
                <a:spcPts val="0"/>
              </a:spcBef>
              <a:spcAft>
                <a:spcPts val="0"/>
              </a:spcAft>
              <a:buClr>
                <a:srgbClr val="404040"/>
              </a:buClr>
              <a:buSzPts val="1800"/>
              <a:buFont typeface="Noto Sans Symbols"/>
              <a:buChar char="❖"/>
            </a:pPr>
            <a:r>
              <a:rPr lang="en-US" sz="1800">
                <a:solidFill>
                  <a:srgbClr val="404040"/>
                </a:solidFill>
              </a:rPr>
              <a:t>Employing </a:t>
            </a:r>
            <a:r>
              <a:rPr lang="en-US" sz="1800">
                <a:solidFill>
                  <a:srgbClr val="404040"/>
                </a:solidFill>
              </a:rPr>
              <a:t>laypeople in the brewery became increasingly common along</a:t>
            </a:r>
            <a:r>
              <a:rPr lang="en-US" sz="1800">
                <a:solidFill>
                  <a:srgbClr val="404040"/>
                </a:solidFill>
              </a:rPr>
              <a:t> with modern brewing </a:t>
            </a:r>
            <a:r>
              <a:rPr lang="en-US" sz="1800">
                <a:solidFill>
                  <a:srgbClr val="404040"/>
                </a:solidFill>
              </a:rPr>
              <a:t>equipment</a:t>
            </a:r>
            <a:r>
              <a:rPr lang="en-US" sz="1800">
                <a:solidFill>
                  <a:srgbClr val="404040"/>
                </a:solidFill>
              </a:rPr>
              <a:t> and QC practices (e.g. cylindroconical vessels, heat x chillers, VD tests, etc.)</a:t>
            </a:r>
            <a:endParaRPr sz="1800">
              <a:solidFill>
                <a:srgbClr val="40404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