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E16610A-12C0-4371-98C4-5596966BC1B5}">
  <a:tblStyle styleId="{9E16610A-12C0-4371-98C4-5596966BC1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d5d3a2edd_1_0:notes"/>
          <p:cNvSpPr/>
          <p:nvPr>
            <p:ph idx="2" type="sldImg"/>
          </p:nvPr>
        </p:nvSpPr>
        <p:spPr>
          <a:xfrm>
            <a:off x="1714525" y="695325"/>
            <a:ext cx="34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2" name="Google Shape;52;g7d5d3a2ed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d6a889110_0_48:notes"/>
          <p:cNvSpPr/>
          <p:nvPr>
            <p:ph idx="2" type="sldImg"/>
          </p:nvPr>
        </p:nvSpPr>
        <p:spPr>
          <a:xfrm>
            <a:off x="1714525" y="695325"/>
            <a:ext cx="34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8" name="Google Shape;58;g7d6a889110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d6a889110_0_67:notes"/>
          <p:cNvSpPr/>
          <p:nvPr>
            <p:ph idx="2" type="sldImg"/>
          </p:nvPr>
        </p:nvSpPr>
        <p:spPr>
          <a:xfrm>
            <a:off x="1714525" y="695325"/>
            <a:ext cx="34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4" name="Google Shape;64;g7d6a889110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Irish Stout-</a:t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d6a889110_0_125:notes"/>
          <p:cNvSpPr/>
          <p:nvPr>
            <p:ph idx="2" type="sldImg"/>
          </p:nvPr>
        </p:nvSpPr>
        <p:spPr>
          <a:xfrm>
            <a:off x="1714525" y="695325"/>
            <a:ext cx="34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3" name="Google Shape;73;g7d6a889110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Irish Stout-</a:t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d6a889110_0_133:notes"/>
          <p:cNvSpPr/>
          <p:nvPr>
            <p:ph idx="2" type="sldImg"/>
          </p:nvPr>
        </p:nvSpPr>
        <p:spPr>
          <a:xfrm>
            <a:off x="1714525" y="695325"/>
            <a:ext cx="34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9" name="Google Shape;79;g7d6a889110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Irish Stout-</a:t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d6a889110_0_153:notes"/>
          <p:cNvSpPr/>
          <p:nvPr>
            <p:ph idx="2" type="sldImg"/>
          </p:nvPr>
        </p:nvSpPr>
        <p:spPr>
          <a:xfrm>
            <a:off x="1714525" y="695325"/>
            <a:ext cx="34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7" name="Google Shape;87;g7d6a889110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d6a889110_0_171:notes"/>
          <p:cNvSpPr/>
          <p:nvPr>
            <p:ph idx="2" type="sldImg"/>
          </p:nvPr>
        </p:nvSpPr>
        <p:spPr>
          <a:xfrm>
            <a:off x="1714525" y="695325"/>
            <a:ext cx="34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5" name="Google Shape;95;g7d6a889110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d6a889110_0_188:notes"/>
          <p:cNvSpPr/>
          <p:nvPr>
            <p:ph idx="2" type="sldImg"/>
          </p:nvPr>
        </p:nvSpPr>
        <p:spPr>
          <a:xfrm>
            <a:off x="1714525" y="695325"/>
            <a:ext cx="34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3" name="Google Shape;103;g7d6a889110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hyperlink" Target="https://www.allagash.com/blog/stout-vs-porter-whats-the-difference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hyperlink" Target="https://homebrewsupply.com/learn/homebrew-malt-comparison-chart.html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hyperlink" Target="https://byo.com/article/american-stout-style-profile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hyperlink" Target="https://www.brewersfriend.com/homebrew/recipe/view/550024/tropical-stou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57200" y="2321719"/>
            <a:ext cx="4016400" cy="115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Stouts</a:t>
            </a:r>
            <a:endParaRPr sz="7200"/>
          </a:p>
        </p:txBody>
      </p:sp>
      <p:sp>
        <p:nvSpPr>
          <p:cNvPr id="55" name="Google Shape;55;p13"/>
          <p:cNvSpPr txBox="1"/>
          <p:nvPr/>
        </p:nvSpPr>
        <p:spPr>
          <a:xfrm>
            <a:off x="679175" y="4403275"/>
            <a:ext cx="29532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Sudzers February 2020 meeting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50825" y="844150"/>
            <a:ext cx="47100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" sz="4400">
                <a:solidFill>
                  <a:srgbClr val="404040"/>
                </a:solidFill>
              </a:rPr>
              <a:t>Stouts vs. Porters</a:t>
            </a:r>
            <a:endParaRPr sz="4400">
              <a:solidFill>
                <a:srgbClr val="404040"/>
              </a:solidFill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1144900" y="1785788"/>
            <a:ext cx="7048800" cy="19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33333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“Historically speaking, the first of the two styles was porter, born about 300 years ago from the English brown ales of the time. Stouts came after, as stronger, fuller-bodied versions of porters, aka ‘stout porters.’ When a pub offered both a stout and a porter, stout was always the stronger beer.”</a:t>
            </a:r>
            <a:endParaRPr sz="1350">
              <a:solidFill>
                <a:srgbClr val="33333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33333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33333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“One similarity across stouts is they are more likely to contain roasted barley as opposed to most porters (though more robust porters may have some).”</a:t>
            </a:r>
            <a:endParaRPr sz="1350">
              <a:solidFill>
                <a:srgbClr val="33333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33333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https://www.allagash.com/blog/stout-vs-porter-whats-the-difference/</a:t>
            </a:r>
            <a:endParaRPr sz="1350">
              <a:solidFill>
                <a:srgbClr val="333333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765725" y="473950"/>
            <a:ext cx="47100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" sz="4400">
                <a:solidFill>
                  <a:srgbClr val="404040"/>
                </a:solidFill>
              </a:rPr>
              <a:t>BJCP 2015 styles</a:t>
            </a:r>
            <a:endParaRPr sz="4400">
              <a:solidFill>
                <a:srgbClr val="404040"/>
              </a:solidFill>
            </a:endParaRPr>
          </a:p>
        </p:txBody>
      </p:sp>
      <p:graphicFrame>
        <p:nvGraphicFramePr>
          <p:cNvPr id="67" name="Google Shape;67;p15"/>
          <p:cNvGraphicFramePr/>
          <p:nvPr/>
        </p:nvGraphicFramePr>
        <p:xfrm>
          <a:off x="952500" y="1504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{9E16610A-12C0-4371-98C4-5596966BC1B5}</a:tableStyleId>
              </a:tblPr>
              <a:tblGrid>
                <a:gridCol w="2165425"/>
                <a:gridCol w="1248550"/>
                <a:gridCol w="1244525"/>
                <a:gridCol w="1073700"/>
                <a:gridCol w="706100"/>
                <a:gridCol w="8007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Style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OG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FG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ABV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IBUs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SRM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15B. Irish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1.036–1.044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1.007–1.011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4.0–4.5%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25–45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25–40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15C. Irish Extra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1.052–1.062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1.010–1.014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5.5–6.5%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35–50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25–40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16A. Sweet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1.044–1.060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1.012–1.024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4.0–6.0%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20–40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30–40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16B. Oatmeal Stout.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1.045–1.065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1.010–1.018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4.2–5.9%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25–40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22–40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16C. Tropical Stout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1.056–1.075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1.010–1.018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5.5–8.0%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30–50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30–40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16D. Foreign Extra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1.056–1.075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1.010–1.018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6.3–8.0%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50–70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30–40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20B. American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1.050–1.075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1.010–1.022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5.0–7.0%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35–75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30–40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20C. Imperial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1.075–1.115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1.018–1.030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8.0–12.0%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50–90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30–40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68" name="Google Shape;68;p15"/>
          <p:cNvSpPr txBox="1"/>
          <p:nvPr/>
        </p:nvSpPr>
        <p:spPr>
          <a:xfrm rot="-5400000">
            <a:off x="-247800" y="3943200"/>
            <a:ext cx="14844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American Porter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Stout</a:t>
            </a:r>
            <a:endParaRPr/>
          </a:p>
        </p:txBody>
      </p:sp>
      <p:sp>
        <p:nvSpPr>
          <p:cNvPr id="69" name="Google Shape;69;p15"/>
          <p:cNvSpPr txBox="1"/>
          <p:nvPr/>
        </p:nvSpPr>
        <p:spPr>
          <a:xfrm rot="-5400000">
            <a:off x="-247800" y="1371450"/>
            <a:ext cx="14844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Irish Beer</a:t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 rot="-5400000">
            <a:off x="-247800" y="2692650"/>
            <a:ext cx="14844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Dark British Beer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765725" y="473950"/>
            <a:ext cx="47100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" sz="4400">
                <a:solidFill>
                  <a:srgbClr val="404040"/>
                </a:solidFill>
              </a:rPr>
              <a:t>BJCP 2015 styles</a:t>
            </a:r>
            <a:endParaRPr sz="4400">
              <a:solidFill>
                <a:srgbClr val="404040"/>
              </a:solidFill>
            </a:endParaRPr>
          </a:p>
        </p:txBody>
      </p:sp>
      <p:graphicFrame>
        <p:nvGraphicFramePr>
          <p:cNvPr id="76" name="Google Shape;76;p16"/>
          <p:cNvGraphicFramePr/>
          <p:nvPr/>
        </p:nvGraphicFramePr>
        <p:xfrm>
          <a:off x="219800" y="1352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{9E16610A-12C0-4371-98C4-5596966BC1B5}</a:tableStyleId>
              </a:tblPr>
              <a:tblGrid>
                <a:gridCol w="2199425"/>
                <a:gridCol w="66003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Style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Description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15B. Irish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Roasty, coffee, bitter chocolate, similar to Irish Extra Stout but lower ABV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15C. Irish Extra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Fuller bodied, bittersweet to bitter, between Irish Stout and Foreign Extra Stout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16A. Sweet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Full body, slightly roasty, ‘coffee-and-cream’ or ‘sweetened espresso’, lactose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16B. Oatmeal Stout.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Full body, roasty, malty, sweet/bitter balance can vary; cross between 15C+16A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16C. Tropical Stout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Dark, sweet, fruity, smooth roast, no burnt harshness, warm fermented lager yeast, ‘like a scaled-up sweet stout with higher fruitiness’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16D. Foreign Extra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Fairly dry, prominent roast flavors, not as bitter as American Stouts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20B. American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Highly roasted, more aggressive American hop character and bitterness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20C. Imperial Stout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“Like a black barleywine”, “intensely-flavored”, roasty, burnt, warming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/>
        </p:nvSpPr>
        <p:spPr>
          <a:xfrm>
            <a:off x="765725" y="473950"/>
            <a:ext cx="56784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" sz="4400">
                <a:solidFill>
                  <a:srgbClr val="404040"/>
                </a:solidFill>
              </a:rPr>
              <a:t>Some roasted malts</a:t>
            </a:r>
            <a:endParaRPr sz="4400">
              <a:solidFill>
                <a:srgbClr val="404040"/>
              </a:solidFill>
            </a:endParaRPr>
          </a:p>
        </p:txBody>
      </p:sp>
      <p:graphicFrame>
        <p:nvGraphicFramePr>
          <p:cNvPr id="82" name="Google Shape;82;p17"/>
          <p:cNvGraphicFramePr/>
          <p:nvPr/>
        </p:nvGraphicFramePr>
        <p:xfrm>
          <a:off x="219800" y="1352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{9E16610A-12C0-4371-98C4-5596966BC1B5}</a:tableStyleId>
              </a:tblPr>
              <a:tblGrid>
                <a:gridCol w="1939800"/>
                <a:gridCol w="733700"/>
                <a:gridCol w="61262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Type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SRM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Description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Extra Special (Briess)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Coffee, Marshmallow, Prune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Roasted Barley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Roasty, Burnt, Coffee, Nutty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Carafa I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337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</a:t>
                      </a:r>
                      <a:r>
                        <a:rPr lang="en"/>
                        <a:t>spresso-likt, coffee, chocolate, mild but noticeable roasted aftertaste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Carafa II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412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The de-husked version of Carafa; less hash flavors &amp; bitterness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Chocolate Malt</a:t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350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</a:t>
                      </a:r>
                      <a:r>
                        <a:rPr lang="en"/>
                        <a:t>ark flavors of roasted coffee and cocoa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Black Patent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500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Has a sharper flavor than other roasted grains, burnt, roasted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Midnight Wheat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550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 bitter, astringent, dry flavors or aftertaste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3" name="Google Shape;83;p17"/>
          <p:cNvSpPr txBox="1"/>
          <p:nvPr/>
        </p:nvSpPr>
        <p:spPr>
          <a:xfrm>
            <a:off x="2713300" y="0"/>
            <a:ext cx="7387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https://homebrewsupply.com/learn/homebrew-malt-comparison-chart.html</a:t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/>
        </p:nvSpPr>
        <p:spPr>
          <a:xfrm>
            <a:off x="250825" y="844150"/>
            <a:ext cx="72069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" sz="4400">
                <a:solidFill>
                  <a:srgbClr val="404040"/>
                </a:solidFill>
              </a:rPr>
              <a:t>Recipe (American Stout)</a:t>
            </a:r>
            <a:endParaRPr sz="4400">
              <a:solidFill>
                <a:srgbClr val="404040"/>
              </a:solidFill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1144900" y="1785800"/>
            <a:ext cx="4226700" cy="19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85% Great Western domestic pale malt 2 °L (or similar)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5%  Briess black barley 500 °L (or similar)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5% Great Western crystal malt 40 °L (or similar)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5% Briess dark chocolate malt 420 °L (or similar)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Horizon hops (60min, ~1oz); Centennial (5min, ~1oz)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WLP001 (California Ale Yeast)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Water: baking soda/chalk can offset acidity from roasted malts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5371675" y="2143350"/>
            <a:ext cx="23757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OG = 1.072 (17.5 °P)</a:t>
            </a:r>
            <a:endParaRPr b="1"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FG = 1.017 (4.4 °P)</a:t>
            </a:r>
            <a:endParaRPr b="1"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IBU = 73  SRM = 48  ABV = 7.2%</a:t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2713300" y="0"/>
            <a:ext cx="7387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https://byo.com/article/american-stout-style-profile/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/>
        </p:nvSpPr>
        <p:spPr>
          <a:xfrm>
            <a:off x="250825" y="844150"/>
            <a:ext cx="72069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" sz="4400">
                <a:solidFill>
                  <a:srgbClr val="404040"/>
                </a:solidFill>
              </a:rPr>
              <a:t>Recipe (Tropical Stout)</a:t>
            </a:r>
            <a:endParaRPr sz="4400">
              <a:solidFill>
                <a:srgbClr val="404040"/>
              </a:solidFill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1144900" y="1785800"/>
            <a:ext cx="4452900" cy="19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72.4% United Kingdom - Maris Otter Pale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5.4%  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United Kingdom - Roasted Barley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3.6% United Kingdom - Extra Dark Crystal 160L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3.6% German - Carafa II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1.8% United Kingdom - Chocolate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1.8% Belgian - Special B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0.5% American - Caramel / Crystal 60L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10.9% Turbinado Sugar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Galaxy hops (60min, 30min, .75oz, 5min 1.5oz)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White Labs - San Francisco Lager Yeast WLP810 (58-65 degrees)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5371675" y="2143350"/>
            <a:ext cx="23757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OG = 1.074</a:t>
            </a:r>
            <a:endParaRPr b="1"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FG = 1.019</a:t>
            </a:r>
            <a:endParaRPr b="1"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IBU = 45  SRM = 40  ABV = 7.2%</a:t>
            </a:r>
            <a:endParaRPr/>
          </a:p>
        </p:txBody>
      </p:sp>
      <p:sp>
        <p:nvSpPr>
          <p:cNvPr id="100" name="Google Shape;100;p19"/>
          <p:cNvSpPr txBox="1"/>
          <p:nvPr/>
        </p:nvSpPr>
        <p:spPr>
          <a:xfrm>
            <a:off x="2713300" y="0"/>
            <a:ext cx="7387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https://www.brewersfriend.com/homebrew/recipe/view/550024/tropical-stout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/>
        </p:nvSpPr>
        <p:spPr>
          <a:xfrm>
            <a:off x="250825" y="844150"/>
            <a:ext cx="72069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" sz="4400">
                <a:solidFill>
                  <a:srgbClr val="404040"/>
                </a:solidFill>
              </a:rPr>
              <a:t>Adjuncts</a:t>
            </a:r>
            <a:endParaRPr sz="4400">
              <a:solidFill>
                <a:srgbClr val="404040"/>
              </a:solidFill>
            </a:endParaRPr>
          </a:p>
        </p:txBody>
      </p:sp>
      <p:sp>
        <p:nvSpPr>
          <p:cNvPr id="106" name="Google Shape;106;p20"/>
          <p:cNvSpPr txBox="1"/>
          <p:nvPr/>
        </p:nvSpPr>
        <p:spPr>
          <a:xfrm>
            <a:off x="1144900" y="1785800"/>
            <a:ext cx="4452900" cy="19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45720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Vanilla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Coffee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Chocolate (cocao nibs, powdered coca, …)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Maple Syrup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Wood (barrel aged, wood chips/cubes)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Cinnamon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Peppers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Sugars (Lactose, brown sugar, turbinado, etc,)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Fruits (berries, citrus, …)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Marshmallows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21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...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