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5B52B88-2152-42DA-BF0F-57B42C5ED4D6}">
  <a:tblStyle styleId="{F5B52B88-2152-42DA-BF0F-57B42C5ED4D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7d5d3a2edd_1_0: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52" name="Google Shape;52;g7d5d3a2edd_1_0: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812b7dcd7a_0_73: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08" name="Google Shape;108;g812b7dcd7a_0_73: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812b7dcd7a_0_88: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14" name="Google Shape;114;g812b7dcd7a_0_88: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812b7dcd7a_0_0: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58" name="Google Shape;58;g812b7dcd7a_0_0: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812b7dcd7a_0_31: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64" name="Google Shape;64;g812b7dcd7a_0_31: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812b7dcd7a_0_44: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71" name="Google Shape;71;g812b7dcd7a_0_44: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812b7dcd7a_0_57: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77" name="Google Shape;77;g812b7dcd7a_0_57: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812b7dcd7a_0_63: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83" name="Google Shape;83;g812b7dcd7a_0_63: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812b7dcd7a_0_8: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89" name="Google Shape;89;g812b7dcd7a_0_8: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7d6a889110_0_48: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5" name="Google Shape;95;g7d6a889110_0_48: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7d6a889110_0_125:notes"/>
          <p:cNvSpPr/>
          <p:nvPr>
            <p:ph idx="2" type="sldImg"/>
          </p:nvPr>
        </p:nvSpPr>
        <p:spPr>
          <a:xfrm>
            <a:off x="1714525" y="695325"/>
            <a:ext cx="34287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02" name="Google Shape;102;g7d6a889110_0_125: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 sz="1800"/>
              <a:t>Irish Stout-</a:t>
            </a:r>
            <a:endParaRPr b="0" i="0" sz="18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hyperlink" Target="http://allaboutbeer.com/article/imperial-stout-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hyperlink" Target="https://learn.kegerator.com/tropical-stou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hyperlink" Target="https://www.anchorbrewing.com/blog/porter-the-entire-history/" TargetMode="External"/><Relationship Id="rId5" Type="http://schemas.openxmlformats.org/officeDocument/2006/relationships/hyperlink" Target="http://zythophile.co.uk/false-ale-quotes/myth-one-ralph-harwood-invented-porter-as-a-substitute-for-three-thread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hyperlink" Target="http://zythophile.co.uk/false-ale-quotes/myth-one-ralph-harwood-invented-porter-as-a-substitute-for-three-thread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hyperlink" Target="http://zythophile.co.uk/false-ale-quotes/myth-one-ralph-harwood-invented-porter-as-a-substitute-for-three-threa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hyperlink" Target="https://www.anchorbrewing.com/blog/porter-the-entire-history/" TargetMode="External"/><Relationship Id="rId5" Type="http://schemas.openxmlformats.org/officeDocument/2006/relationships/hyperlink" Target="https://beerandbrewing.com/dictionary/QPuJzcZGJq/"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hyperlink" Target="https://www.guinness-storehouse.com/content/pdf/archive-factsheets/general-history/company-history.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hyperlink" Target="https://www.anchorbrewing.com/blog/porter-the-entire-histor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hyperlink" Target="https://www.allagash.com/blog/stout-vs-porter-whats-the-differenc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555600" y="667719"/>
            <a:ext cx="4016400" cy="11523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None/>
            </a:pPr>
            <a:r>
              <a:rPr lang="en" sz="7200"/>
              <a:t>History of Stout</a:t>
            </a:r>
            <a:endParaRPr sz="7200"/>
          </a:p>
        </p:txBody>
      </p:sp>
      <p:sp>
        <p:nvSpPr>
          <p:cNvPr id="55" name="Google Shape;55;p13"/>
          <p:cNvSpPr txBox="1"/>
          <p:nvPr/>
        </p:nvSpPr>
        <p:spPr>
          <a:xfrm>
            <a:off x="679175" y="4403275"/>
            <a:ext cx="2953200" cy="38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Sudzers March 2020 meeting</a:t>
            </a:r>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9" name="Shape 109"/>
        <p:cNvGrpSpPr/>
        <p:nvPr/>
      </p:nvGrpSpPr>
      <p:grpSpPr>
        <a:xfrm>
          <a:off x="0" y="0"/>
          <a:ext cx="0" cy="0"/>
          <a:chOff x="0" y="0"/>
          <a:chExt cx="0" cy="0"/>
        </a:xfrm>
      </p:grpSpPr>
      <p:sp>
        <p:nvSpPr>
          <p:cNvPr id="110" name="Google Shape;110;p22"/>
          <p:cNvSpPr txBox="1"/>
          <p:nvPr/>
        </p:nvSpPr>
        <p:spPr>
          <a:xfrm>
            <a:off x="250825" y="844150"/>
            <a:ext cx="67422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Russian Imperial Stout</a:t>
            </a:r>
            <a:endParaRPr sz="4400">
              <a:solidFill>
                <a:srgbClr val="404040"/>
              </a:solidFill>
            </a:endParaRPr>
          </a:p>
        </p:txBody>
      </p:sp>
      <p:sp>
        <p:nvSpPr>
          <p:cNvPr id="111" name="Google Shape;111;p22"/>
          <p:cNvSpPr txBox="1"/>
          <p:nvPr/>
        </p:nvSpPr>
        <p:spPr>
          <a:xfrm>
            <a:off x="642425" y="1557188"/>
            <a:ext cx="7048800" cy="1997700"/>
          </a:xfrm>
          <a:prstGeom prst="rect">
            <a:avLst/>
          </a:prstGeom>
          <a:noFill/>
          <a:ln>
            <a:noFill/>
          </a:ln>
        </p:spPr>
        <p:txBody>
          <a:bodyPr anchorCtr="0" anchor="t" bIns="45700" lIns="91425" spcFirstLastPara="1" rIns="91425" wrap="square" tIns="45700">
            <a:noAutofit/>
          </a:bodyPr>
          <a:lstStyle/>
          <a:p>
            <a:pPr indent="-304800" lvl="0" marL="457200" marR="0" rtl="0" algn="l">
              <a:lnSpc>
                <a:spcPct val="150000"/>
              </a:lnSpc>
              <a:spcBef>
                <a:spcPts val="40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18th&amp;19th century, British breweries exporting dark beer to Baltic ports, and from that, we got the RIS and Baltic Porters, both much higher ABV versions of the original porters and stouts</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a:t>
            </a:r>
            <a:r>
              <a:rPr lang="en" sz="1150">
                <a:solidFill>
                  <a:srgbClr val="444444"/>
                </a:solidFill>
                <a:latin typeface="Times New Roman"/>
                <a:ea typeface="Times New Roman"/>
                <a:cs typeface="Times New Roman"/>
                <a:sym typeface="Times New Roman"/>
              </a:rPr>
              <a:t>Though the history of imperial stout is somewhat murky, it was indeed a London brewery that is credited with popularizing the style as a strong, exported stout. Around 1781, Barclay Perkins began exporting its stout to assorted ports in the Baltic region. Purposely brewed to be a formidable beer, it would easily withstand the voyage. </a:t>
            </a:r>
            <a:r>
              <a:rPr lang="en" sz="1200">
                <a:solidFill>
                  <a:srgbClr val="333333"/>
                </a:solidFill>
                <a:highlight>
                  <a:srgbClr val="FFFFFF"/>
                </a:highlight>
                <a:latin typeface="Georgia"/>
                <a:ea typeface="Georgia"/>
                <a:cs typeface="Georgia"/>
                <a:sym typeface="Georgia"/>
              </a:rPr>
              <a:t>“</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a:t>
            </a:r>
            <a:r>
              <a:rPr lang="en" sz="1150">
                <a:solidFill>
                  <a:srgbClr val="444444"/>
                </a:solidFill>
                <a:latin typeface="Times New Roman"/>
                <a:ea typeface="Times New Roman"/>
                <a:cs typeface="Times New Roman"/>
                <a:sym typeface="Times New Roman"/>
              </a:rPr>
              <a:t>When Empress Catherine II discovered it, its place in Russian legend was cemented. The commercial viability of the brew ensured that the style endured.”</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Today, under the name of Courage, the same imperial stout is still brewed in London. </a:t>
            </a:r>
            <a:endParaRPr sz="120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rPr lang="en" sz="1100" u="sng">
                <a:solidFill>
                  <a:schemeClr val="hlink"/>
                </a:solidFill>
                <a:hlinkClick r:id="rId4"/>
              </a:rPr>
              <a:t>http://allaboutbeer.com/article/imperial-stout-4/</a:t>
            </a:r>
            <a:endParaRPr sz="1350">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15" name="Shape 115"/>
        <p:cNvGrpSpPr/>
        <p:nvPr/>
      </p:nvGrpSpPr>
      <p:grpSpPr>
        <a:xfrm>
          <a:off x="0" y="0"/>
          <a:ext cx="0" cy="0"/>
          <a:chOff x="0" y="0"/>
          <a:chExt cx="0" cy="0"/>
        </a:xfrm>
      </p:grpSpPr>
      <p:sp>
        <p:nvSpPr>
          <p:cNvPr id="116" name="Google Shape;116;p23"/>
          <p:cNvSpPr txBox="1"/>
          <p:nvPr/>
        </p:nvSpPr>
        <p:spPr>
          <a:xfrm>
            <a:off x="250825" y="844150"/>
            <a:ext cx="67422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Tropical Stout</a:t>
            </a:r>
            <a:endParaRPr sz="4400">
              <a:solidFill>
                <a:srgbClr val="404040"/>
              </a:solidFill>
            </a:endParaRPr>
          </a:p>
        </p:txBody>
      </p:sp>
      <p:sp>
        <p:nvSpPr>
          <p:cNvPr id="117" name="Google Shape;117;p23"/>
          <p:cNvSpPr txBox="1"/>
          <p:nvPr/>
        </p:nvSpPr>
        <p:spPr>
          <a:xfrm>
            <a:off x="642425" y="1557188"/>
            <a:ext cx="7048800" cy="1997700"/>
          </a:xfrm>
          <a:prstGeom prst="rect">
            <a:avLst/>
          </a:prstGeom>
          <a:noFill/>
          <a:ln>
            <a:noFill/>
          </a:ln>
        </p:spPr>
        <p:txBody>
          <a:bodyPr anchorCtr="0" anchor="t" bIns="45700" lIns="91425" spcFirstLastPara="1" rIns="91425" wrap="square" tIns="45700">
            <a:noAutofit/>
          </a:bodyPr>
          <a:lstStyle/>
          <a:p>
            <a:pPr indent="-304800" lvl="0" marL="457200" marR="0" rtl="0" algn="l">
              <a:lnSpc>
                <a:spcPct val="150000"/>
              </a:lnSpc>
              <a:spcBef>
                <a:spcPts val="40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A style born in the West Indies (mostly the </a:t>
            </a:r>
            <a:r>
              <a:rPr lang="en" sz="1200">
                <a:solidFill>
                  <a:srgbClr val="333333"/>
                </a:solidFill>
                <a:highlight>
                  <a:srgbClr val="FFFFFF"/>
                </a:highlight>
                <a:latin typeface="Georgia"/>
                <a:ea typeface="Georgia"/>
                <a:cs typeface="Georgia"/>
                <a:sym typeface="Georgia"/>
              </a:rPr>
              <a:t>Caribbean</a:t>
            </a:r>
            <a:r>
              <a:rPr lang="en" sz="1200">
                <a:solidFill>
                  <a:srgbClr val="333333"/>
                </a:solidFill>
                <a:highlight>
                  <a:srgbClr val="FFFFFF"/>
                </a:highlight>
                <a:latin typeface="Georgia"/>
                <a:ea typeface="Georgia"/>
                <a:cs typeface="Georgia"/>
                <a:sym typeface="Georgia"/>
              </a:rPr>
              <a:t>) and West Africa</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Before 2015 BJCP guidelines, it was a subcategory of Foreign Extra Stout</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The style originated from the British exporting Porter to the English colonies in the Indies</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“by 1801 Guinness was brewing their “West Indies Porter” and it was being exported into Barbados, Trinidad and the rest of the Caribbean.” (probably a ‘stout’ porter) </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Local brewers in the Caribbean, and then Africa, started making their own</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“A tropical stout makes use of indigenous grain and adjunct sugars where possible and, because most of these “hot clime” breweries are heavily committed to lager brewing, this style often uses lager yeast, instead of the usual ale yeast. “</a:t>
            </a:r>
            <a:endParaRPr sz="1200">
              <a:solidFill>
                <a:srgbClr val="333333"/>
              </a:solidFill>
              <a:highlight>
                <a:srgbClr val="FFFFFF"/>
              </a:highlight>
              <a:latin typeface="Georgia"/>
              <a:ea typeface="Georgia"/>
              <a:cs typeface="Georgia"/>
              <a:sym typeface="Georgia"/>
            </a:endParaRPr>
          </a:p>
          <a:p>
            <a:pPr indent="-304800" lvl="0" marL="457200" marR="0" rtl="0" algn="l">
              <a:lnSpc>
                <a:spcPct val="150000"/>
              </a:lnSpc>
              <a:spcBef>
                <a:spcPts val="0"/>
              </a:spcBef>
              <a:spcAft>
                <a:spcPts val="0"/>
              </a:spcAft>
              <a:buClr>
                <a:srgbClr val="333333"/>
              </a:buClr>
              <a:buSzPts val="1200"/>
              <a:buFont typeface="Georgia"/>
              <a:buChar char="-"/>
            </a:pPr>
            <a:r>
              <a:rPr lang="en" sz="1200">
                <a:solidFill>
                  <a:srgbClr val="333333"/>
                </a:solidFill>
                <a:highlight>
                  <a:srgbClr val="FFFFFF"/>
                </a:highlight>
                <a:latin typeface="Georgia"/>
                <a:ea typeface="Georgia"/>
                <a:cs typeface="Georgia"/>
                <a:sym typeface="Georgia"/>
              </a:rPr>
              <a:t>Less hops were used in local versions</a:t>
            </a:r>
            <a:r>
              <a:rPr lang="en" sz="1200">
                <a:solidFill>
                  <a:srgbClr val="333333"/>
                </a:solidFill>
                <a:highlight>
                  <a:srgbClr val="FFFFFF"/>
                </a:highlight>
                <a:latin typeface="Georgia"/>
                <a:ea typeface="Georgia"/>
                <a:cs typeface="Georgia"/>
                <a:sym typeface="Georgia"/>
              </a:rPr>
              <a:t> </a:t>
            </a:r>
            <a:endParaRPr sz="120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rPr lang="en" sz="1100" u="sng">
                <a:solidFill>
                  <a:schemeClr val="hlink"/>
                </a:solidFill>
                <a:hlinkClick r:id="rId4"/>
              </a:rPr>
              <a:t>https://learn.kegerator.com/tropical-stouts/</a:t>
            </a:r>
            <a:endParaRPr sz="1350">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Google Shape;60;p14"/>
          <p:cNvSpPr txBox="1"/>
          <p:nvPr/>
        </p:nvSpPr>
        <p:spPr>
          <a:xfrm>
            <a:off x="321050" y="397500"/>
            <a:ext cx="51087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Starts with </a:t>
            </a:r>
            <a:r>
              <a:rPr lang="en" sz="4400">
                <a:solidFill>
                  <a:srgbClr val="404040"/>
                </a:solidFill>
              </a:rPr>
              <a:t>Porters</a:t>
            </a:r>
            <a:endParaRPr sz="4400">
              <a:solidFill>
                <a:srgbClr val="404040"/>
              </a:solidFill>
            </a:endParaRPr>
          </a:p>
        </p:txBody>
      </p:sp>
      <p:sp>
        <p:nvSpPr>
          <p:cNvPr id="61" name="Google Shape;61;p14"/>
          <p:cNvSpPr txBox="1"/>
          <p:nvPr/>
        </p:nvSpPr>
        <p:spPr>
          <a:xfrm>
            <a:off x="1144900" y="1176200"/>
            <a:ext cx="7425300" cy="1997700"/>
          </a:xfrm>
          <a:prstGeom prst="rect">
            <a:avLst/>
          </a:prstGeom>
          <a:noFill/>
          <a:ln>
            <a:noFill/>
          </a:ln>
        </p:spPr>
        <p:txBody>
          <a:bodyPr anchorCtr="0" anchor="t" bIns="45700" lIns="91425" spcFirstLastPara="1" rIns="91425" wrap="square" tIns="45700">
            <a:noAutofit/>
          </a:bodyPr>
          <a:lstStyle/>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John Felthman, guidebook “</a:t>
            </a:r>
            <a:r>
              <a:rPr lang="en" sz="1350">
                <a:solidFill>
                  <a:srgbClr val="333333"/>
                </a:solidFill>
                <a:highlight>
                  <a:schemeClr val="lt1"/>
                </a:highlight>
                <a:latin typeface="Georgia"/>
                <a:ea typeface="Georgia"/>
                <a:cs typeface="Georgia"/>
                <a:sym typeface="Georgia"/>
              </a:rPr>
              <a:t>The Picture of London”</a:t>
            </a:r>
            <a:r>
              <a:rPr lang="en" sz="1350">
                <a:solidFill>
                  <a:srgbClr val="333333"/>
                </a:solidFill>
                <a:highlight>
                  <a:srgbClr val="FFFFFF"/>
                </a:highlight>
                <a:latin typeface="Georgia"/>
                <a:ea typeface="Georgia"/>
                <a:cs typeface="Georgia"/>
                <a:sym typeface="Georgia"/>
              </a:rPr>
              <a:t>, published 1802, wrote that Ralph Harwood invented ported in </a:t>
            </a:r>
            <a:r>
              <a:rPr lang="en" sz="1350">
                <a:solidFill>
                  <a:srgbClr val="333333"/>
                </a:solidFill>
                <a:highlight>
                  <a:srgbClr val="FFFFFF"/>
                </a:highlight>
                <a:latin typeface="Georgia"/>
                <a:ea typeface="Georgia"/>
                <a:cs typeface="Georgia"/>
                <a:sym typeface="Georgia"/>
              </a:rPr>
              <a:t>1722 in London</a:t>
            </a:r>
            <a:endParaRPr sz="1350">
              <a:solidFill>
                <a:srgbClr val="333333"/>
              </a:solidFill>
              <a:highlight>
                <a:srgbClr val="FFFFFF"/>
              </a:highlight>
              <a:latin typeface="Georgia"/>
              <a:ea typeface="Georgia"/>
              <a:cs typeface="Georgia"/>
              <a:sym typeface="Georgia"/>
            </a:endParaRPr>
          </a:p>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Porter replicated “Three Threads”: “blend of three separate beers, consisting of one third each beer, ale*, and strong beer”, mixed at bar at point of service</a:t>
            </a:r>
            <a:endParaRPr sz="1350">
              <a:solidFill>
                <a:srgbClr val="333333"/>
              </a:solidFill>
              <a:highlight>
                <a:srgbClr val="FFFFFF"/>
              </a:highlight>
              <a:latin typeface="Georgia"/>
              <a:ea typeface="Georgia"/>
              <a:cs typeface="Georgia"/>
              <a:sym typeface="Georgia"/>
            </a:endParaRPr>
          </a:p>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“Entire” or “Entire-butt” since the whole thing was served from one cask</a:t>
            </a:r>
            <a:endParaRPr sz="1350">
              <a:solidFill>
                <a:srgbClr val="333333"/>
              </a:solidFill>
              <a:highlight>
                <a:srgbClr val="FFFFFF"/>
              </a:highlight>
              <a:latin typeface="Georgia"/>
              <a:ea typeface="Georgia"/>
              <a:cs typeface="Georgia"/>
              <a:sym typeface="Georgia"/>
            </a:endParaRPr>
          </a:p>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“Workingman’s pint of choice”, which may be the reason for the name “porter”</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0"/>
              </a:spcBef>
              <a:spcAft>
                <a:spcPts val="0"/>
              </a:spcAft>
              <a:buNone/>
            </a:pPr>
            <a:r>
              <a:rPr lang="en" sz="1350">
                <a:solidFill>
                  <a:srgbClr val="333333"/>
                </a:solidFill>
                <a:highlight>
                  <a:srgbClr val="FFFFFF"/>
                </a:highlight>
                <a:latin typeface="Georgia"/>
                <a:ea typeface="Georgia"/>
                <a:cs typeface="Georgia"/>
                <a:sym typeface="Georgia"/>
              </a:rPr>
              <a:t>*probably refers to a drink made without hops</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0"/>
              </a:spcBef>
              <a:spcAft>
                <a:spcPts val="0"/>
              </a:spcAft>
              <a:buNone/>
            </a:pPr>
            <a:r>
              <a:rPr lang="en" sz="1100" u="sng">
                <a:solidFill>
                  <a:schemeClr val="hlink"/>
                </a:solidFill>
                <a:hlinkClick r:id="rId4"/>
              </a:rPr>
              <a:t>https://www.anchorbrewing.com/blog/porter-the-entire-history/</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0"/>
              </a:spcBef>
              <a:spcAft>
                <a:spcPts val="0"/>
              </a:spcAft>
              <a:buNone/>
            </a:pPr>
            <a:r>
              <a:rPr lang="en" sz="1100" u="sng">
                <a:solidFill>
                  <a:schemeClr val="hlink"/>
                </a:solidFill>
                <a:hlinkClick r:id="rId5"/>
              </a:rPr>
              <a:t>http://zythophile.co.uk/false-ale-quotes/myth-one-ralph-harwood-invented-porter-as-a-substitute-for-three-threads/</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65" name="Shape 65"/>
        <p:cNvGrpSpPr/>
        <p:nvPr/>
      </p:nvGrpSpPr>
      <p:grpSpPr>
        <a:xfrm>
          <a:off x="0" y="0"/>
          <a:ext cx="0" cy="0"/>
          <a:chOff x="0" y="0"/>
          <a:chExt cx="0" cy="0"/>
        </a:xfrm>
      </p:grpSpPr>
      <p:sp>
        <p:nvSpPr>
          <p:cNvPr id="66" name="Google Shape;66;p15"/>
          <p:cNvSpPr txBox="1"/>
          <p:nvPr/>
        </p:nvSpPr>
        <p:spPr>
          <a:xfrm>
            <a:off x="321050" y="397500"/>
            <a:ext cx="50736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Or, maybe not...</a:t>
            </a:r>
            <a:endParaRPr sz="4400">
              <a:solidFill>
                <a:srgbClr val="404040"/>
              </a:solidFill>
            </a:endParaRPr>
          </a:p>
        </p:txBody>
      </p:sp>
      <p:pic>
        <p:nvPicPr>
          <p:cNvPr id="67" name="Google Shape;67;p15"/>
          <p:cNvPicPr preferRelativeResize="0"/>
          <p:nvPr/>
        </p:nvPicPr>
        <p:blipFill>
          <a:blip r:embed="rId4">
            <a:alphaModFix/>
          </a:blip>
          <a:stretch>
            <a:fillRect/>
          </a:stretch>
        </p:blipFill>
        <p:spPr>
          <a:xfrm>
            <a:off x="1443500" y="1123050"/>
            <a:ext cx="5858626" cy="2897400"/>
          </a:xfrm>
          <a:prstGeom prst="rect">
            <a:avLst/>
          </a:prstGeom>
          <a:noFill/>
          <a:ln>
            <a:noFill/>
          </a:ln>
        </p:spPr>
      </p:pic>
      <p:sp>
        <p:nvSpPr>
          <p:cNvPr id="68" name="Google Shape;68;p15"/>
          <p:cNvSpPr txBox="1"/>
          <p:nvPr/>
        </p:nvSpPr>
        <p:spPr>
          <a:xfrm>
            <a:off x="704875" y="4020450"/>
            <a:ext cx="7809300" cy="46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5"/>
              </a:rPr>
              <a:t>http://zythophile.co.uk/false-ale-quotes/myth-one-ralph-harwood-invented-porter-as-a-substitute-for-three-threads/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72" name="Shape 72"/>
        <p:cNvGrpSpPr/>
        <p:nvPr/>
      </p:nvGrpSpPr>
      <p:grpSpPr>
        <a:xfrm>
          <a:off x="0" y="0"/>
          <a:ext cx="0" cy="0"/>
          <a:chOff x="0" y="0"/>
          <a:chExt cx="0" cy="0"/>
        </a:xfrm>
      </p:grpSpPr>
      <p:sp>
        <p:nvSpPr>
          <p:cNvPr id="73" name="Google Shape;73;p16"/>
          <p:cNvSpPr txBox="1"/>
          <p:nvPr/>
        </p:nvSpPr>
        <p:spPr>
          <a:xfrm>
            <a:off x="321050" y="397500"/>
            <a:ext cx="50736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Another story</a:t>
            </a:r>
            <a:endParaRPr sz="4400">
              <a:solidFill>
                <a:srgbClr val="404040"/>
              </a:solidFill>
            </a:endParaRPr>
          </a:p>
        </p:txBody>
      </p:sp>
      <p:sp>
        <p:nvSpPr>
          <p:cNvPr id="74" name="Google Shape;74;p16"/>
          <p:cNvSpPr txBox="1"/>
          <p:nvPr/>
        </p:nvSpPr>
        <p:spPr>
          <a:xfrm>
            <a:off x="1144900" y="1176200"/>
            <a:ext cx="7320600" cy="1997700"/>
          </a:xfrm>
          <a:prstGeom prst="rect">
            <a:avLst/>
          </a:prstGeom>
          <a:noFill/>
          <a:ln>
            <a:noFill/>
          </a:ln>
        </p:spPr>
        <p:txBody>
          <a:bodyPr anchorCtr="0" anchor="t" bIns="45700" lIns="91425" spcFirstLastPara="1" rIns="91425" wrap="square" tIns="45700">
            <a:noAutofit/>
          </a:bodyPr>
          <a:lstStyle/>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a:t>
            </a:r>
            <a:r>
              <a:rPr lang="en" sz="1200">
                <a:solidFill>
                  <a:srgbClr val="2B2B2B"/>
                </a:solidFill>
                <a:highlight>
                  <a:srgbClr val="FFFFFF"/>
                </a:highlight>
              </a:rPr>
              <a:t>No previous writer in the 80-plus years since porter had first appeared had ever said the drink was an attempt to imitate another, mixed beer. Nor, apart from one brief attempt in 1788, almost 70 years after the event, had anyone before claimed Harwood of Shoreditch as the inventor of porter.”</a:t>
            </a:r>
            <a:endParaRPr sz="1200">
              <a:solidFill>
                <a:srgbClr val="2B2B2B"/>
              </a:solidFill>
              <a:highlight>
                <a:srgbClr val="FFFFFF"/>
              </a:highlight>
            </a:endParaRPr>
          </a:p>
          <a:p>
            <a:pPr indent="-304800" lvl="0" marL="457200" marR="0" rtl="0" algn="l">
              <a:lnSpc>
                <a:spcPct val="150000"/>
              </a:lnSpc>
              <a:spcBef>
                <a:spcPts val="0"/>
              </a:spcBef>
              <a:spcAft>
                <a:spcPts val="0"/>
              </a:spcAft>
              <a:buClr>
                <a:srgbClr val="2B2B2B"/>
              </a:buClr>
              <a:buSzPts val="1200"/>
              <a:buChar char="-"/>
            </a:pPr>
            <a:r>
              <a:rPr lang="en" sz="1200">
                <a:solidFill>
                  <a:srgbClr val="2B2B2B"/>
                </a:solidFill>
                <a:highlight>
                  <a:srgbClr val="FFFFFF"/>
                </a:highlight>
              </a:rPr>
              <a:t>John Tuck “Private Brewer’s Guide to the Art of Brewing Ale and Porter”, published 1822</a:t>
            </a:r>
            <a:endParaRPr sz="1200">
              <a:solidFill>
                <a:srgbClr val="2B2B2B"/>
              </a:solidFill>
              <a:highlight>
                <a:srgbClr val="FFFFFF"/>
              </a:highlight>
            </a:endParaRPr>
          </a:p>
          <a:p>
            <a:pPr indent="-304800" lvl="0" marL="457200" marR="0" rtl="0" algn="l">
              <a:lnSpc>
                <a:spcPct val="150000"/>
              </a:lnSpc>
              <a:spcBef>
                <a:spcPts val="0"/>
              </a:spcBef>
              <a:spcAft>
                <a:spcPts val="0"/>
              </a:spcAft>
              <a:buClr>
                <a:srgbClr val="2B2B2B"/>
              </a:buClr>
              <a:buSzPts val="1200"/>
              <a:buChar char="-"/>
            </a:pPr>
            <a:r>
              <a:rPr lang="en" sz="1200">
                <a:solidFill>
                  <a:srgbClr val="2B2B2B"/>
                </a:solidFill>
                <a:highlight>
                  <a:srgbClr val="FFFFFF"/>
                </a:highlight>
              </a:rPr>
              <a:t>“London’s brewers. who sold a “heavy and glutinous” brown beer, started to come under pressure from the brewers of paler beers which were popular with the country gentry now buying themselves houses in the capital.”</a:t>
            </a:r>
            <a:endParaRPr sz="1200">
              <a:solidFill>
                <a:srgbClr val="2B2B2B"/>
              </a:solidFill>
              <a:highlight>
                <a:srgbClr val="FFFFFF"/>
              </a:highlight>
            </a:endParaRPr>
          </a:p>
          <a:p>
            <a:pPr indent="-304800" lvl="0" marL="457200" marR="0" rtl="0" algn="l">
              <a:lnSpc>
                <a:spcPct val="150000"/>
              </a:lnSpc>
              <a:spcBef>
                <a:spcPts val="0"/>
              </a:spcBef>
              <a:spcAft>
                <a:spcPts val="0"/>
              </a:spcAft>
              <a:buClr>
                <a:srgbClr val="2B2B2B"/>
              </a:buClr>
              <a:buSzPts val="1200"/>
              <a:buChar char="-"/>
            </a:pPr>
            <a:r>
              <a:rPr lang="en" sz="1200">
                <a:solidFill>
                  <a:srgbClr val="2B2B2B"/>
                </a:solidFill>
                <a:highlight>
                  <a:srgbClr val="FFFFFF"/>
                </a:highlight>
              </a:rPr>
              <a:t>“About 1720., Tuck said, London’s brewers brought out an “improved” brown beer “started, well hopped, into butts, and … kept a considerable time to grow mellow.” “</a:t>
            </a:r>
            <a:endParaRPr sz="1200">
              <a:solidFill>
                <a:srgbClr val="2B2B2B"/>
              </a:solidFill>
              <a:highlight>
                <a:srgbClr val="FFFFFF"/>
              </a:highlight>
            </a:endParaRPr>
          </a:p>
          <a:p>
            <a:pPr indent="0" lvl="0" marL="0" marR="0" rtl="0" algn="l">
              <a:lnSpc>
                <a:spcPct val="150000"/>
              </a:lnSpc>
              <a:spcBef>
                <a:spcPts val="0"/>
              </a:spcBef>
              <a:spcAft>
                <a:spcPts val="0"/>
              </a:spcAft>
              <a:buNone/>
            </a:pPr>
            <a:r>
              <a:rPr lang="en" sz="1100" u="sng">
                <a:solidFill>
                  <a:schemeClr val="hlink"/>
                </a:solidFill>
                <a:hlinkClick r:id="rId4"/>
              </a:rPr>
              <a:t>http://zythophile.co.uk/false-ale-quotes/myth-one-ralph-harwood-invented-porter-as-a-substitute-for-three-threads/</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0"/>
              </a:spcBef>
              <a:spcAft>
                <a:spcPts val="0"/>
              </a:spcAft>
              <a:buNone/>
            </a:pPr>
            <a:r>
              <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78" name="Shape 78"/>
        <p:cNvGrpSpPr/>
        <p:nvPr/>
      </p:nvGrpSpPr>
      <p:grpSpPr>
        <a:xfrm>
          <a:off x="0" y="0"/>
          <a:ext cx="0" cy="0"/>
          <a:chOff x="0" y="0"/>
          <a:chExt cx="0" cy="0"/>
        </a:xfrm>
      </p:grpSpPr>
      <p:sp>
        <p:nvSpPr>
          <p:cNvPr id="79" name="Google Shape;79;p17"/>
          <p:cNvSpPr txBox="1"/>
          <p:nvPr/>
        </p:nvSpPr>
        <p:spPr>
          <a:xfrm>
            <a:off x="321050" y="397500"/>
            <a:ext cx="50736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Improved malts</a:t>
            </a:r>
            <a:endParaRPr sz="4400">
              <a:solidFill>
                <a:srgbClr val="404040"/>
              </a:solidFill>
            </a:endParaRPr>
          </a:p>
        </p:txBody>
      </p:sp>
      <p:sp>
        <p:nvSpPr>
          <p:cNvPr id="80" name="Google Shape;80;p17"/>
          <p:cNvSpPr txBox="1"/>
          <p:nvPr/>
        </p:nvSpPr>
        <p:spPr>
          <a:xfrm>
            <a:off x="1144900" y="1176200"/>
            <a:ext cx="7320600" cy="1997700"/>
          </a:xfrm>
          <a:prstGeom prst="rect">
            <a:avLst/>
          </a:prstGeom>
          <a:noFill/>
          <a:ln>
            <a:noFill/>
          </a:ln>
        </p:spPr>
        <p:txBody>
          <a:bodyPr anchorCtr="0" anchor="t" bIns="45700" lIns="91425" spcFirstLastPara="1" rIns="91425" wrap="square" tIns="45700">
            <a:noAutofit/>
          </a:bodyPr>
          <a:lstStyle/>
          <a:p>
            <a:pPr indent="-314325" lvl="0" marL="457200" rtl="0" algn="l">
              <a:lnSpc>
                <a:spcPct val="150000"/>
              </a:lnSpc>
              <a:spcBef>
                <a:spcPts val="0"/>
              </a:spcBef>
              <a:spcAft>
                <a:spcPts val="0"/>
              </a:spcAft>
              <a:buClr>
                <a:srgbClr val="333333"/>
              </a:buClr>
              <a:buSzPts val="1350"/>
              <a:buFont typeface="Georgia"/>
              <a:buChar char="-"/>
            </a:pPr>
            <a:r>
              <a:rPr lang="en" sz="1350">
                <a:solidFill>
                  <a:srgbClr val="333333"/>
                </a:solidFill>
                <a:highlight>
                  <a:schemeClr val="lt1"/>
                </a:highlight>
                <a:latin typeface="Georgia"/>
                <a:ea typeface="Georgia"/>
                <a:cs typeface="Georgia"/>
                <a:sym typeface="Georgia"/>
              </a:rPr>
              <a:t>“Wheeler’s invention of the malt roaster in 1817 made black malt available for the first time”</a:t>
            </a:r>
            <a:endParaRPr sz="1350">
              <a:solidFill>
                <a:srgbClr val="333333"/>
              </a:solidFill>
              <a:highlight>
                <a:schemeClr val="lt1"/>
              </a:highlight>
              <a:latin typeface="Georgia"/>
              <a:ea typeface="Georgia"/>
              <a:cs typeface="Georgia"/>
              <a:sym typeface="Georgia"/>
            </a:endParaRPr>
          </a:p>
          <a:p>
            <a:pPr indent="-314325" lvl="0" marL="457200" rtl="0" algn="l">
              <a:lnSpc>
                <a:spcPct val="150000"/>
              </a:lnSpc>
              <a:spcBef>
                <a:spcPts val="0"/>
              </a:spcBef>
              <a:spcAft>
                <a:spcPts val="0"/>
              </a:spcAft>
              <a:buClr>
                <a:srgbClr val="333333"/>
              </a:buClr>
              <a:buSzPts val="1350"/>
              <a:buFont typeface="Georgia"/>
              <a:buChar char="-"/>
            </a:pPr>
            <a:r>
              <a:rPr lang="en" sz="1350">
                <a:solidFill>
                  <a:srgbClr val="333333"/>
                </a:solidFill>
                <a:highlight>
                  <a:schemeClr val="lt1"/>
                </a:highlight>
                <a:latin typeface="Georgia"/>
                <a:ea typeface="Georgia"/>
                <a:cs typeface="Georgia"/>
                <a:sym typeface="Georgia"/>
              </a:rPr>
              <a:t>Previously, grains were floor malted; typically smoked due to the fuel source below the floor; inconsistent</a:t>
            </a:r>
            <a:endParaRPr sz="1350">
              <a:solidFill>
                <a:srgbClr val="333333"/>
              </a:solidFill>
              <a:highlight>
                <a:schemeClr val="lt1"/>
              </a:highlight>
              <a:latin typeface="Georgia"/>
              <a:ea typeface="Georgia"/>
              <a:cs typeface="Georgia"/>
              <a:sym typeface="Georgia"/>
            </a:endParaRPr>
          </a:p>
          <a:p>
            <a:pPr indent="-314325" lvl="0" marL="457200" rtl="0" algn="l">
              <a:lnSpc>
                <a:spcPct val="150000"/>
              </a:lnSpc>
              <a:spcBef>
                <a:spcPts val="0"/>
              </a:spcBef>
              <a:spcAft>
                <a:spcPts val="0"/>
              </a:spcAft>
              <a:buClr>
                <a:srgbClr val="333333"/>
              </a:buClr>
              <a:buSzPts val="1350"/>
              <a:buFont typeface="Georgia"/>
              <a:buChar char="-"/>
            </a:pPr>
            <a:r>
              <a:rPr lang="en" sz="1350">
                <a:solidFill>
                  <a:srgbClr val="333333"/>
                </a:solidFill>
                <a:highlight>
                  <a:schemeClr val="lt1"/>
                </a:highlight>
                <a:latin typeface="Georgia"/>
                <a:ea typeface="Georgia"/>
                <a:cs typeface="Georgia"/>
                <a:sym typeface="Georgia"/>
              </a:rPr>
              <a:t>Wheeler’s invention used a rotating metal drum; inspired by coffee makers</a:t>
            </a:r>
            <a:endParaRPr sz="1350">
              <a:solidFill>
                <a:srgbClr val="333333"/>
              </a:solidFill>
              <a:highlight>
                <a:schemeClr val="lt1"/>
              </a:highlight>
              <a:latin typeface="Georgia"/>
              <a:ea typeface="Georgia"/>
              <a:cs typeface="Georgia"/>
              <a:sym typeface="Georgia"/>
            </a:endParaRPr>
          </a:p>
          <a:p>
            <a:pPr indent="-314325" lvl="0" marL="457200" rtl="0" algn="l">
              <a:lnSpc>
                <a:spcPct val="150000"/>
              </a:lnSpc>
              <a:spcBef>
                <a:spcPts val="0"/>
              </a:spcBef>
              <a:spcAft>
                <a:spcPts val="0"/>
              </a:spcAft>
              <a:buClr>
                <a:srgbClr val="333333"/>
              </a:buClr>
              <a:buSzPts val="1350"/>
              <a:buFont typeface="Georgia"/>
              <a:buChar char="-"/>
            </a:pPr>
            <a:r>
              <a:rPr lang="en" sz="1350">
                <a:solidFill>
                  <a:srgbClr val="333333"/>
                </a:solidFill>
                <a:highlight>
                  <a:schemeClr val="lt1"/>
                </a:highlight>
                <a:latin typeface="Georgia"/>
                <a:ea typeface="Georgia"/>
                <a:cs typeface="Georgia"/>
                <a:sym typeface="Georgia"/>
              </a:rPr>
              <a:t>Allowed for more control over the time and temperature, and gave rise to many new malts</a:t>
            </a:r>
            <a:endParaRPr sz="1350">
              <a:solidFill>
                <a:srgbClr val="333333"/>
              </a:solidFill>
              <a:highlight>
                <a:schemeClr val="lt1"/>
              </a:highlight>
              <a:latin typeface="Georgia"/>
              <a:ea typeface="Georgia"/>
              <a:cs typeface="Georgia"/>
              <a:sym typeface="Georgia"/>
            </a:endParaRPr>
          </a:p>
          <a:p>
            <a:pPr indent="0" lvl="0" marL="0" rtl="0" algn="l">
              <a:lnSpc>
                <a:spcPct val="150000"/>
              </a:lnSpc>
              <a:spcBef>
                <a:spcPts val="0"/>
              </a:spcBef>
              <a:spcAft>
                <a:spcPts val="0"/>
              </a:spcAft>
              <a:buNone/>
            </a:pPr>
            <a:r>
              <a:rPr lang="en" sz="1100" u="sng">
                <a:solidFill>
                  <a:schemeClr val="hlink"/>
                </a:solidFill>
                <a:hlinkClick r:id="rId4"/>
              </a:rPr>
              <a:t>https://www.anchorbrewing.com/blog/porter-the-entire-history/</a:t>
            </a:r>
            <a:endParaRPr sz="1350">
              <a:solidFill>
                <a:srgbClr val="333333"/>
              </a:solidFill>
              <a:highlight>
                <a:schemeClr val="lt1"/>
              </a:highlight>
              <a:latin typeface="Georgia"/>
              <a:ea typeface="Georgia"/>
              <a:cs typeface="Georgia"/>
              <a:sym typeface="Georgia"/>
            </a:endParaRPr>
          </a:p>
          <a:p>
            <a:pPr indent="0" lvl="0" marL="0" rtl="0" algn="l">
              <a:lnSpc>
                <a:spcPct val="150000"/>
              </a:lnSpc>
              <a:spcBef>
                <a:spcPts val="0"/>
              </a:spcBef>
              <a:spcAft>
                <a:spcPts val="0"/>
              </a:spcAft>
              <a:buNone/>
            </a:pPr>
            <a:r>
              <a:rPr lang="en" sz="1100" u="sng">
                <a:solidFill>
                  <a:schemeClr val="accent5"/>
                </a:solidFill>
                <a:hlinkClick r:id="rId5"/>
              </a:rPr>
              <a:t>https://beerandbrewing.com/dictionary/QPuJzcZGJq/</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0"/>
              </a:spcBef>
              <a:spcAft>
                <a:spcPts val="0"/>
              </a:spcAft>
              <a:buNone/>
            </a:pPr>
            <a:r>
              <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84" name="Shape 84"/>
        <p:cNvGrpSpPr/>
        <p:nvPr/>
      </p:nvGrpSpPr>
      <p:grpSpPr>
        <a:xfrm>
          <a:off x="0" y="0"/>
          <a:ext cx="0" cy="0"/>
          <a:chOff x="0" y="0"/>
          <a:chExt cx="0" cy="0"/>
        </a:xfrm>
      </p:grpSpPr>
      <p:sp>
        <p:nvSpPr>
          <p:cNvPr id="85" name="Google Shape;85;p18"/>
          <p:cNvSpPr txBox="1"/>
          <p:nvPr/>
        </p:nvSpPr>
        <p:spPr>
          <a:xfrm>
            <a:off x="250825" y="844150"/>
            <a:ext cx="27291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Guinness</a:t>
            </a:r>
            <a:endParaRPr sz="4400">
              <a:solidFill>
                <a:srgbClr val="404040"/>
              </a:solidFill>
            </a:endParaRPr>
          </a:p>
        </p:txBody>
      </p:sp>
      <p:sp>
        <p:nvSpPr>
          <p:cNvPr id="86" name="Google Shape;86;p18"/>
          <p:cNvSpPr txBox="1"/>
          <p:nvPr/>
        </p:nvSpPr>
        <p:spPr>
          <a:xfrm>
            <a:off x="642425" y="1557188"/>
            <a:ext cx="7048800" cy="1997700"/>
          </a:xfrm>
          <a:prstGeom prst="rect">
            <a:avLst/>
          </a:prstGeom>
          <a:noFill/>
          <a:ln>
            <a:noFill/>
          </a:ln>
        </p:spPr>
        <p:txBody>
          <a:bodyPr anchorCtr="0" anchor="t" bIns="45700" lIns="91425" spcFirstLastPara="1" rIns="91425" wrap="square" tIns="45700">
            <a:noAutofit/>
          </a:bodyPr>
          <a:lstStyle/>
          <a:p>
            <a:pPr indent="-317500" lvl="0" marL="457200" marR="0" rtl="0" algn="l">
              <a:lnSpc>
                <a:spcPct val="150000"/>
              </a:lnSpc>
              <a:spcBef>
                <a:spcPts val="400"/>
              </a:spcBef>
              <a:spcAft>
                <a:spcPts val="0"/>
              </a:spcAft>
              <a:buSzPts val="1400"/>
              <a:buChar char="-"/>
            </a:pPr>
            <a:r>
              <a:rPr lang="en" sz="1350">
                <a:solidFill>
                  <a:srgbClr val="333333"/>
                </a:solidFill>
                <a:highlight>
                  <a:srgbClr val="FFFFFF"/>
                </a:highlight>
                <a:latin typeface="Georgia"/>
                <a:ea typeface="Georgia"/>
                <a:cs typeface="Georgia"/>
                <a:sym typeface="Georgia"/>
              </a:rPr>
              <a:t>1759; Arthur Guinness signed a lease for the St. James’s Gate Brewery in Dublin for 9000 years at an annual rent of £45</a:t>
            </a:r>
            <a:endParaRPr sz="1350">
              <a:solidFill>
                <a:srgbClr val="333333"/>
              </a:solidFill>
              <a:highlight>
                <a:srgbClr val="FFFFFF"/>
              </a:highlight>
              <a:latin typeface="Georgia"/>
              <a:ea typeface="Georgia"/>
              <a:cs typeface="Georgia"/>
              <a:sym typeface="Georgia"/>
            </a:endParaRPr>
          </a:p>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1770’s started brewing porter, “Porter was different from ale because it was brewed using roasted barley, giving the beer a dark ruby colour and rich aroma.”</a:t>
            </a:r>
            <a:endParaRPr sz="1350">
              <a:solidFill>
                <a:srgbClr val="333333"/>
              </a:solidFill>
              <a:highlight>
                <a:srgbClr val="FFFFFF"/>
              </a:highlight>
              <a:latin typeface="Georgia"/>
              <a:ea typeface="Georgia"/>
              <a:cs typeface="Georgia"/>
              <a:sym typeface="Georgia"/>
            </a:endParaRPr>
          </a:p>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1799, porter was so popular that he stopped brewing ale altogether</a:t>
            </a:r>
            <a:endParaRPr sz="1350">
              <a:solidFill>
                <a:srgbClr val="333333"/>
              </a:solidFill>
              <a:highlight>
                <a:srgbClr val="FFFFFF"/>
              </a:highlight>
              <a:latin typeface="Georgia"/>
              <a:ea typeface="Georgia"/>
              <a:cs typeface="Georgia"/>
              <a:sym typeface="Georgia"/>
            </a:endParaRPr>
          </a:p>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“Arthur Guinness brewed different types of porter to suit different tastes, including a special export beer called ‘West India Porter’. This beer is still brewed today and is now known as GUINNESS Foreign Extra Stout.”</a:t>
            </a:r>
            <a:endParaRPr sz="1350">
              <a:solidFill>
                <a:srgbClr val="333333"/>
              </a:solidFill>
              <a:highlight>
                <a:srgbClr val="FFFFFF"/>
              </a:highlight>
              <a:latin typeface="Georgia"/>
              <a:ea typeface="Georgia"/>
              <a:cs typeface="Georgia"/>
              <a:sym typeface="Georgia"/>
            </a:endParaRPr>
          </a:p>
          <a:p>
            <a:pPr indent="-314325" lvl="0" marL="457200" marR="0" rtl="0" algn="l">
              <a:lnSpc>
                <a:spcPct val="150000"/>
              </a:lnSpc>
              <a:spcBef>
                <a:spcPts val="0"/>
              </a:spcBef>
              <a:spcAft>
                <a:spcPts val="0"/>
              </a:spcAft>
              <a:buClr>
                <a:srgbClr val="333333"/>
              </a:buClr>
              <a:buSzPts val="1350"/>
              <a:buFont typeface="Georgia"/>
              <a:buChar char="-"/>
            </a:pPr>
            <a:r>
              <a:rPr lang="en" sz="1350">
                <a:solidFill>
                  <a:srgbClr val="333333"/>
                </a:solidFill>
                <a:highlight>
                  <a:srgbClr val="FFFFFF"/>
                </a:highlight>
                <a:latin typeface="Georgia"/>
                <a:ea typeface="Georgia"/>
                <a:cs typeface="Georgia"/>
                <a:sym typeface="Georgia"/>
              </a:rPr>
              <a:t>Interesting to note that the Guinness website credits Harwood with the creation of porter</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rPr lang="en" sz="1100" u="sng">
                <a:solidFill>
                  <a:schemeClr val="hlink"/>
                </a:solidFill>
                <a:hlinkClick r:id="rId4"/>
              </a:rPr>
              <a:t>https://www.guinness-storehouse.com/content/pdf/archive-factsheets/general-history/company-history.pdf</a:t>
            </a:r>
            <a:endParaRPr sz="1350">
              <a:solidFill>
                <a:srgbClr val="333333"/>
              </a:solidFill>
              <a:highlight>
                <a:srgbClr val="FFFFFF"/>
              </a:highlight>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90" name="Shape 90"/>
        <p:cNvGrpSpPr/>
        <p:nvPr/>
      </p:nvGrpSpPr>
      <p:grpSpPr>
        <a:xfrm>
          <a:off x="0" y="0"/>
          <a:ext cx="0" cy="0"/>
          <a:chOff x="0" y="0"/>
          <a:chExt cx="0" cy="0"/>
        </a:xfrm>
      </p:grpSpPr>
      <p:sp>
        <p:nvSpPr>
          <p:cNvPr id="91" name="Google Shape;91;p19"/>
          <p:cNvSpPr txBox="1"/>
          <p:nvPr/>
        </p:nvSpPr>
        <p:spPr>
          <a:xfrm>
            <a:off x="250825" y="844150"/>
            <a:ext cx="53532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Porters and stouts</a:t>
            </a:r>
            <a:endParaRPr sz="4400">
              <a:solidFill>
                <a:srgbClr val="404040"/>
              </a:solidFill>
            </a:endParaRPr>
          </a:p>
        </p:txBody>
      </p:sp>
      <p:sp>
        <p:nvSpPr>
          <p:cNvPr id="92" name="Google Shape;92;p19"/>
          <p:cNvSpPr txBox="1"/>
          <p:nvPr/>
        </p:nvSpPr>
        <p:spPr>
          <a:xfrm>
            <a:off x="1144900" y="1785788"/>
            <a:ext cx="7048800" cy="1997700"/>
          </a:xfrm>
          <a:prstGeom prst="rect">
            <a:avLst/>
          </a:prstGeom>
          <a:noFill/>
          <a:ln>
            <a:noFill/>
          </a:ln>
        </p:spPr>
        <p:txBody>
          <a:bodyPr anchorCtr="0" anchor="t" bIns="45700" lIns="91425" spcFirstLastPara="1" rIns="91425" wrap="square" tIns="45700">
            <a:noAutofit/>
          </a:bodyPr>
          <a:lstStyle/>
          <a:p>
            <a:pPr indent="0" lvl="0" marL="341312" marR="0" rtl="0" algn="l">
              <a:lnSpc>
                <a:spcPct val="150000"/>
              </a:lnSpc>
              <a:spcBef>
                <a:spcPts val="0"/>
              </a:spcBef>
              <a:spcAft>
                <a:spcPts val="0"/>
              </a:spcAft>
              <a:buNone/>
            </a:pPr>
            <a:r>
              <a:rPr lang="en" sz="1350">
                <a:solidFill>
                  <a:srgbClr val="333333"/>
                </a:solidFill>
                <a:highlight>
                  <a:srgbClr val="FFFFFF"/>
                </a:highlight>
                <a:latin typeface="Georgia"/>
                <a:ea typeface="Georgia"/>
                <a:cs typeface="Georgia"/>
                <a:sym typeface="Georgia"/>
              </a:rPr>
              <a:t>“</a:t>
            </a:r>
            <a:r>
              <a:rPr lang="en" sz="1350">
                <a:solidFill>
                  <a:srgbClr val="333333"/>
                </a:solidFill>
                <a:highlight>
                  <a:srgbClr val="FFFFFF"/>
                </a:highlight>
                <a:latin typeface="Georgia"/>
                <a:ea typeface="Georgia"/>
                <a:cs typeface="Georgia"/>
                <a:sym typeface="Georgia"/>
              </a:rPr>
              <a:t>I [Bob Brewer, Anchor] asked for a simple clarification of the stylistic difference because I considered it to be one of the more confused and ill-defined. Michael [Jackson]’s reply was that it was actually the MOST confused and ill-defined. He furthermore stated that even the best-researched and well-intended writings on the subject were “as unambiguous as a horoscope.”</a:t>
            </a:r>
            <a:r>
              <a:rPr lang="en" sz="1350">
                <a:solidFill>
                  <a:srgbClr val="333333"/>
                </a:solidFill>
                <a:highlight>
                  <a:srgbClr val="FFFFFF"/>
                </a:highlight>
                <a:latin typeface="Georgia"/>
                <a:ea typeface="Georgia"/>
                <a:cs typeface="Georgia"/>
                <a:sym typeface="Georgia"/>
              </a:rPr>
              <a:t>”</a:t>
            </a:r>
            <a:endParaRPr sz="1350">
              <a:solidFill>
                <a:srgbClr val="333333"/>
              </a:solidFill>
              <a:highlight>
                <a:srgbClr val="FFFFFF"/>
              </a:highlight>
              <a:latin typeface="Georgia"/>
              <a:ea typeface="Georgia"/>
              <a:cs typeface="Georgia"/>
              <a:sym typeface="Georgia"/>
            </a:endParaRPr>
          </a:p>
          <a:p>
            <a:pPr indent="0" lvl="0" marL="341312" marR="0" rtl="0" algn="l">
              <a:lnSpc>
                <a:spcPct val="150000"/>
              </a:lnSpc>
              <a:spcBef>
                <a:spcPts val="0"/>
              </a:spcBef>
              <a:spcAft>
                <a:spcPts val="0"/>
              </a:spcAft>
              <a:buNone/>
            </a:pPr>
            <a:r>
              <a:t/>
            </a:r>
            <a:endParaRPr sz="1350">
              <a:solidFill>
                <a:srgbClr val="333333"/>
              </a:solidFill>
              <a:highlight>
                <a:srgbClr val="FFFFFF"/>
              </a:highlight>
              <a:latin typeface="Georgia"/>
              <a:ea typeface="Georgia"/>
              <a:cs typeface="Georgia"/>
              <a:sym typeface="Georgia"/>
            </a:endParaRPr>
          </a:p>
          <a:p>
            <a:pPr indent="0" lvl="0" marL="341312" marR="0" rtl="0" algn="l">
              <a:lnSpc>
                <a:spcPct val="150000"/>
              </a:lnSpc>
              <a:spcBef>
                <a:spcPts val="0"/>
              </a:spcBef>
              <a:spcAft>
                <a:spcPts val="0"/>
              </a:spcAft>
              <a:buNone/>
            </a:pPr>
            <a:r>
              <a:rPr lang="en" sz="1100" u="sng">
                <a:solidFill>
                  <a:schemeClr val="hlink"/>
                </a:solidFill>
                <a:hlinkClick r:id="rId4"/>
              </a:rPr>
              <a:t>https://www.anchorbrewing.com/blog/porter-the-entire-history/</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96" name="Shape 96"/>
        <p:cNvGrpSpPr/>
        <p:nvPr/>
      </p:nvGrpSpPr>
      <p:grpSpPr>
        <a:xfrm>
          <a:off x="0" y="0"/>
          <a:ext cx="0" cy="0"/>
          <a:chOff x="0" y="0"/>
          <a:chExt cx="0" cy="0"/>
        </a:xfrm>
      </p:grpSpPr>
      <p:sp>
        <p:nvSpPr>
          <p:cNvPr id="97" name="Google Shape;97;p20"/>
          <p:cNvSpPr txBox="1"/>
          <p:nvPr/>
        </p:nvSpPr>
        <p:spPr>
          <a:xfrm>
            <a:off x="250825" y="844150"/>
            <a:ext cx="53532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Porters and stouts</a:t>
            </a:r>
            <a:endParaRPr sz="4400">
              <a:solidFill>
                <a:srgbClr val="404040"/>
              </a:solidFill>
            </a:endParaRPr>
          </a:p>
        </p:txBody>
      </p:sp>
      <p:sp>
        <p:nvSpPr>
          <p:cNvPr id="98" name="Google Shape;98;p20"/>
          <p:cNvSpPr txBox="1"/>
          <p:nvPr/>
        </p:nvSpPr>
        <p:spPr>
          <a:xfrm>
            <a:off x="1144900" y="1785788"/>
            <a:ext cx="7048800" cy="1997700"/>
          </a:xfrm>
          <a:prstGeom prst="rect">
            <a:avLst/>
          </a:prstGeom>
          <a:noFill/>
          <a:ln>
            <a:noFill/>
          </a:ln>
        </p:spPr>
        <p:txBody>
          <a:bodyPr anchorCtr="0" anchor="t" bIns="45700" lIns="91425" spcFirstLastPara="1" rIns="91425" wrap="square" tIns="45700">
            <a:noAutofit/>
          </a:bodyPr>
          <a:lstStyle/>
          <a:p>
            <a:pPr indent="0" lvl="0" marL="341312" marR="0" rtl="0" algn="l">
              <a:lnSpc>
                <a:spcPct val="150000"/>
              </a:lnSpc>
              <a:spcBef>
                <a:spcPts val="0"/>
              </a:spcBef>
              <a:spcAft>
                <a:spcPts val="0"/>
              </a:spcAft>
              <a:buNone/>
            </a:pPr>
            <a:r>
              <a:rPr lang="en" sz="1350">
                <a:solidFill>
                  <a:srgbClr val="333333"/>
                </a:solidFill>
                <a:highlight>
                  <a:srgbClr val="FFFFFF"/>
                </a:highlight>
                <a:latin typeface="Georgia"/>
                <a:ea typeface="Georgia"/>
                <a:cs typeface="Georgia"/>
                <a:sym typeface="Georgia"/>
              </a:rPr>
              <a:t>“Historically speaking, the first of the two styles was porter, born about 300 years ago from the English brown ales of the time. Stouts came after, as stronger, fuller-bodied versions of porters, aka ‘stout porters.’ When a pub offered both a stout and a porter, stout was always the stronger beer.”</a:t>
            </a:r>
            <a:endParaRPr sz="1350">
              <a:solidFill>
                <a:srgbClr val="333333"/>
              </a:solidFill>
              <a:highlight>
                <a:srgbClr val="FFFFFF"/>
              </a:highlight>
              <a:latin typeface="Georgia"/>
              <a:ea typeface="Georgia"/>
              <a:cs typeface="Georgia"/>
              <a:sym typeface="Georgia"/>
            </a:endParaRPr>
          </a:p>
          <a:p>
            <a:pPr indent="0" lvl="0" marL="341312" marR="0" rtl="0" algn="l">
              <a:lnSpc>
                <a:spcPct val="150000"/>
              </a:lnSpc>
              <a:spcBef>
                <a:spcPts val="0"/>
              </a:spcBef>
              <a:spcAft>
                <a:spcPts val="0"/>
              </a:spcAft>
              <a:buNone/>
            </a:pPr>
            <a:r>
              <a:t/>
            </a:r>
            <a:endParaRPr sz="1350">
              <a:solidFill>
                <a:srgbClr val="333333"/>
              </a:solidFill>
              <a:highlight>
                <a:srgbClr val="FFFFFF"/>
              </a:highlight>
              <a:latin typeface="Georgia"/>
              <a:ea typeface="Georgia"/>
              <a:cs typeface="Georgia"/>
              <a:sym typeface="Georgia"/>
            </a:endParaRPr>
          </a:p>
          <a:p>
            <a:pPr indent="0" lvl="0" marL="341312" marR="0" rtl="0" algn="l">
              <a:lnSpc>
                <a:spcPct val="150000"/>
              </a:lnSpc>
              <a:spcBef>
                <a:spcPts val="0"/>
              </a:spcBef>
              <a:spcAft>
                <a:spcPts val="0"/>
              </a:spcAft>
              <a:buNone/>
            </a:pPr>
            <a:r>
              <a:rPr lang="en" sz="1100" u="sng">
                <a:solidFill>
                  <a:schemeClr val="hlink"/>
                </a:solidFill>
                <a:hlinkClick r:id="rId4"/>
              </a:rPr>
              <a:t>https://www.allagash.com/blog/stout-vs-porter-whats-the-difference/</a:t>
            </a:r>
            <a:endParaRPr sz="1350">
              <a:solidFill>
                <a:srgbClr val="333333"/>
              </a:solidFill>
              <a:highlight>
                <a:srgbClr val="FFFFFF"/>
              </a:highlight>
              <a:latin typeface="Georgia"/>
              <a:ea typeface="Georgia"/>
              <a:cs typeface="Georgia"/>
              <a:sym typeface="Georgia"/>
            </a:endParaRPr>
          </a:p>
          <a:p>
            <a:pPr indent="0" lvl="0" marL="0" marR="0" rtl="0" algn="l">
              <a:lnSpc>
                <a:spcPct val="150000"/>
              </a:lnSpc>
              <a:spcBef>
                <a:spcPts val="400"/>
              </a:spcBef>
              <a:spcAft>
                <a:spcPts val="0"/>
              </a:spcAft>
              <a:buNone/>
            </a:pPr>
            <a:r>
              <a:t/>
            </a:r>
            <a:endParaRPr/>
          </a:p>
        </p:txBody>
      </p:sp>
      <p:sp>
        <p:nvSpPr>
          <p:cNvPr id="99" name="Google Shape;99;p20"/>
          <p:cNvSpPr txBox="1"/>
          <p:nvPr/>
        </p:nvSpPr>
        <p:spPr>
          <a:xfrm>
            <a:off x="0" y="0"/>
            <a:ext cx="3000000" cy="300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3" name="Shape 103"/>
        <p:cNvGrpSpPr/>
        <p:nvPr/>
      </p:nvGrpSpPr>
      <p:grpSpPr>
        <a:xfrm>
          <a:off x="0" y="0"/>
          <a:ext cx="0" cy="0"/>
          <a:chOff x="0" y="0"/>
          <a:chExt cx="0" cy="0"/>
        </a:xfrm>
      </p:grpSpPr>
      <p:sp>
        <p:nvSpPr>
          <p:cNvPr id="104" name="Google Shape;104;p21"/>
          <p:cNvSpPr txBox="1"/>
          <p:nvPr/>
        </p:nvSpPr>
        <p:spPr>
          <a:xfrm>
            <a:off x="765725" y="473950"/>
            <a:ext cx="4710000" cy="735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404040"/>
              </a:buClr>
              <a:buSzPts val="4400"/>
              <a:buFont typeface="Arial"/>
              <a:buNone/>
            </a:pPr>
            <a:r>
              <a:rPr lang="en" sz="4400">
                <a:solidFill>
                  <a:srgbClr val="404040"/>
                </a:solidFill>
              </a:rPr>
              <a:t>BJCP 2015 styles</a:t>
            </a:r>
            <a:endParaRPr sz="4400">
              <a:solidFill>
                <a:srgbClr val="404040"/>
              </a:solidFill>
            </a:endParaRPr>
          </a:p>
        </p:txBody>
      </p:sp>
      <p:graphicFrame>
        <p:nvGraphicFramePr>
          <p:cNvPr id="105" name="Google Shape;105;p21"/>
          <p:cNvGraphicFramePr/>
          <p:nvPr/>
        </p:nvGraphicFramePr>
        <p:xfrm>
          <a:off x="219800" y="1352550"/>
          <a:ext cx="3000000" cy="3000000"/>
        </p:xfrm>
        <a:graphic>
          <a:graphicData uri="http://schemas.openxmlformats.org/drawingml/2006/table">
            <a:tbl>
              <a:tblPr>
                <a:noFill/>
                <a:tableStyleId>{F5B52B88-2152-42DA-BF0F-57B42C5ED4D6}</a:tableStyleId>
              </a:tblPr>
              <a:tblGrid>
                <a:gridCol w="2199425"/>
                <a:gridCol w="6600350"/>
              </a:tblGrid>
              <a:tr h="381000">
                <a:tc>
                  <a:txBody>
                    <a:bodyPr/>
                    <a:lstStyle/>
                    <a:p>
                      <a:pPr indent="0" lvl="0" marL="0" rtl="0" algn="l">
                        <a:spcBef>
                          <a:spcPts val="0"/>
                        </a:spcBef>
                        <a:spcAft>
                          <a:spcPts val="0"/>
                        </a:spcAft>
                        <a:buNone/>
                      </a:pPr>
                      <a:r>
                        <a:rPr b="1" lang="en"/>
                        <a:t>Style</a:t>
                      </a:r>
                      <a:endParaRPr b="1"/>
                    </a:p>
                  </a:txBody>
                  <a:tcPr marT="91425" marB="91425" marR="91425" marL="91425"/>
                </a:tc>
                <a:tc>
                  <a:txBody>
                    <a:bodyPr/>
                    <a:lstStyle/>
                    <a:p>
                      <a:pPr indent="0" lvl="0" marL="0" rtl="0" algn="l">
                        <a:spcBef>
                          <a:spcPts val="0"/>
                        </a:spcBef>
                        <a:spcAft>
                          <a:spcPts val="0"/>
                        </a:spcAft>
                        <a:buNone/>
                      </a:pPr>
                      <a:r>
                        <a:rPr b="1" lang="en"/>
                        <a:t>Description</a:t>
                      </a:r>
                      <a:endParaRPr b="1"/>
                    </a:p>
                  </a:txBody>
                  <a:tcPr marT="91425" marB="91425" marR="91425" marL="91425"/>
                </a:tc>
              </a:tr>
              <a:tr h="381000">
                <a:tc>
                  <a:txBody>
                    <a:bodyPr/>
                    <a:lstStyle/>
                    <a:p>
                      <a:pPr indent="0" lvl="0" marL="0" rtl="0" algn="l">
                        <a:spcBef>
                          <a:spcPts val="0"/>
                        </a:spcBef>
                        <a:spcAft>
                          <a:spcPts val="0"/>
                        </a:spcAft>
                        <a:buNone/>
                      </a:pPr>
                      <a:r>
                        <a:rPr lang="en"/>
                        <a:t>15B. Irish Stout</a:t>
                      </a:r>
                      <a:endParaRPr/>
                    </a:p>
                  </a:txBody>
                  <a:tcPr marT="91425" marB="91425" marR="91425" marL="91425"/>
                </a:tc>
                <a:tc>
                  <a:txBody>
                    <a:bodyPr/>
                    <a:lstStyle/>
                    <a:p>
                      <a:pPr indent="0" lvl="0" marL="0" rtl="0" algn="l">
                        <a:spcBef>
                          <a:spcPts val="0"/>
                        </a:spcBef>
                        <a:spcAft>
                          <a:spcPts val="0"/>
                        </a:spcAft>
                        <a:buNone/>
                      </a:pPr>
                      <a:r>
                        <a:rPr lang="en"/>
                        <a:t>Roasty, coffee, bitter chocolate, similar to Irish Extra Stout but lower ABV</a:t>
                      </a:r>
                      <a:endParaRPr/>
                    </a:p>
                  </a:txBody>
                  <a:tcPr marT="91425" marB="91425" marR="91425" marL="91425"/>
                </a:tc>
              </a:tr>
              <a:tr h="381000">
                <a:tc>
                  <a:txBody>
                    <a:bodyPr/>
                    <a:lstStyle/>
                    <a:p>
                      <a:pPr indent="0" lvl="0" marL="0" rtl="0" algn="l">
                        <a:spcBef>
                          <a:spcPts val="0"/>
                        </a:spcBef>
                        <a:spcAft>
                          <a:spcPts val="0"/>
                        </a:spcAft>
                        <a:buNone/>
                      </a:pPr>
                      <a:r>
                        <a:rPr lang="en"/>
                        <a:t>15C. Irish Extra Stout</a:t>
                      </a:r>
                      <a:endParaRPr/>
                    </a:p>
                  </a:txBody>
                  <a:tcPr marT="91425" marB="91425" marR="91425" marL="91425"/>
                </a:tc>
                <a:tc>
                  <a:txBody>
                    <a:bodyPr/>
                    <a:lstStyle/>
                    <a:p>
                      <a:pPr indent="0" lvl="0" marL="0" rtl="0" algn="l">
                        <a:spcBef>
                          <a:spcPts val="0"/>
                        </a:spcBef>
                        <a:spcAft>
                          <a:spcPts val="0"/>
                        </a:spcAft>
                        <a:buNone/>
                      </a:pPr>
                      <a:r>
                        <a:rPr lang="en"/>
                        <a:t>Fuller bodied, bittersweet to bitter, between Irish Stout and Foreign Extra Stout</a:t>
                      </a:r>
                      <a:endParaRPr/>
                    </a:p>
                  </a:txBody>
                  <a:tcPr marT="91425" marB="91425" marR="91425" marL="91425"/>
                </a:tc>
              </a:tr>
              <a:tr h="381000">
                <a:tc>
                  <a:txBody>
                    <a:bodyPr/>
                    <a:lstStyle/>
                    <a:p>
                      <a:pPr indent="0" lvl="0" marL="0" rtl="0" algn="l">
                        <a:spcBef>
                          <a:spcPts val="0"/>
                        </a:spcBef>
                        <a:spcAft>
                          <a:spcPts val="0"/>
                        </a:spcAft>
                        <a:buNone/>
                      </a:pPr>
                      <a:r>
                        <a:rPr lang="en"/>
                        <a:t>16A. Sweet Stout</a:t>
                      </a:r>
                      <a:endParaRPr/>
                    </a:p>
                  </a:txBody>
                  <a:tcPr marT="91425" marB="91425" marR="91425" marL="91425"/>
                </a:tc>
                <a:tc>
                  <a:txBody>
                    <a:bodyPr/>
                    <a:lstStyle/>
                    <a:p>
                      <a:pPr indent="0" lvl="0" marL="0" rtl="0" algn="l">
                        <a:spcBef>
                          <a:spcPts val="0"/>
                        </a:spcBef>
                        <a:spcAft>
                          <a:spcPts val="0"/>
                        </a:spcAft>
                        <a:buNone/>
                      </a:pPr>
                      <a:r>
                        <a:rPr lang="en"/>
                        <a:t>Full body, slightly roasty, ‘coffee-and-cream’ or ‘sweetened espresso’, lactose </a:t>
                      </a:r>
                      <a:endParaRPr/>
                    </a:p>
                  </a:txBody>
                  <a:tcPr marT="91425" marB="91425" marR="91425" marL="91425"/>
                </a:tc>
              </a:tr>
              <a:tr h="381000">
                <a:tc>
                  <a:txBody>
                    <a:bodyPr/>
                    <a:lstStyle/>
                    <a:p>
                      <a:pPr indent="0" lvl="0" marL="0" rtl="0" algn="l">
                        <a:spcBef>
                          <a:spcPts val="0"/>
                        </a:spcBef>
                        <a:spcAft>
                          <a:spcPts val="0"/>
                        </a:spcAft>
                        <a:buNone/>
                      </a:pPr>
                      <a:r>
                        <a:rPr lang="en"/>
                        <a:t>16B. Oatmeal Stout.</a:t>
                      </a:r>
                      <a:endParaRPr/>
                    </a:p>
                  </a:txBody>
                  <a:tcPr marT="91425" marB="91425" marR="91425" marL="91425"/>
                </a:tc>
                <a:tc>
                  <a:txBody>
                    <a:bodyPr/>
                    <a:lstStyle/>
                    <a:p>
                      <a:pPr indent="0" lvl="0" marL="0" rtl="0" algn="l">
                        <a:spcBef>
                          <a:spcPts val="0"/>
                        </a:spcBef>
                        <a:spcAft>
                          <a:spcPts val="0"/>
                        </a:spcAft>
                        <a:buNone/>
                      </a:pPr>
                      <a:r>
                        <a:rPr lang="en"/>
                        <a:t>Full body, roasty, malty, sweet/bitter balance can vary; cross between 15C+16A</a:t>
                      </a:r>
                      <a:endParaRPr/>
                    </a:p>
                  </a:txBody>
                  <a:tcPr marT="91425" marB="91425" marR="91425" marL="91425">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16C. Tropical Stout</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t>Dark, sweet, fruity, smooth roast, no burnt harshness, warm fermented lager yeast, ‘like a scaled-up sweet stout with higher fruitiness’</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16D. Foreign Extra Stout</a:t>
                      </a:r>
                      <a:endParaRPr/>
                    </a:p>
                  </a:txBody>
                  <a:tcPr marT="91425" marB="91425" marR="91425" marL="91425"/>
                </a:tc>
                <a:tc>
                  <a:txBody>
                    <a:bodyPr/>
                    <a:lstStyle/>
                    <a:p>
                      <a:pPr indent="0" lvl="0" marL="0" rtl="0" algn="l">
                        <a:spcBef>
                          <a:spcPts val="0"/>
                        </a:spcBef>
                        <a:spcAft>
                          <a:spcPts val="0"/>
                        </a:spcAft>
                        <a:buNone/>
                      </a:pPr>
                      <a:r>
                        <a:rPr lang="en"/>
                        <a:t>Fairly dry, prominent roast flavors, not as bitter as American Stouts</a:t>
                      </a:r>
                      <a:endParaRPr/>
                    </a:p>
                  </a:txBody>
                  <a:tcPr marT="91425" marB="91425" marR="91425" marL="91425">
                    <a:lnT cap="flat" cmpd="sng" w="9525">
                      <a:solidFill>
                        <a:srgbClr val="9E9E9E"/>
                      </a:solidFill>
                      <a:prstDash val="solid"/>
                      <a:round/>
                      <a:headEnd len="sm" w="sm" type="none"/>
                      <a:tailEnd len="sm" w="sm" type="none"/>
                    </a:lnT>
                  </a:tcPr>
                </a:tc>
              </a:tr>
              <a:tr h="381000">
                <a:tc>
                  <a:txBody>
                    <a:bodyPr/>
                    <a:lstStyle/>
                    <a:p>
                      <a:pPr indent="0" lvl="0" marL="0" rtl="0" algn="l">
                        <a:spcBef>
                          <a:spcPts val="0"/>
                        </a:spcBef>
                        <a:spcAft>
                          <a:spcPts val="0"/>
                        </a:spcAft>
                        <a:buNone/>
                      </a:pPr>
                      <a:r>
                        <a:rPr lang="en"/>
                        <a:t>20B. American Stout</a:t>
                      </a:r>
                      <a:endParaRPr/>
                    </a:p>
                  </a:txBody>
                  <a:tcPr marT="91425" marB="91425" marR="91425" marL="91425"/>
                </a:tc>
                <a:tc>
                  <a:txBody>
                    <a:bodyPr/>
                    <a:lstStyle/>
                    <a:p>
                      <a:pPr indent="0" lvl="0" marL="0" rtl="0" algn="l">
                        <a:spcBef>
                          <a:spcPts val="0"/>
                        </a:spcBef>
                        <a:spcAft>
                          <a:spcPts val="0"/>
                        </a:spcAft>
                        <a:buNone/>
                      </a:pPr>
                      <a:r>
                        <a:rPr lang="en"/>
                        <a:t>Highly roasted, more aggressive American hop character and bitterness</a:t>
                      </a:r>
                      <a:endParaRPr/>
                    </a:p>
                  </a:txBody>
                  <a:tcPr marT="91425" marB="91425" marR="91425" marL="91425"/>
                </a:tc>
              </a:tr>
              <a:tr h="381000">
                <a:tc>
                  <a:txBody>
                    <a:bodyPr/>
                    <a:lstStyle/>
                    <a:p>
                      <a:pPr indent="0" lvl="0" marL="0" rtl="0" algn="l">
                        <a:spcBef>
                          <a:spcPts val="0"/>
                        </a:spcBef>
                        <a:spcAft>
                          <a:spcPts val="0"/>
                        </a:spcAft>
                        <a:buNone/>
                      </a:pPr>
                      <a:r>
                        <a:rPr lang="en"/>
                        <a:t>20C. Imperial Stout</a:t>
                      </a:r>
                      <a:endParaRPr/>
                    </a:p>
                  </a:txBody>
                  <a:tcPr marT="91425" marB="91425" marR="91425" marL="91425"/>
                </a:tc>
                <a:tc>
                  <a:txBody>
                    <a:bodyPr/>
                    <a:lstStyle/>
                    <a:p>
                      <a:pPr indent="0" lvl="0" marL="0" rtl="0" algn="l">
                        <a:spcBef>
                          <a:spcPts val="0"/>
                        </a:spcBef>
                        <a:spcAft>
                          <a:spcPts val="0"/>
                        </a:spcAft>
                        <a:buNone/>
                      </a:pPr>
                      <a:r>
                        <a:rPr lang="en"/>
                        <a:t>“Like a black barleywine”, “intensely-flavored”, roasty, burnt, warming</a:t>
                      </a:r>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