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9" r:id="rId3"/>
    <p:sldId id="257" r:id="rId4"/>
    <p:sldId id="263" r:id="rId5"/>
    <p:sldId id="265" r:id="rId6"/>
    <p:sldId id="262" r:id="rId7"/>
    <p:sldId id="260" r:id="rId8"/>
    <p:sldId id="266" r:id="rId9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000000"/>
    <a:srgbClr val="303C18"/>
    <a:srgbClr val="165616"/>
    <a:srgbClr val="FA0000"/>
    <a:srgbClr val="2CB074"/>
    <a:srgbClr val="D72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>
      <p:cViewPr varScale="1">
        <p:scale>
          <a:sx n="121" d="100"/>
          <a:sy n="121" d="100"/>
        </p:scale>
        <p:origin x="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Member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Paid Sudzers Members, 2008-2018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49920400"/>
        <c:axId val="-1849936208"/>
      </c:barChart>
      <c:catAx>
        <c:axId val="-184992040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36208"/>
        <c:crosses val="autoZero"/>
        <c:auto val="1"/>
        <c:lblAlgn val="ctr"/>
        <c:lblOffset val="100"/>
        <c:noMultiLvlLbl val="0"/>
      </c:catAx>
      <c:valAx>
        <c:axId val="-184993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2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6EE8-1270-3D4B-98D8-54696816395A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BB216-B3A0-BB41-9561-2E2A4C37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3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3345"/>
            <a:ext cx="7772400" cy="1470025"/>
          </a:xfrm>
        </p:spPr>
        <p:txBody>
          <a:bodyPr anchor="b">
            <a:noAutofit/>
          </a:bodyPr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7944"/>
            <a:ext cx="6400800" cy="504056"/>
          </a:xfrm>
        </p:spPr>
        <p:txBody>
          <a:bodyPr anchor="t"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0649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7818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9408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/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  <a:lvl2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2pPr>
            <a:lvl3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3pPr>
            <a:lvl4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4pPr>
            <a:lvl5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4BEA1FFC-0729-4B4E-874A-BB33F34F7B19}" type="datetimeFigureOut">
              <a:rPr lang="bs-Latn-BA" smtClean="0"/>
              <a:pPr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endParaRPr lang="bs-Latn-B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0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025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bs-Latn-BA" sz="40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432048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218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9629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7144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3394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535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0030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3.1.21.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899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BEA1FFC-0729-4B4E-874A-BB33F34F7B19}" type="datetimeFigureOut">
              <a:rPr lang="bs-Latn-BA" smtClean="0"/>
              <a:pPr/>
              <a:t>3.1.21.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1317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bs-Latn-BA" sz="5400" b="1" kern="1200" dirty="0">
          <a:ln w="19050">
            <a:solidFill>
              <a:schemeClr val="tx1">
                <a:lumMod val="95000"/>
                <a:lumOff val="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/>
          <a:latin typeface="Microsoft New Tai Lue" pitchFamily="34" charset="0"/>
          <a:ea typeface="+mj-ea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2020 Sudzers Financial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/>
              <a:t>Derek Wolfgram, Sudzers CFO</a:t>
            </a:r>
          </a:p>
          <a:p>
            <a:r>
              <a:rPr lang="bs-Latn-BA" dirty="0" err="1"/>
              <a:t>January</a:t>
            </a:r>
            <a:r>
              <a:rPr lang="bs-Latn-BA" dirty="0"/>
              <a:t> 10, 2021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072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dirty="0"/>
          </a:p>
          <a:p>
            <a:pPr marL="3657600" lvl="8" indent="0">
              <a:buNone/>
            </a:pPr>
            <a:endParaRPr lang="bs-Latn-BA" dirty="0"/>
          </a:p>
          <a:p>
            <a:pPr marL="0" indent="0">
              <a:buNone/>
            </a:pPr>
            <a:endParaRPr lang="bs-Latn-B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96740" y="3641936"/>
            <a:ext cx="2947260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48 </a:t>
            </a:r>
            <a:r>
              <a:rPr lang="bs-Latn-BA" sz="1600" dirty="0" err="1"/>
              <a:t>paid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r>
              <a:rPr lang="bs-Latn-BA" sz="1600" dirty="0"/>
              <a:t> in 2020</a:t>
            </a:r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34 </a:t>
            </a:r>
            <a:r>
              <a:rPr lang="bs-Latn-BA" sz="1600" dirty="0" err="1"/>
              <a:t>renewing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14 </a:t>
            </a:r>
            <a:r>
              <a:rPr lang="bs-Latn-BA" sz="1600" dirty="0" err="1"/>
              <a:t>new</a:t>
            </a:r>
            <a:r>
              <a:rPr lang="bs-Latn-BA" sz="1600" dirty="0"/>
              <a:t> </a:t>
            </a:r>
            <a:r>
              <a:rPr lang="bs-Latn-BA" sz="1600" dirty="0" err="1"/>
              <a:t>or</a:t>
            </a:r>
            <a:r>
              <a:rPr lang="bs-Latn-BA" sz="1600" dirty="0"/>
              <a:t> </a:t>
            </a:r>
            <a:r>
              <a:rPr lang="bs-Latn-BA" sz="1600" dirty="0" err="1"/>
              <a:t>returning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8 </a:t>
            </a:r>
            <a:r>
              <a:rPr lang="bs-Latn-BA" sz="1600" dirty="0" err="1"/>
              <a:t>departed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r>
              <a:rPr lang="bs-Latn-BA" sz="1600" dirty="0"/>
              <a:t> (</a:t>
            </a:r>
            <a:r>
              <a:rPr lang="bs-Latn-BA" sz="1600" dirty="0" err="1"/>
              <a:t>fewest</a:t>
            </a:r>
            <a:r>
              <a:rPr lang="bs-Latn-BA" sz="1600" dirty="0"/>
              <a:t> </a:t>
            </a:r>
            <a:r>
              <a:rPr lang="bs-Latn-BA" sz="1600" dirty="0" err="1"/>
              <a:t>since</a:t>
            </a:r>
            <a:r>
              <a:rPr lang="bs-Latn-BA" sz="1600" dirty="0"/>
              <a:t> 2012)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62050"/>
              </p:ext>
            </p:extLst>
          </p:nvPr>
        </p:nvGraphicFramePr>
        <p:xfrm>
          <a:off x="533401" y="3965339"/>
          <a:ext cx="2439966" cy="250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9F9DB5BC-97E5-9241-AF04-48EC9C57B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5" y="2063751"/>
            <a:ext cx="6094435" cy="406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77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</a:t>
            </a:r>
            <a:r>
              <a:rPr lang="bs-Latn-BA" sz="4000" dirty="0" err="1"/>
              <a:t>Revenues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E7A7908F-E2C9-F446-9848-D42FB6CD8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28" y="1752600"/>
            <a:ext cx="7772400" cy="481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</a:t>
            </a:r>
            <a:r>
              <a:rPr lang="bs-Latn-BA" sz="4000" dirty="0" err="1"/>
              <a:t>Expenditures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11D197-6713-7E48-A1EF-A9ED710A6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75" y="1564765"/>
            <a:ext cx="8219256" cy="501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4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0D3A8F-BF28-A144-ADF1-00C1236AA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764239"/>
              </p:ext>
            </p:extLst>
          </p:nvPr>
        </p:nvGraphicFramePr>
        <p:xfrm>
          <a:off x="304800" y="1752599"/>
          <a:ext cx="8458199" cy="42263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363151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9034098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853917687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3990681819"/>
                    </a:ext>
                  </a:extLst>
                </a:gridCol>
                <a:gridCol w="1386839">
                  <a:extLst>
                    <a:ext uri="{9D8B030D-6E8A-4147-A177-3AD203B41FA5}">
                      <a16:colId xmlns:a16="http://schemas.microsoft.com/office/drawing/2014/main" val="883198995"/>
                    </a:ext>
                  </a:extLst>
                </a:gridCol>
              </a:tblGrid>
              <a:tr h="666330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>
                          <a:effectLst/>
                          <a:latin typeface="Arial" panose="020B0604020202020204" pitchFamily="34" charset="0"/>
                        </a:rPr>
                        <a:t>Revenues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B0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>
                          <a:effectLst/>
                          <a:latin typeface="Arial" panose="020B0604020202020204" pitchFamily="34" charset="0"/>
                        </a:rPr>
                        <a:t>Expenditures </a:t>
                      </a: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A0B0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B0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841243"/>
                  </a:ext>
                </a:extLst>
              </a:tr>
              <a:tr h="666330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Dues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$ 1,221.19 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Dark Matter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$511.35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186283"/>
                  </a:ext>
                </a:extLst>
              </a:tr>
              <a:tr h="666330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effectLst/>
                          <a:latin typeface="Arial" panose="020B0604020202020204" pitchFamily="34" charset="0"/>
                        </a:rPr>
                        <a:t>Shirt Sales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Solera bottles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$242.00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950963"/>
                  </a:ext>
                </a:extLst>
              </a:tr>
              <a:tr h="444220">
                <a:tc>
                  <a:txBody>
                    <a:bodyPr/>
                    <a:lstStyle/>
                    <a:p>
                      <a:pPr rtl="0" fontAlgn="b"/>
                      <a:endParaRPr lang="en-US" sz="16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Insurance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$170.00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438257"/>
                  </a:ext>
                </a:extLst>
              </a:tr>
              <a:tr h="450456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Google Apps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$72.00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761690"/>
                  </a:ext>
                </a:extLst>
              </a:tr>
              <a:tr h="666330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Miscellaneous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>
                          <a:effectLst/>
                          <a:latin typeface="Arial" panose="020B0604020202020204" pitchFamily="34" charset="0"/>
                        </a:rPr>
                        <a:t>$68.66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544100"/>
                  </a:ext>
                </a:extLst>
              </a:tr>
              <a:tr h="666330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dirty="0">
                          <a:effectLst/>
                          <a:latin typeface="Arial" panose="020B0604020202020204" pitchFamily="34" charset="0"/>
                        </a:rPr>
                        <a:t>$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</a:rPr>
                        <a:t>1,226.19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</a:rPr>
                        <a:t>1,064.01</a:t>
                      </a:r>
                    </a:p>
                  </a:txBody>
                  <a:tcPr marL="25048" marR="25048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857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11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Balance</a:t>
            </a:r>
            <a:r>
              <a:rPr lang="bs-Latn-BA" sz="4000" dirty="0"/>
              <a:t> </a:t>
            </a:r>
            <a:r>
              <a:rPr lang="bs-Latn-BA" sz="4000" dirty="0" err="1"/>
              <a:t>History</a:t>
            </a:r>
            <a:endParaRPr lang="bs-Latn-BA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A70CE5-4B8A-264E-8E2C-B6067A192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53643"/>
              </p:ext>
            </p:extLst>
          </p:nvPr>
        </p:nvGraphicFramePr>
        <p:xfrm>
          <a:off x="523057" y="1753038"/>
          <a:ext cx="8000999" cy="4843462"/>
        </p:xfrm>
        <a:graphic>
          <a:graphicData uri="http://schemas.openxmlformats.org/drawingml/2006/table">
            <a:tbl>
              <a:tblPr/>
              <a:tblGrid>
                <a:gridCol w="1534719">
                  <a:extLst>
                    <a:ext uri="{9D8B030D-6E8A-4147-A177-3AD203B41FA5}">
                      <a16:colId xmlns:a16="http://schemas.microsoft.com/office/drawing/2014/main" val="3095216436"/>
                    </a:ext>
                  </a:extLst>
                </a:gridCol>
                <a:gridCol w="1514255">
                  <a:extLst>
                    <a:ext uri="{9D8B030D-6E8A-4147-A177-3AD203B41FA5}">
                      <a16:colId xmlns:a16="http://schemas.microsoft.com/office/drawing/2014/main" val="1413702041"/>
                    </a:ext>
                  </a:extLst>
                </a:gridCol>
                <a:gridCol w="1514255">
                  <a:extLst>
                    <a:ext uri="{9D8B030D-6E8A-4147-A177-3AD203B41FA5}">
                      <a16:colId xmlns:a16="http://schemas.microsoft.com/office/drawing/2014/main" val="721077098"/>
                    </a:ext>
                  </a:extLst>
                </a:gridCol>
                <a:gridCol w="1923515">
                  <a:extLst>
                    <a:ext uri="{9D8B030D-6E8A-4147-A177-3AD203B41FA5}">
                      <a16:colId xmlns:a16="http://schemas.microsoft.com/office/drawing/2014/main" val="3232277921"/>
                    </a:ext>
                  </a:extLst>
                </a:gridCol>
                <a:gridCol w="1514255">
                  <a:extLst>
                    <a:ext uri="{9D8B030D-6E8A-4147-A177-3AD203B41FA5}">
                      <a16:colId xmlns:a16="http://schemas.microsoft.com/office/drawing/2014/main" val="1697798134"/>
                    </a:ext>
                  </a:extLst>
                </a:gridCol>
              </a:tblGrid>
              <a:tr h="1052926">
                <a:tc>
                  <a:txBody>
                    <a:bodyPr/>
                    <a:lstStyle/>
                    <a:p>
                      <a:pPr rtl="0" fontAlgn="b"/>
                      <a:endParaRPr lang="en-US" sz="1800" b="1" dirty="0">
                        <a:effectLst/>
                      </a:endParaRP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effectLst/>
                        </a:rPr>
                        <a:t>Beginning of Year balance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effectLst/>
                        </a:rPr>
                        <a:t>Revenues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effectLst/>
                        </a:rPr>
                        <a:t>Expenses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effectLst/>
                        </a:rPr>
                        <a:t>End of Year Balance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871494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</a:rPr>
                        <a:t>2015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$ 451.41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$ 1,405.00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(863.33)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$ 993.08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218896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</a:rPr>
                        <a:t>2016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$ 993.08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$ 1,912.34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(1,733.83)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$ 1,171.59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788679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</a:rPr>
                        <a:t>2017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$ 1,171.59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$ 1,560.00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(1,862.18)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$ 869.41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731802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</a:rPr>
                        <a:t>2018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$ 869.41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$ 1,483.97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(1,721.83)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$ 631.55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630210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</a:rPr>
                        <a:t>2019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$ 631.55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$ 1,128.97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(777.28)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$ 983.24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26232"/>
                  </a:ext>
                </a:extLst>
              </a:tr>
              <a:tr h="631756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</a:rPr>
                        <a:t>2020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$ 983.24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$ 1,226.19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$ (1,064.01)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$ 1,145.42 </a:t>
                      </a:r>
                    </a:p>
                  </a:txBody>
                  <a:tcPr marL="20692" marR="206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023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4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Inventory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EB841B-E121-F04E-841B-B83BDB703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494741"/>
              </p:ext>
            </p:extLst>
          </p:nvPr>
        </p:nvGraphicFramePr>
        <p:xfrm>
          <a:off x="990600" y="1828800"/>
          <a:ext cx="6934199" cy="4609781"/>
        </p:xfrm>
        <a:graphic>
          <a:graphicData uri="http://schemas.openxmlformats.org/drawingml/2006/table">
            <a:tbl>
              <a:tblPr/>
              <a:tblGrid>
                <a:gridCol w="3320783">
                  <a:extLst>
                    <a:ext uri="{9D8B030D-6E8A-4147-A177-3AD203B41FA5}">
                      <a16:colId xmlns:a16="http://schemas.microsoft.com/office/drawing/2014/main" val="333468277"/>
                    </a:ext>
                  </a:extLst>
                </a:gridCol>
                <a:gridCol w="827015">
                  <a:extLst>
                    <a:ext uri="{9D8B030D-6E8A-4147-A177-3AD203B41FA5}">
                      <a16:colId xmlns:a16="http://schemas.microsoft.com/office/drawing/2014/main" val="439894986"/>
                    </a:ext>
                  </a:extLst>
                </a:gridCol>
                <a:gridCol w="852461">
                  <a:extLst>
                    <a:ext uri="{9D8B030D-6E8A-4147-A177-3AD203B41FA5}">
                      <a16:colId xmlns:a16="http://schemas.microsoft.com/office/drawing/2014/main" val="247960434"/>
                    </a:ext>
                  </a:extLst>
                </a:gridCol>
                <a:gridCol w="966970">
                  <a:extLst>
                    <a:ext uri="{9D8B030D-6E8A-4147-A177-3AD203B41FA5}">
                      <a16:colId xmlns:a16="http://schemas.microsoft.com/office/drawing/2014/main" val="3491803260"/>
                    </a:ext>
                  </a:extLst>
                </a:gridCol>
                <a:gridCol w="966970">
                  <a:extLst>
                    <a:ext uri="{9D8B030D-6E8A-4147-A177-3AD203B41FA5}">
                      <a16:colId xmlns:a16="http://schemas.microsoft.com/office/drawing/2014/main" val="4085840286"/>
                    </a:ext>
                  </a:extLst>
                </a:gridCol>
              </a:tblGrid>
              <a:tr h="1724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Qty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Each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Inv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Sales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816859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 dirty="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213228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 dirty="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852113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Gen 7 T-Shirts, Waffle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dirty="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563658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Initial inventory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614708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Sales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56976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Ending on hand inventory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-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539758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851029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Gen 8 Shirts, Polo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237722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Initial inventory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416975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Sales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-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741151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Ending on hand inventory for sales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60594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823486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BOH Shirt Inventory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437599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252438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EOH Shirt Inventory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$ 10.00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483206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465696"/>
                  </a:ext>
                </a:extLst>
              </a:tr>
              <a:tr h="25861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2020 Shirt Sales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>
                        <a:effectLst/>
                      </a:endParaRP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</a:rPr>
                        <a:t>$ 5.00 </a:t>
                      </a:r>
                    </a:p>
                  </a:txBody>
                  <a:tcPr marL="26939" marR="2693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656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0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2020 Sudzers Financial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/>
              <a:t>Derek Wolfgram, Sudzers CFO</a:t>
            </a:r>
          </a:p>
          <a:p>
            <a:r>
              <a:rPr lang="bs-Latn-BA" dirty="0" err="1"/>
              <a:t>January</a:t>
            </a:r>
            <a:r>
              <a:rPr lang="bs-Latn-BA" dirty="0"/>
              <a:t> 10, 2021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40111280"/>
      </p:ext>
    </p:extLst>
  </p:cSld>
  <p:clrMapOvr>
    <a:masterClrMapping/>
  </p:clrMapOvr>
</p:sld>
</file>

<file path=ppt/theme/theme1.xml><?xml version="1.0" encoding="utf-8"?>
<a:theme xmlns:a="http://schemas.openxmlformats.org/drawingml/2006/main" name="Game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263</Words>
  <Application>Microsoft Macintosh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New Tai Lue</vt:lpstr>
      <vt:lpstr>Game-PowerPoint-Template</vt:lpstr>
      <vt:lpstr>2020 Sudzers Financial Report</vt:lpstr>
      <vt:lpstr>Membership</vt:lpstr>
      <vt:lpstr>Financials - Revenues</vt:lpstr>
      <vt:lpstr>Financials - Expenditures</vt:lpstr>
      <vt:lpstr>Financials - Summary</vt:lpstr>
      <vt:lpstr>Balance History</vt:lpstr>
      <vt:lpstr>Inventory</vt:lpstr>
      <vt:lpstr>2020 Sudzers Financial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Windows User</dc:creator>
  <cp:lastModifiedBy>Grazier, Sarah</cp:lastModifiedBy>
  <cp:revision>31</cp:revision>
  <dcterms:created xsi:type="dcterms:W3CDTF">2013-07-25T16:06:40Z</dcterms:created>
  <dcterms:modified xsi:type="dcterms:W3CDTF">2021-01-03T22:47:17Z</dcterms:modified>
</cp:coreProperties>
</file>