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sldIdLst>
    <p:sldId id="256" r:id="rId3"/>
    <p:sldId id="259" r:id="rId4"/>
    <p:sldId id="257" r:id="rId5"/>
    <p:sldId id="262" r:id="rId6"/>
    <p:sldId id="264" r:id="rId7"/>
    <p:sldId id="260" r:id="rId8"/>
    <p:sldId id="265" r:id="rId9"/>
    <p:sldId id="26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53346"/>
            <a:ext cx="10363200" cy="1470025"/>
          </a:xfrm>
        </p:spPr>
        <p:txBody>
          <a:bodyPr anchor="b">
            <a:noAutofit/>
          </a:bodyPr>
          <a:lstStyle>
            <a:lvl1pPr>
              <a:defRPr lang="bs-Latn-BA" sz="5400" b="1" kern="1200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067944"/>
            <a:ext cx="8534400" cy="504056"/>
          </a:xfrm>
        </p:spPr>
        <p:txBody>
          <a:bodyPr anchor="t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17.10.18.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11764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59008" cy="1143000"/>
          </a:xfrm>
        </p:spPr>
        <p:txBody>
          <a:bodyPr/>
          <a:lstStyle>
            <a:lvl1pPr>
              <a:defRPr lang="bs-Latn-BA" sz="5400" b="1" kern="1200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icrosoft New Tai Lue" pitchFamily="34" charset="0"/>
                <a:cs typeface="Microsoft New Tai Lue" pitchFamily="34" charset="0"/>
              </a:defRPr>
            </a:lvl1pPr>
            <a:lvl2pPr>
              <a:defRPr>
                <a:solidFill>
                  <a:schemeClr val="tx1"/>
                </a:solidFill>
                <a:latin typeface="Microsoft New Tai Lue" pitchFamily="34" charset="0"/>
                <a:cs typeface="Microsoft New Tai Lue" pitchFamily="34" charset="0"/>
              </a:defRPr>
            </a:lvl2pPr>
            <a:lvl3pPr>
              <a:defRPr>
                <a:solidFill>
                  <a:schemeClr val="tx1"/>
                </a:solidFill>
                <a:latin typeface="Microsoft New Tai Lue" pitchFamily="34" charset="0"/>
                <a:cs typeface="Microsoft New Tai Lue" pitchFamily="34" charset="0"/>
              </a:defRPr>
            </a:lvl3pPr>
            <a:lvl4pPr>
              <a:defRPr>
                <a:solidFill>
                  <a:schemeClr val="tx1"/>
                </a:solidFill>
                <a:latin typeface="Microsoft New Tai Lue" pitchFamily="34" charset="0"/>
                <a:cs typeface="Microsoft New Tai Lue" pitchFamily="34" charset="0"/>
              </a:defRPr>
            </a:lvl4pPr>
            <a:lvl5pPr>
              <a:defRPr>
                <a:solidFill>
                  <a:schemeClr val="tx1"/>
                </a:solidFill>
                <a:latin typeface="Microsoft New Tai Lue" pitchFamily="34" charset="0"/>
                <a:cs typeface="Microsoft New Tai Lue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787" y="6248401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17.10.18.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5787" y="6248401"/>
            <a:ext cx="386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7787" y="6248401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05237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lang="bs-Latn-BA" sz="4000" b="1" kern="1200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61048"/>
            <a:ext cx="10363200" cy="432048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17.10.18.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4913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17.10.18.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75008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17.10.18.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25614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17.10.18.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2340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17.10.18.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26241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17.10.18.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91487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17.10.18.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55313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17.10.18.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18470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17.10.18.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5630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6793"/>
            <a:ext cx="109728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373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17.10.18.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3731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373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9336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chemeClr val="tx1">
                <a:lumMod val="95000"/>
                <a:lumOff val="5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61195-0F86-4253-99C3-7A2EF1BF2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1" y="3840478"/>
            <a:ext cx="8915399" cy="14703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Important Home Brewer practices that really aren’t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F76B2-5564-4601-9676-D01CDF195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1" y="5518357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One homebrewer’s journey</a:t>
            </a:r>
          </a:p>
          <a:p>
            <a:r>
              <a:rPr lang="en-US" dirty="0">
                <a:solidFill>
                  <a:schemeClr val="bg1"/>
                </a:solidFill>
              </a:rPr>
              <a:t>Mike Conant, Silicon Valley Sudzers</a:t>
            </a:r>
          </a:p>
          <a:p>
            <a:r>
              <a:rPr lang="en-US" dirty="0">
                <a:solidFill>
                  <a:schemeClr val="bg1"/>
                </a:solidFill>
              </a:rPr>
              <a:t>October 14,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F0AB5-48B0-4165-93B9-67517E34C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282" y="213360"/>
            <a:ext cx="10233259" cy="29471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9A9C85-988A-4E04-A8B9-437482EFC3C5}"/>
              </a:ext>
            </a:extLst>
          </p:cNvPr>
          <p:cNvSpPr/>
          <p:nvPr/>
        </p:nvSpPr>
        <p:spPr>
          <a:xfrm>
            <a:off x="4465320" y="1820896"/>
            <a:ext cx="6355080" cy="693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2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6EBF-0372-42A1-9806-A090601FE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292" y="65532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It </a:t>
            </a:r>
            <a:r>
              <a:rPr lang="en-US" sz="2400" dirty="0" err="1"/>
              <a:t>ain’t</a:t>
            </a:r>
            <a:r>
              <a:rPr lang="en-US" sz="2400" dirty="0"/>
              <a:t> what you don’t know that gets you into trouble.  It’s what you know for sure that just </a:t>
            </a:r>
            <a:r>
              <a:rPr lang="en-US" sz="2400" dirty="0" err="1"/>
              <a:t>ain’t</a:t>
            </a:r>
            <a:r>
              <a:rPr lang="en-US" sz="2400" dirty="0"/>
              <a:t> so.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b="1" i="1" dirty="0"/>
              <a:t>	- Quote that is falsely attributed to Mark Twain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53476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9E8BCD-0470-47EE-9B2B-213169BE8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7EB8C-501E-48FB-8604-8FDD0AB56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80" y="350520"/>
            <a:ext cx="8883332" cy="2164080"/>
          </a:xfrm>
        </p:spPr>
        <p:txBody>
          <a:bodyPr>
            <a:normAutofit/>
          </a:bodyPr>
          <a:lstStyle/>
          <a:p>
            <a:pPr marL="579438" indent="-579438"/>
            <a:r>
              <a:rPr lang="en-US" sz="4400" b="1" dirty="0">
                <a:solidFill>
                  <a:schemeClr val="bg1"/>
                </a:solidFill>
              </a:rPr>
              <a:t>1. “Keeping beer on yeast longer than 2-3 weeks is bad”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2072-7FBF-4068-AF56-23DA728AC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86" y="2156460"/>
            <a:ext cx="10561320" cy="3962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Homebrewers are more often guilty of taking beer off yeast too soon!</a:t>
            </a:r>
          </a:p>
          <a:p>
            <a:r>
              <a:rPr lang="en-US" sz="3200" dirty="0">
                <a:solidFill>
                  <a:schemeClr val="bg1"/>
                </a:solidFill>
              </a:rPr>
              <a:t>Yeast cleans up diacetyl and acetaldehyde</a:t>
            </a:r>
          </a:p>
          <a:p>
            <a:r>
              <a:rPr lang="en-US" sz="3200" dirty="0">
                <a:solidFill>
                  <a:schemeClr val="bg1"/>
                </a:solidFill>
              </a:rPr>
              <a:t>Autolysis should not be a problem – for months even!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0CEB1-DC59-4D1C-BFA8-7CC2708EEC29}"/>
              </a:ext>
            </a:extLst>
          </p:cNvPr>
          <p:cNvSpPr txBox="1"/>
          <p:nvPr/>
        </p:nvSpPr>
        <p:spPr>
          <a:xfrm>
            <a:off x="343694" y="5287863"/>
            <a:ext cx="11665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4038" indent="-3094038"/>
            <a:r>
              <a:rPr lang="en-US" sz="2400" b="1" dirty="0" err="1">
                <a:solidFill>
                  <a:srgbClr val="FFFF00"/>
                </a:solidFill>
              </a:rPr>
              <a:t>Sudzer</a:t>
            </a:r>
            <a:r>
              <a:rPr lang="en-US" sz="2400" b="1" dirty="0">
                <a:solidFill>
                  <a:srgbClr val="FFFF00"/>
                </a:solidFill>
              </a:rPr>
              <a:t> suggestion: 	1) focus on keeping light and oxygen away!</a:t>
            </a:r>
          </a:p>
          <a:p>
            <a:pPr marL="3094038" indent="-3094038"/>
            <a:r>
              <a:rPr lang="en-US" sz="2400" b="1" dirty="0">
                <a:solidFill>
                  <a:srgbClr val="FFFF00"/>
                </a:solidFill>
              </a:rPr>
              <a:t>	2) Keep temperature in control appropriate for your style</a:t>
            </a:r>
          </a:p>
          <a:p>
            <a:pPr marL="3094038" indent="-3094038"/>
            <a:r>
              <a:rPr lang="en-US" sz="2400" b="1" dirty="0">
                <a:solidFill>
                  <a:srgbClr val="FFFF00"/>
                </a:solidFill>
              </a:rPr>
              <a:t>	3) MINIMIZING transfers minimizes O2 and contamination  </a:t>
            </a:r>
          </a:p>
        </p:txBody>
      </p:sp>
    </p:spTree>
    <p:extLst>
      <p:ext uri="{BB962C8B-B14F-4D97-AF65-F5344CB8AC3E}">
        <p14:creationId xmlns:p14="http://schemas.microsoft.com/office/powerpoint/2010/main" val="57793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4A6C-BD85-D242-81E5-5D882D47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59080"/>
            <a:ext cx="9404528" cy="1143000"/>
          </a:xfrm>
        </p:spPr>
        <p:txBody>
          <a:bodyPr/>
          <a:lstStyle/>
          <a:p>
            <a:pPr marL="808038" indent="-747713" algn="l">
              <a:defRPr/>
            </a:pPr>
            <a:r>
              <a:rPr lang="en-US" sz="4400" dirty="0">
                <a:latin typeface="Century Gothic" panose="020B0502020202020204" pitchFamily="34" charset="0"/>
                <a:cs typeface="+mj-cs"/>
              </a:rPr>
              <a:t>2.  “Good tasting water makes good beer”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B587CA-CE3F-44EB-9550-03C2490E2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331720"/>
            <a:ext cx="10561320" cy="3459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Yeah, BUT</a:t>
            </a:r>
            <a:r>
              <a:rPr lang="en-US" b="1" dirty="0"/>
              <a:t> …</a:t>
            </a:r>
            <a:endParaRPr lang="en-US" sz="3200" b="1" dirty="0"/>
          </a:p>
          <a:p>
            <a:r>
              <a:rPr lang="en-US" sz="3200" dirty="0"/>
              <a:t>Your water profile may work for some styles, and not for others! And chloramines kill all good beer</a:t>
            </a:r>
          </a:p>
          <a:p>
            <a:r>
              <a:rPr lang="en-US" dirty="0"/>
              <a:t>It matters even for extract brewing</a:t>
            </a:r>
            <a:endParaRPr lang="en-US" sz="3200" dirty="0"/>
          </a:p>
          <a:p>
            <a:r>
              <a:rPr lang="en-US" sz="3200" dirty="0"/>
              <a:t>For mash brewing, it matters even more (for mash enzyme activity)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9F6F0-D6AB-403D-BB8B-E5243DBA6581}"/>
              </a:ext>
            </a:extLst>
          </p:cNvPr>
          <p:cNvSpPr txBox="1"/>
          <p:nvPr/>
        </p:nvSpPr>
        <p:spPr>
          <a:xfrm>
            <a:off x="693569" y="5608320"/>
            <a:ext cx="1080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32125" indent="-3032125"/>
            <a:r>
              <a:rPr lang="en-US" sz="2400" b="1" dirty="0" err="1">
                <a:solidFill>
                  <a:srgbClr val="FFFF00"/>
                </a:solidFill>
              </a:rPr>
              <a:t>Sudzer</a:t>
            </a:r>
            <a:r>
              <a:rPr lang="en-US" sz="2400" b="1" dirty="0">
                <a:solidFill>
                  <a:srgbClr val="FFFF00"/>
                </a:solidFill>
              </a:rPr>
              <a:t> suggestion: 	1) Pay attention to water salts as part of your recipe</a:t>
            </a:r>
          </a:p>
          <a:p>
            <a:pPr marL="3032125" indent="-3032125"/>
            <a:r>
              <a:rPr lang="en-US" sz="2400" b="1" dirty="0">
                <a:solidFill>
                  <a:srgbClr val="FFFF00"/>
                </a:solidFill>
              </a:rPr>
              <a:t>	2) Use Campden tablets to clean up chloramines!</a:t>
            </a:r>
          </a:p>
          <a:p>
            <a:pPr marL="3032125" indent="-3032125"/>
            <a:r>
              <a:rPr lang="en-US" sz="2400" b="1" dirty="0">
                <a:solidFill>
                  <a:srgbClr val="FFFF00"/>
                </a:solidFill>
              </a:rPr>
              <a:t>	3) If all-grain brewing, use a pH meter to get acidity right</a:t>
            </a:r>
          </a:p>
        </p:txBody>
      </p:sp>
    </p:spTree>
    <p:extLst>
      <p:ext uri="{BB962C8B-B14F-4D97-AF65-F5344CB8AC3E}">
        <p14:creationId xmlns:p14="http://schemas.microsoft.com/office/powerpoint/2010/main" val="4383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ABEE-CDE4-416A-A260-030FF965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pH 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3EFB3-691C-487B-94C6-79128FD05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6036628" cy="3777622"/>
          </a:xfrm>
        </p:spPr>
        <p:txBody>
          <a:bodyPr/>
          <a:lstStyle/>
          <a:p>
            <a:r>
              <a:rPr lang="en-US" dirty="0" err="1"/>
              <a:t>Extech</a:t>
            </a:r>
            <a:r>
              <a:rPr lang="en-US" dirty="0"/>
              <a:t> EXSTIK ~$70 (shown)</a:t>
            </a:r>
          </a:p>
          <a:p>
            <a:r>
              <a:rPr lang="en-US" dirty="0"/>
              <a:t>Make sure it is accurate enough (+/- 0.1 pH really doesn’t cut it)</a:t>
            </a:r>
          </a:p>
          <a:p>
            <a:r>
              <a:rPr lang="en-US" dirty="0"/>
              <a:t>Measure at room temp…temperature compensating pH meters DO NOT account for the organic chemistry of the mash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54FA75-91E6-4683-8743-20C9B76C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639" y="624110"/>
            <a:ext cx="1792441" cy="40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9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ACFC-7FC8-4EFA-955E-BC3BEC09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3.  “Chill wort immediately after turning off flame to get a good cold break”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3C25-D990-4E95-AD37-4DD6D89D5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926080"/>
            <a:ext cx="8915400" cy="2514600"/>
          </a:xfrm>
        </p:spPr>
        <p:txBody>
          <a:bodyPr>
            <a:normAutofit/>
          </a:bodyPr>
          <a:lstStyle/>
          <a:p>
            <a:r>
              <a:rPr lang="en-US" sz="2800" dirty="0"/>
              <a:t>More important for light styles when you want clarity and minimal DMS</a:t>
            </a:r>
          </a:p>
          <a:p>
            <a:r>
              <a:rPr lang="en-US" sz="2800" dirty="0"/>
              <a:t>The whirlpool is a GREAT time for extracting hop floral characteristics</a:t>
            </a:r>
          </a:p>
          <a:p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6EF10-04AC-439A-BD75-9ADECB30D0EA}"/>
              </a:ext>
            </a:extLst>
          </p:cNvPr>
          <p:cNvSpPr txBox="1"/>
          <p:nvPr/>
        </p:nvSpPr>
        <p:spPr>
          <a:xfrm>
            <a:off x="891689" y="5048801"/>
            <a:ext cx="11222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32125" indent="-3032125"/>
            <a:r>
              <a:rPr lang="en-US" sz="2400" b="1" dirty="0" err="1">
                <a:solidFill>
                  <a:schemeClr val="accent2"/>
                </a:solidFill>
              </a:rPr>
              <a:t>Sudzer</a:t>
            </a:r>
            <a:r>
              <a:rPr lang="en-US" sz="2400" b="1" dirty="0">
                <a:solidFill>
                  <a:schemeClr val="accent2"/>
                </a:solidFill>
              </a:rPr>
              <a:t> suggestion: 	1) Rapid chill for light beer styles</a:t>
            </a:r>
          </a:p>
          <a:p>
            <a:pPr marL="3032125" indent="-3032125"/>
            <a:r>
              <a:rPr lang="en-US" sz="2400" b="1" dirty="0">
                <a:solidFill>
                  <a:schemeClr val="accent2"/>
                </a:solidFill>
              </a:rPr>
              <a:t>	2) Whirlpool hops…but minimize contamination with a cover</a:t>
            </a:r>
          </a:p>
          <a:p>
            <a:pPr marL="3032125" indent="-3032125"/>
            <a:r>
              <a:rPr lang="en-US" sz="2400" b="1" dirty="0">
                <a:solidFill>
                  <a:schemeClr val="accent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861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5507-74CA-4F33-9E17-56C57D1D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08038" indent="-808038"/>
            <a:r>
              <a:rPr lang="en-US" sz="4400" dirty="0"/>
              <a:t>4.  Rinsing off the STAR SAN bubbles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0FD8-0F3B-4C5F-9984-A5968C239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614389"/>
            <a:ext cx="6566315" cy="2338611"/>
          </a:xfrm>
        </p:spPr>
        <p:txBody>
          <a:bodyPr>
            <a:normAutofit/>
          </a:bodyPr>
          <a:lstStyle/>
          <a:p>
            <a:r>
              <a:rPr lang="en-US" sz="2800" dirty="0"/>
              <a:t>“Don’t fear the foam!”</a:t>
            </a:r>
          </a:p>
          <a:p>
            <a:r>
              <a:rPr lang="en-US" sz="2800" dirty="0"/>
              <a:t>No need to rinse</a:t>
            </a:r>
          </a:p>
          <a:p>
            <a:r>
              <a:rPr lang="en-US" sz="2800" dirty="0"/>
              <a:t>Phosphoric acid will not impact beer flavor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ECF7C-CC60-4CC1-8BD7-298A27FE2E73}"/>
              </a:ext>
            </a:extLst>
          </p:cNvPr>
          <p:cNvSpPr txBox="1"/>
          <p:nvPr/>
        </p:nvSpPr>
        <p:spPr>
          <a:xfrm>
            <a:off x="1013609" y="5170721"/>
            <a:ext cx="10804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32125" indent="-3032125"/>
            <a:r>
              <a:rPr lang="en-US" sz="2400" b="1" dirty="0" err="1">
                <a:solidFill>
                  <a:schemeClr val="accent2"/>
                </a:solidFill>
              </a:rPr>
              <a:t>Sudzer</a:t>
            </a:r>
            <a:r>
              <a:rPr lang="en-US" sz="2400" b="1" dirty="0">
                <a:solidFill>
                  <a:schemeClr val="accent2"/>
                </a:solidFill>
              </a:rPr>
              <a:t> suggestion: 	1) Use the minimum 1 minute contact time</a:t>
            </a:r>
          </a:p>
          <a:p>
            <a:pPr marL="3032125" indent="-3032125"/>
            <a:r>
              <a:rPr lang="en-US" sz="2400" b="1" dirty="0">
                <a:solidFill>
                  <a:schemeClr val="accent2"/>
                </a:solidFill>
              </a:rPr>
              <a:t>	2) Is it still good?  Measure pH should be &lt;3</a:t>
            </a:r>
          </a:p>
          <a:p>
            <a:pPr marL="3032125" indent="-3032125"/>
            <a:endParaRPr lang="en-US" sz="2400" b="1" dirty="0">
              <a:solidFill>
                <a:schemeClr val="accent2"/>
              </a:solidFill>
            </a:endParaRPr>
          </a:p>
          <a:p>
            <a:pPr marL="3032125" indent="-3032125"/>
            <a:r>
              <a:rPr lang="en-US" sz="2400" b="1" dirty="0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2052" name="Picture 4" descr="https://cdn7.bigcommerce.com/s-gy708dh/images/stencil/1280x1280/products/716/1100/11053__73021__67835.1405534467.jpg?c=2&amp;imbypass=on&amp;imbypass=on">
            <a:extLst>
              <a:ext uri="{FF2B5EF4-FFF2-40B4-BE49-F238E27FC236}">
                <a16:creationId xmlns:a16="http://schemas.microsoft.com/office/drawing/2014/main" id="{A1306CA1-88AC-47EE-9AB9-8D1F4CCD2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4812" y="2271490"/>
            <a:ext cx="220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6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AB2E-CC23-4115-BB52-BF142A52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 FLY SPARGING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7A162-C442-45CD-BF70-D600AF0A7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900" y="2182926"/>
            <a:ext cx="5096019" cy="2240350"/>
          </a:xfrm>
        </p:spPr>
        <p:txBody>
          <a:bodyPr>
            <a:normAutofit/>
          </a:bodyPr>
          <a:lstStyle/>
          <a:p>
            <a:r>
              <a:rPr lang="en-US" sz="2400" dirty="0"/>
              <a:t>Those are pretty cool fly sparging setups!</a:t>
            </a:r>
          </a:p>
          <a:p>
            <a:r>
              <a:rPr lang="en-US" sz="2400" dirty="0"/>
              <a:t> Just not needed for 5-10 gallon batches</a:t>
            </a:r>
          </a:p>
        </p:txBody>
      </p:sp>
      <p:pic>
        <p:nvPicPr>
          <p:cNvPr id="3074" name="Picture 2" descr="Image result for fly sparging large">
            <a:extLst>
              <a:ext uri="{FF2B5EF4-FFF2-40B4-BE49-F238E27FC236}">
                <a16:creationId xmlns:a16="http://schemas.microsoft.com/office/drawing/2014/main" id="{CD95BAE8-1811-448A-AFEF-63DF2FEF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2388" y="1808586"/>
            <a:ext cx="3286252" cy="21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779C71-F334-4590-A61F-C1903B326A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500" y="95209"/>
            <a:ext cx="3204500" cy="1657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463ADF-F939-4E2F-9494-769F22726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768" y="162128"/>
            <a:ext cx="2854104" cy="2000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70243B-1DC0-4BC1-AD34-B0794E88A590}"/>
              </a:ext>
            </a:extLst>
          </p:cNvPr>
          <p:cNvSpPr txBox="1"/>
          <p:nvPr/>
        </p:nvSpPr>
        <p:spPr>
          <a:xfrm>
            <a:off x="1793915" y="4886148"/>
            <a:ext cx="10297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32125" indent="-3032125"/>
            <a:r>
              <a:rPr lang="en-US" sz="2400" b="1" dirty="0" err="1">
                <a:solidFill>
                  <a:schemeClr val="accent2"/>
                </a:solidFill>
              </a:rPr>
              <a:t>Sudzer</a:t>
            </a:r>
            <a:r>
              <a:rPr lang="en-US" sz="2400" b="1" dirty="0">
                <a:solidFill>
                  <a:schemeClr val="accent2"/>
                </a:solidFill>
              </a:rPr>
              <a:t> suggestion: 	1) Batch sparging works, no-sparge is better</a:t>
            </a:r>
          </a:p>
          <a:p>
            <a:pPr marL="3032125" indent="-3032125"/>
            <a:r>
              <a:rPr lang="en-US" sz="2400" b="1" dirty="0">
                <a:solidFill>
                  <a:schemeClr val="accent2"/>
                </a:solidFill>
              </a:rPr>
              <a:t>	2) Incremental batch sparges can help</a:t>
            </a:r>
          </a:p>
          <a:p>
            <a:pPr marL="3032125" indent="-3032125"/>
            <a:r>
              <a:rPr lang="en-US" sz="2400" b="1" dirty="0">
                <a:solidFill>
                  <a:schemeClr val="accent2"/>
                </a:solidFill>
              </a:rPr>
              <a:t>	3) IF you have the time – go for it!</a:t>
            </a:r>
          </a:p>
          <a:p>
            <a:pPr marL="3032125" indent="-3032125"/>
            <a:r>
              <a:rPr lang="en-US" sz="2400" b="1" dirty="0">
                <a:solidFill>
                  <a:schemeClr val="accent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666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1211-A49A-4AB1-A4F5-DBC4145A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finally, those things that ARE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8C50E-496B-4BD8-B06D-10D70F7DD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56268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Water profile </a:t>
            </a:r>
            <a:r>
              <a:rPr lang="en-US" sz="2400" dirty="0"/>
              <a:t>that matches the beer style</a:t>
            </a:r>
          </a:p>
          <a:p>
            <a:r>
              <a:rPr lang="en-US" sz="2400" b="1" dirty="0"/>
              <a:t>Temperature control </a:t>
            </a:r>
            <a:r>
              <a:rPr lang="en-US" sz="2400" dirty="0"/>
              <a:t>during the mash</a:t>
            </a:r>
          </a:p>
          <a:p>
            <a:r>
              <a:rPr lang="en-US" sz="2400" b="1" dirty="0"/>
              <a:t>Temperature control </a:t>
            </a:r>
            <a:r>
              <a:rPr lang="en-US" sz="2400" dirty="0"/>
              <a:t>during fermentation</a:t>
            </a:r>
          </a:p>
          <a:p>
            <a:r>
              <a:rPr lang="en-US" sz="2400" b="1" dirty="0"/>
              <a:t>Pitching rate </a:t>
            </a:r>
            <a:r>
              <a:rPr lang="en-US" sz="2400" dirty="0"/>
              <a:t>-- for your style</a:t>
            </a:r>
          </a:p>
          <a:p>
            <a:r>
              <a:rPr lang="en-US" sz="2400" b="1" dirty="0"/>
              <a:t>Oxygen-free</a:t>
            </a:r>
            <a:r>
              <a:rPr lang="en-US" sz="2400" dirty="0"/>
              <a:t> environment is best for grain and beer freshness.*  Oxygen is ONLY your friend when pitching yeast</a:t>
            </a:r>
          </a:p>
          <a:p>
            <a:endParaRPr lang="en-US" sz="2400" dirty="0"/>
          </a:p>
          <a:p>
            <a:r>
              <a:rPr lang="en-US" sz="2400" dirty="0"/>
              <a:t>HAVING FUN!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E60D1-FA02-44A7-9CA5-F40DCC7211F9}"/>
              </a:ext>
            </a:extLst>
          </p:cNvPr>
          <p:cNvSpPr txBox="1"/>
          <p:nvPr/>
        </p:nvSpPr>
        <p:spPr>
          <a:xfrm>
            <a:off x="6718194" y="6323920"/>
            <a:ext cx="504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sz="1200" dirty="0"/>
              <a:t>https://www.winning-homebrew.com/low-oxygen-brewing.html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6619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Game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187</TotalTime>
  <Words>346</Words>
  <Application>Microsoft Macintosh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Microsoft New Tai Lue</vt:lpstr>
      <vt:lpstr>Wingdings 3</vt:lpstr>
      <vt:lpstr>Wisp</vt:lpstr>
      <vt:lpstr>Game-PowerPoint-Template</vt:lpstr>
      <vt:lpstr>Important Home Brewer practices that really aren’t</vt:lpstr>
      <vt:lpstr>PowerPoint Presentation</vt:lpstr>
      <vt:lpstr>1. “Keeping beer on yeast longer than 2-3 weeks is bad”</vt:lpstr>
      <vt:lpstr>2.  “Good tasting water makes good beer”</vt:lpstr>
      <vt:lpstr>pH meter</vt:lpstr>
      <vt:lpstr>3.  “Chill wort immediately after turning off flame to get a good cold break”</vt:lpstr>
      <vt:lpstr>4.  Rinsing off the STAR SAN bubbles</vt:lpstr>
      <vt:lpstr>5.  FLY SPARGING</vt:lpstr>
      <vt:lpstr>And finally, those things that ARE important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Home Brewer practices that really aren’t</dc:title>
  <dc:creator>Mike Conant</dc:creator>
  <cp:lastModifiedBy>Adam Campbell</cp:lastModifiedBy>
  <cp:revision>18</cp:revision>
  <dcterms:created xsi:type="dcterms:W3CDTF">2018-10-14T19:41:52Z</dcterms:created>
  <dcterms:modified xsi:type="dcterms:W3CDTF">2018-10-17T16:49:04Z</dcterms:modified>
</cp:coreProperties>
</file>